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Default Extension="bin" ContentType="application/octet-stream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4d20f172d2b1479d" /><Relationship Type="http://schemas.openxmlformats.org/officeDocument/2006/relationships/extended-properties" Target="/docProps/app.xml" Id="R5adc78ec0e3743e3" /><Relationship Type="http://schemas.openxmlformats.org/officeDocument/2006/relationships/officeDocument" Target="/ppt/presentation.xml" Id="Rc0467c5908fb424a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ed95ec3ee8db4d59"/>
  </p:sldMasterIdLst>
  <p:notesMasterIdLst>
    <p:notesMasterId xmlns:r="http://schemas.openxmlformats.org/officeDocument/2006/relationships" r:id="R89da32fd99a1471b"/>
  </p:notesMasterIdLst>
  <p:sldIdLst>
    <p:sldId xmlns:r="http://schemas.openxmlformats.org/officeDocument/2006/relationships" id="256" r:id="R0aad8dde00c34391"/>
    <p:sldId xmlns:r="http://schemas.openxmlformats.org/officeDocument/2006/relationships" id="257" r:id="R43ca00a5b87442ec"/>
    <p:sldId xmlns:r="http://schemas.openxmlformats.org/officeDocument/2006/relationships" id="258" r:id="Rc2609743421d4d8a"/>
    <p:sldId xmlns:r="http://schemas.openxmlformats.org/officeDocument/2006/relationships" id="259" r:id="Rf88bea82d4c34573"/>
    <p:sldId xmlns:r="http://schemas.openxmlformats.org/officeDocument/2006/relationships" id="260" r:id="Rc6624b3c590149f5"/>
    <p:sldId xmlns:r="http://schemas.openxmlformats.org/officeDocument/2006/relationships" id="261" r:id="R76843771029d48e9"/>
    <p:sldId xmlns:r="http://schemas.openxmlformats.org/officeDocument/2006/relationships" id="262" r:id="R8072820b48e94e18"/>
    <p:sldId xmlns:r="http://schemas.openxmlformats.org/officeDocument/2006/relationships" id="263" r:id="R224cfdc99c724d1c"/>
    <p:sldId xmlns:r="http://schemas.openxmlformats.org/officeDocument/2006/relationships" id="264" r:id="R18efd92c187048a4"/>
    <p:sldId xmlns:r="http://schemas.openxmlformats.org/officeDocument/2006/relationships" id="265" r:id="Rdb58f5a5ca6f45cf"/>
    <p:sldId xmlns:r="http://schemas.openxmlformats.org/officeDocument/2006/relationships" id="266" r:id="R2faad2baa8644609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2b649958054245b1" /><Relationship Type="http://schemas.openxmlformats.org/officeDocument/2006/relationships/slideMaster" Target="/ppt/slideMasters/slideMaster1.xml" Id="Red95ec3ee8db4d59" /><Relationship Type="http://schemas.openxmlformats.org/officeDocument/2006/relationships/notesMaster" Target="/ppt/notesMasters/notesMaster1.xml" Id="R89da32fd99a1471b" /><Relationship Type="http://schemas.openxmlformats.org/officeDocument/2006/relationships/presProps" Target="/ppt/presProps.xml" Id="Rf710030d3e8249c1" /><Relationship Type="http://schemas.openxmlformats.org/officeDocument/2006/relationships/tableStyles" Target="/ppt/tableStyles.xml" Id="Rb24f2066496441e7" /><Relationship Type="http://schemas.openxmlformats.org/officeDocument/2006/relationships/slide" Target="/ppt/slides/slide1.xml" Id="R0aad8dde00c34391" /><Relationship Type="http://schemas.openxmlformats.org/officeDocument/2006/relationships/slide" Target="/ppt/slides/slide2.xml" Id="R43ca00a5b87442ec" /><Relationship Type="http://schemas.openxmlformats.org/officeDocument/2006/relationships/slide" Target="/ppt/slides/slide3.xml" Id="Rc2609743421d4d8a" /><Relationship Type="http://schemas.openxmlformats.org/officeDocument/2006/relationships/slide" Target="/ppt/slides/slide4.xml" Id="Rf88bea82d4c34573" /><Relationship Type="http://schemas.openxmlformats.org/officeDocument/2006/relationships/slide" Target="/ppt/slides/slide5.xml" Id="Rc6624b3c590149f5" /><Relationship Type="http://schemas.openxmlformats.org/officeDocument/2006/relationships/slide" Target="/ppt/slides/slide6.xml" Id="R76843771029d48e9" /><Relationship Type="http://schemas.openxmlformats.org/officeDocument/2006/relationships/slide" Target="/ppt/slides/slide7.xml" Id="R8072820b48e94e18" /><Relationship Type="http://schemas.openxmlformats.org/officeDocument/2006/relationships/slide" Target="/ppt/slides/slide8.xml" Id="R224cfdc99c724d1c" /><Relationship Type="http://schemas.openxmlformats.org/officeDocument/2006/relationships/slide" Target="/ppt/slides/slide9.xml" Id="R18efd92c187048a4" /><Relationship Type="http://schemas.openxmlformats.org/officeDocument/2006/relationships/slide" Target="/ppt/slides/slide10.xml" Id="Rdb58f5a5ca6f45cf" /><Relationship Type="http://schemas.openxmlformats.org/officeDocument/2006/relationships/slide" Target="/ppt/slides/slide11.xml" Id="R2faad2baa8644609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349fbb7c64564f3f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4dfbbf6fa7e04e05" /><Relationship Type="http://schemas.openxmlformats.org/officeDocument/2006/relationships/notesMaster" Target="/ppt/notesMasters/notesMaster1.xml" Id="R50851ed32c034f35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59479ebe86f04f8d" /><Relationship Type="http://schemas.openxmlformats.org/officeDocument/2006/relationships/notesMaster" Target="/ppt/notesMasters/notesMaster1.xml" Id="Rab8712d18d924782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94dc28eb2e314beb" /><Relationship Type="http://schemas.openxmlformats.org/officeDocument/2006/relationships/notesMaster" Target="/ppt/notesMasters/notesMaster1.xml" Id="R100ab70e635d4404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e81612a17ad6412b" /><Relationship Type="http://schemas.openxmlformats.org/officeDocument/2006/relationships/notesMaster" Target="/ppt/notesMasters/notesMaster1.xml" Id="R805d9866b3704d73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3ad9564704b94929" /><Relationship Type="http://schemas.openxmlformats.org/officeDocument/2006/relationships/notesMaster" Target="/ppt/notesMasters/notesMaster1.xml" Id="Rd9a2ae817e4f4dfd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23117fbbc2ca45a1" /><Relationship Type="http://schemas.openxmlformats.org/officeDocument/2006/relationships/notesMaster" Target="/ppt/notesMasters/notesMaster1.xml" Id="R95b8def216b641ea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64cbb4b0b92e4e1e" /><Relationship Type="http://schemas.openxmlformats.org/officeDocument/2006/relationships/notesMaster" Target="/ppt/notesMasters/notesMaster1.xml" Id="Rcc07a2670d22478e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b4d7508c7984454c" /><Relationship Type="http://schemas.openxmlformats.org/officeDocument/2006/relationships/notesMaster" Target="/ppt/notesMasters/notesMaster1.xml" Id="R991d1e13ee184aee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9097ce4378664eed" /><Relationship Type="http://schemas.openxmlformats.org/officeDocument/2006/relationships/notesMaster" Target="/ppt/notesMasters/notesMaster1.xml" Id="R6aa3c7fba29d4fd7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d15de1a49a4c41a6" /><Relationship Type="http://schemas.openxmlformats.org/officeDocument/2006/relationships/notesMaster" Target="/ppt/notesMasters/notesMaster1.xml" Id="Rea41f9dcd8964532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25b441e3984f4b00" /><Relationship Type="http://schemas.openxmlformats.org/officeDocument/2006/relationships/notesMaster" Target="/ppt/notesMasters/notesMaster1.xml" Id="Ra83f8f3abfa64f57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Cover template. Replace the title, subtitle and hero image. All text remains editable.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Agenda layout. Rename the four chapters to match your narrative.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Statement slide. Keep the headline short and make it the single idea people should remember.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Metric-card template. Every value is a clearly marked placeholder; replace it with sourced project data.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Roadmap layout. Replace each stage label and description while preserving the left-to-right story.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Comparison layout. Use for current/future state, option A/B, or problem/solution.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Persona-card template. Replace roles, motivations and friction points with audience research.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Storyboard template. Add one visual and one narrative beat per card.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Case-study template. Replace the example prompt with an actual challenge, action and sourced outcome.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Action-plan template. Replace sprint labels, deliverables and owners.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Closing template. End with one clear decision or call to action.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c7a77bf6f2654b3d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75648a3abea8490f" /><Relationship Type="http://schemas.openxmlformats.org/officeDocument/2006/relationships/slideLayout" Target="/ppt/slideLayouts/slideLayout1.xml" Id="Rda11aff0374a4d15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da11aff0374a4d15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eac5eb18910646f9" /><Relationship Type="http://schemas.openxmlformats.org/officeDocument/2006/relationships/image" Target="/ppt/media/image.png" Id="R958b3c9cb895496c" /><Relationship Type="http://schemas.openxmlformats.org/officeDocument/2006/relationships/notesSlide" Target="/ppt/notesSlides/notesSlide1.xml" Id="R9b71d39f6f2f4fbe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2b77cb3869ab4751" /><Relationship Type="http://schemas.openxmlformats.org/officeDocument/2006/relationships/notesSlide" Target="/ppt/notesSlides/notesSlide2.xml" Id="R8c5db717a74c4238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53d8bffa2813474d" /><Relationship Type="http://schemas.openxmlformats.org/officeDocument/2006/relationships/notesSlide" Target="/ppt/notesSlides/notesSlide3.xml" Id="R90442d3d4358471b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9def71e76a734ded" /><Relationship Type="http://schemas.openxmlformats.org/officeDocument/2006/relationships/notesSlide" Target="/ppt/notesSlides/notesSlide4.xml" Id="Ra63e530a459548b7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9596706016254cdc" /><Relationship Type="http://schemas.openxmlformats.org/officeDocument/2006/relationships/notesSlide" Target="/ppt/notesSlides/notesSlide5.xml" Id="R64e30afbc2a942eb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c5906dc3a82a4812" /><Relationship Type="http://schemas.openxmlformats.org/officeDocument/2006/relationships/notesSlide" Target="/ppt/notesSlides/notesSlide6.xml" Id="R8bdd70e9609f40ca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b60e8596d5f74fb9" /><Relationship Type="http://schemas.openxmlformats.org/officeDocument/2006/relationships/notesSlide" Target="/ppt/notesSlides/notesSlide7.xml" Id="Re6fa16f139fb493b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adf1e39438fc443a" /><Relationship Type="http://schemas.openxmlformats.org/officeDocument/2006/relationships/notesSlide" Target="/ppt/notesSlides/notesSlide8.xml" Id="Rb6f0dc5e26c94dbe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e7790ea2ffc542b8" /><Relationship Type="http://schemas.openxmlformats.org/officeDocument/2006/relationships/notesSlide" Target="/ppt/notesSlides/notesSlide9.xml" Id="R8125e3bd5a204bdf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363733273d5c4ae7" /><Relationship Type="http://schemas.openxmlformats.org/officeDocument/2006/relationships/notesSlide" Target="/ppt/notesSlides/notesSlide10.xml" Id="R8e19aea1d8c74f6f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22d60fdaafd548e9" /><Relationship Type="http://schemas.openxmlformats.org/officeDocument/2006/relationships/notesSlide" Target="/ppt/notesSlides/notesSlide11.xml" Id="R5ea51398b6974193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071E35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AD8B661B-F6EB-4603-A8E2-4E32902678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2667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A6FB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49DB3EEC-048C-4FA4-8EC8-5CD50F67F1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628650"/>
            <a:ext cx="34290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rPr>
              <a:t>YIHA TEMPLATE SERIES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5EE2EC0F-C343-4201-8E3D-01557FF3A0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409700"/>
            <a:ext cx="5572125" cy="2476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35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35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E Commerce Presentation Of Data PPT Template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B4C3408C-56A7-45EB-8CEA-FCEEF17656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248150"/>
            <a:ext cx="5334000" cy="1009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425" b="0">
                <a:solidFill>
                  <a:srgbClr val="D8DFE9"/>
                </a:solidFill>
                <a:latin typeface="Helvetica Neue"/>
                <a:ea typeface="Helvetica Neue"/>
                <a:cs typeface="Helvetica Neue"/>
              </a:defRPr>
            </a:pPr>
            <a:r>
              <a:rPr sz="1425" b="0">
                <a:solidFill>
                  <a:srgbClr val="D8DFE9"/>
                </a:solidFill>
                <a:latin typeface="Helvetica Neue"/>
                <a:ea typeface="Helvetica Neue"/>
                <a:cs typeface="Helvetica Neue"/>
              </a:rPr>
              <a:t>A fictional home decor shop tracks traffic, carts, and repeat orders to guide weekly decisions.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B1487E39-2E0C-4916-A739-7DF4CC33C5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5791200"/>
            <a:ext cx="1619250" cy="304800"/>
          </a:xfrm>
          <a:prstGeom xmlns:a="http://schemas.openxmlformats.org/drawingml/2006/main" prst="roundRect">
            <a:avLst>
              <a:gd name="adj" fmla="val 25000"/>
            </a:avLst>
          </a:prstGeom>
          <a:solidFill xmlns:a="http://schemas.openxmlformats.org/drawingml/2006/main">
            <a:srgbClr val="F4FAFF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BC27392A-5FD1-4C0F-9EB2-ACE7994876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5857875"/>
            <a:ext cx="13906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63636"/>
          </a:bodyPr>
          <a:lstStyle xmlns:a="http://schemas.openxmlformats.org/drawingml/2006/main"/>
          <a:p xmlns:a="http://schemas.openxmlformats.org/drawingml/2006/main">
            <a:pPr algn="ctr">
              <a:def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11 EDITABLE SLIDES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95F3E420-FF2B-4DA6-AB07-CE37667287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457450" y="5791200"/>
            <a:ext cx="1409700" cy="304800"/>
          </a:xfrm>
          <a:prstGeom xmlns:a="http://schemas.openxmlformats.org/drawingml/2006/main" prst="roundRect">
            <a:avLst>
              <a:gd name="adj" fmla="val 25000"/>
            </a:avLst>
          </a:prstGeom>
          <a:solidFill xmlns:a="http://schemas.openxmlformats.org/drawingml/2006/main">
            <a:srgbClr val="F4FAFF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438D6A1D-84B2-420B-B7C4-2FECBC1757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71750" y="5857875"/>
            <a:ext cx="11811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63636"/>
          </a:bodyPr>
          <a:lstStyle xmlns:a="http://schemas.openxmlformats.org/drawingml/2006/main"/>
          <a:p xmlns:a="http://schemas.openxmlformats.org/drawingml/2006/main">
            <a:pPr algn="ctr">
              <a:def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OCEAN SIGNAL</a:t>
            </a:r>
          </a:p>
        </p:txBody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958b3c9cb895496c"/>
          <a:srcRect xmlns:a="http://schemas.openxmlformats.org/drawingml/2006/main" l="26871" t="0" r="26871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6858000" y="647700"/>
            <a:ext cx="4572000" cy="556260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01621787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4FA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CCB8CFCB-FCE9-4CEB-B383-528643845E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8C46242D-B247-44EB-8A1C-FF6B022254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OVERVIEW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207D3F89-F457-41EC-B29B-16A026F7D2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D356757F-DB85-4F13-80EE-032317AA3A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START HERE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8ACF5D6F-DD94-461E-A041-5F642339F8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e commerce presentation of data in four chapters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6F0F9D44-DB4D-45DA-BFE7-868CF18C4E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288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DDF4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D8D74654-BDFB-43C0-823D-7CD390664F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4384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0A65A79C-AE37-4FF3-BDF7-3A65A9E6DE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24574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Traffic Overview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A5F031FE-3A15-4EDD-9C00-5CB406201F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29146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Review traffic sources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26433655-C5A6-41D2-80BF-26299A52C8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53150" y="22288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DDFBF5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336238DE-B87A-4F0D-AB3E-11237E7E93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24384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2EEBB1F9-DAF8-4058-A8FD-4A476AC78F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24574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Cart Behavior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FAB802E9-6779-470B-82B2-A90F38DE60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29146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Compare cart drop-offs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84EB884B-6110-433E-A450-C0E24C8BD5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9814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DDF4FF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EC6C46D1-AEEB-4BB6-BFB3-8C3B8EFE32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1910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34A02E6A-B322-4DF7-95E9-8787BA8001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42100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Product Trends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89794C18-B9D8-47D8-A4AB-A4AC05BEE1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46672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Spot top-selling items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A5814A4E-A45C-4E51-B925-82C84A7F85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53150" y="39814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DDFBF5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680346EF-E761-4508-B15B-30CFDE402F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41910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A45E3282-B10B-4376-BA9D-62D76D4BBC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2100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Next Actions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81BE722D-DB20-4676-81A5-94261D39F2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6672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Check repeat buyers</a:t>
            </a:r>
          </a:p>
        </p:txBody>
      </p:sp>
    </p:spTree>
    <p:extLst>
      <p:ext uri="{BB962C8B-B14F-4D97-AF65-F5344CB8AC3E}">
        <p14:creationId xmlns:p14="http://schemas.microsoft.com/office/powerpoint/2010/main" val="458657019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00A6FB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75D43025-E33A-4D8D-B0B9-B822113CCA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5A413AE6-BEE1-4B4A-9CF3-8BC0BA616E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rPr>
              <a:t>BIG IDEA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D8820A43-FE4E-4E0E-84CC-9077637B26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EA07AD6B-3EF6-44BC-A456-8D8F67D150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066800"/>
            <a:ext cx="3048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0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ONE IDEA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163FAE3C-19FC-4311-A84F-21A3ECF0FF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619250"/>
            <a:ext cx="8286750" cy="2381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4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Turn store data into clear next steps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3C73C56D-D950-48E6-8F88-D387671A8B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724400"/>
            <a:ext cx="10744200" cy="1200150"/>
          </a:xfrm>
          <a:prstGeom xmlns:a="http://schemas.openxmlformats.org/drawingml/2006/main" prst="roundRect">
            <a:avLst>
              <a:gd name="adj" fmla="val 634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6BFF8E13-405A-4B60-A3B0-09ECC98761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" y="5048250"/>
            <a:ext cx="97155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0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0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Use this page for the core message, campaign promise, or thesis that frames the rest of the deck.</a:t>
            </a:r>
          </a:p>
        </p:txBody>
      </p:sp>
    </p:spTree>
    <p:extLst>
      <p:ext uri="{BB962C8B-B14F-4D97-AF65-F5344CB8AC3E}">
        <p14:creationId xmlns:p14="http://schemas.microsoft.com/office/powerpoint/2010/main" val="812245489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4FA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AE24F358-4AF9-418C-903A-6B97FF50DF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3A55F255-51DD-4B11-A274-D547CA4C77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SNAPSHOT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3ACAECDE-D651-450B-9B8D-D9091FCABB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ED25D96B-A6CD-4712-9F02-815C553821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AT A GLANCE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89E960F1-79FC-4A4C-AA5A-D3329ED7DC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Three lenses on e commerce presentation of data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B56DDABB-B25A-4CBF-8622-D75787A8B6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DF4FF"/>
            </a:solidFill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94F209B0-2FF0-4F51-88ED-593DA619DE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4DF73193-0001-4B1D-AAA2-45B45417F2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PRIMARY TOPIC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33FA45F6-9B88-4D31-A8A4-0D21F24300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e commerce presentation of data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461906CE-4C78-4143-BD8E-715D9015EA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DE91E653-785B-43B5-A403-F486C5E316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053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071E35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5079135B-16A0-4A7B-AD3E-2075550D0E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4D6B02DD-F5C6-440E-8A66-7C6EE3D6D7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D2D9E3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D2D9E3"/>
                </a:solidFill>
                <a:latin typeface="Helvetica Neue"/>
                <a:ea typeface="Helvetica Neue"/>
                <a:cs typeface="Helvetica Neue"/>
              </a:rPr>
              <a:t>CONTENT ANGLE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C3117509-EB52-414F-A8B5-632592AA04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Turn store data into clear next steps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78978C81-D914-47D8-942B-66502CAC88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BD904729-D49B-4CF8-9B1D-A688D87377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DF4FF"/>
            </a:solidFill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8D0DDA10-0687-42FA-83C8-0476EC8257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4F4082D3-7B45-43BA-B61F-A6750D4494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NEXT ACTION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2B3F7712-10AD-48A9-A502-7E32273C9D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Business: Plan next campaign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61766C80-C32B-4235-B48D-51443EA17C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</p:spTree>
    <p:extLst>
      <p:ext uri="{BB962C8B-B14F-4D97-AF65-F5344CB8AC3E}">
        <p14:creationId xmlns:p14="http://schemas.microsoft.com/office/powerpoint/2010/main" val="1783520642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36010428-BA4B-47AB-9B43-DD0B52DA23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1E212962-E81B-4736-AE59-853F77ECAB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ROADMAP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23AA57F3-47BA-4AE7-B270-C79B7657F4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05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00B25B98-699F-4775-B227-79C2F4B63C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FROM IDEA TO IMPACT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7D0717BD-0698-4F57-A3C0-3B2DFA6878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A five-stage Business workflow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12D597EF-09BF-4962-9410-4F77689DA1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" y="3248025"/>
            <a:ext cx="9620250" cy="76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DF4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26E55180-B0D5-4747-97AB-7BE4B782B6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71E35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0C1E7258-68D6-4F22-86F0-F0E07FEAD3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F7FC38A8-842B-4A20-AA2D-2E1597F399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Review traffic sources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B7FEEB1A-80CE-4447-9CF7-58D0B06460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DISCOVER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155C7E01-9AB6-473D-8B27-E38CB0AF8E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861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71E35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93F00F6F-CB25-409A-B823-130FB86CC9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861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3BE0900F-9786-4987-9F13-3769934FC2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956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Compare cart drop-offs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F9E23E2B-8EDD-4951-9B2A-9FAAFF5D7A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956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FRAME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10FB43AB-68EC-4277-B1D5-6B0E7C9029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197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0A6FB"/>
          </a:solidFill>
          <a:ln xmlns:a="http://schemas.openxmlformats.org/drawingml/2006/main" w="0">
            <a:noFill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CEFCB341-E61D-43A2-9357-4F59D4AE78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197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3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A879A296-015C-4F7D-B28E-EB63A8B1AE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Spot top-selling items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1646D4F9-5591-42E5-83DA-9B0279CFB3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CREATE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A7422053-8460-4FD8-80FB-37A7E408C2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533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71E35"/>
          </a:solidFill>
          <a:ln xmlns:a="http://schemas.openxmlformats.org/drawingml/2006/main" w="0">
            <a:noFill/>
          </a:ln>
        </p:spPr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8B6DE610-66E8-467A-8EFD-C419BEEBD2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533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4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1B7FE303-426F-4937-B355-BD1BAB5FD3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Check repeat buyers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87AD7E91-B68B-4620-85CA-8C06962879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LAUNCH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597DB994-47D7-433F-9605-F63BCCC7D2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869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71E35"/>
          </a:solidFill>
          <a:ln xmlns:a="http://schemas.openxmlformats.org/drawingml/2006/main" w="0">
            <a:noFill/>
          </a:ln>
        </p:spPr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E7B6A032-6B72-446D-AAAF-15CD5DF241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869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5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5D57C4AE-31ED-4DF7-BB06-2285CFBD09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964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Plan next campaign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60234219-B497-4DEC-A5AC-F749684E6C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964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LEARN</a:t>
            </a:r>
          </a:p>
        </p:txBody>
      </p:sp>
    </p:spTree>
    <p:extLst>
      <p:ext uri="{BB962C8B-B14F-4D97-AF65-F5344CB8AC3E}">
        <p14:creationId xmlns:p14="http://schemas.microsoft.com/office/powerpoint/2010/main" val="1471898906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4FA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84FC601B-A379-4052-9B75-905418F197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F0553DDB-80B7-4458-8E52-CA54378B06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COMPARISON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062DE172-1F9C-4B60-BC43-B18AF37499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06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57053CC7-F486-45A8-BFC8-C71A0F2E76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CHOOSE THE STRONGER PATH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BE51AC64-077E-4AD7-AF26-F5EC69335D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e commerce presentation of data: before and after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496191F2-1307-49B0-8359-A09896E5D8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152650"/>
            <a:ext cx="5238750" cy="3619500"/>
          </a:xfrm>
          <a:prstGeom xmlns:a="http://schemas.openxmlformats.org/drawingml/2006/main" prst="roundRect">
            <a:avLst>
              <a:gd name="adj" fmla="val 2105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14658A0F-5B5E-4942-8FC2-8AA71441C5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2457450"/>
            <a:ext cx="4476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94A3B8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94A3B8"/>
                </a:solidFill>
                <a:latin typeface="Helvetica Neue"/>
                <a:ea typeface="Helvetica Neue"/>
                <a:cs typeface="Helvetica Neue"/>
              </a:rPr>
              <a:t>BEFORE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B5D19B76-994F-42F6-82CE-6B4CFAE2DF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1432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83C18A65-D24D-4CAB-A01C-3A714F86DB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31051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6207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Traffic is high, but few visitors finish checkout.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B35C2361-2756-4453-A124-79A601BCB2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88620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04EC1E6B-9125-4DFF-B7E3-99A65FB0EA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384810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7632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Best-selling items are hard to spot in the reports.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CEC8C7E4-CBE9-4112-9D06-CFF6AE321B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46291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B6E2F7F0-305E-4D96-9DBB-585B0E94E7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45910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5032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The team debates changes without a shared view.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C57B5F31-BC84-483D-8B0A-A6956FA205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67450" y="2152650"/>
            <a:ext cx="5238750" cy="3619500"/>
          </a:xfrm>
          <a:prstGeom xmlns:a="http://schemas.openxmlformats.org/drawingml/2006/main" prst="roundRect">
            <a:avLst>
              <a:gd name="adj" fmla="val 2105"/>
            </a:avLst>
          </a:prstGeom>
          <a:solidFill xmlns:a="http://schemas.openxmlformats.org/drawingml/2006/main">
            <a:srgbClr val="071E35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97884436-7E0E-4164-B9E0-2E83EA8666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2457450"/>
            <a:ext cx="4476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rPr>
              <a:t>AFTER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4DA47ED0-AA06-4533-9CCD-4EEEEA8951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31432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0D9B5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A0A4E3EC-9D7D-473F-8F5E-C9B0122174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31051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1087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Key trends are grouped into one clear story.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4BEB40A2-46CB-4522-A3B1-0B0F12B9BB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388620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0D9B5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DA76E996-569D-4D02-9F5B-492096C32D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384810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7807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Problem points in the funnel are easy to discuss.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A3F0BE42-6EE4-45BF-849A-A67D8547EE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46291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0D9B5"/>
          </a:solidFill>
          <a:ln xmlns:a="http://schemas.openxmlformats.org/drawingml/2006/main" w="0">
            <a:noFill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BCAFC9BE-AB6F-4747-9A3C-1AB4D2F933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45910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9267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The next campaign has a focused starting plan.</a:t>
            </a:r>
          </a:p>
        </p:txBody>
      </p:sp>
    </p:spTree>
    <p:extLst>
      <p:ext uri="{BB962C8B-B14F-4D97-AF65-F5344CB8AC3E}">
        <p14:creationId xmlns:p14="http://schemas.microsoft.com/office/powerpoint/2010/main" val="1050232326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DF52065B-8653-4BA5-873D-8341355D16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3859F9F9-2BB8-49AE-8EF3-43768FD23D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AUDIENCE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45DD9FF3-D66A-4403-9B10-D78C807103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07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87A46AD3-2B70-4284-8B35-75912F061E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DESIGN FOR REAL PEOPLE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8B5E3E7C-8508-4E8A-AF60-F77F8FECF4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Three audience lenses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420D6CB7-22FC-497B-9AAF-423D2FD0CB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F4FA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ACCF912D-D0A8-4102-8470-FE62297D0E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71E35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59494E9E-558E-4420-AE7D-10A314D8C0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B75A1314-7048-4468-8E56-CD86018BAB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STORE MANAGER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F36B1609-680B-4568-A42B-33CB879DDE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Wants a simple view of what drives visits, sales, and abandoned carts.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F36093C8-0B9B-48A9-B20B-0377DAFDEF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053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DDF4FF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D248DDD0-F1FC-4284-AEBB-9ACE573E67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0A6FB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0BEC0FFF-5720-40F0-8F4C-DE606E13EE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6B396BDD-1FB3-4196-8B74-47456DFCB8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MARKETING LEAD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CA8F50C2-620C-484F-B6A3-5391EB650D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Needs to compare channels and choose where to focus the next promotion.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DDA8432C-663C-4125-9D62-0A698257F5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F4FAFF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A0E4E111-76C1-4199-A94B-B2097639FE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71E35"/>
          </a:solidFill>
          <a:ln xmlns:a="http://schemas.openxmlformats.org/drawingml/2006/main" w="0">
            <a:noFill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A6673756-A0B8-4640-9123-22C39D48AF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D0D10CFA-F59B-41BA-ABC1-868256CBCF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ECOM ANALYST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F1D45329-050B-4982-BB4B-02F5E106AE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Needs a clean structure for presenting product and funnel insights.</a:t>
            </a:r>
          </a:p>
        </p:txBody>
      </p:sp>
    </p:spTree>
    <p:extLst>
      <p:ext uri="{BB962C8B-B14F-4D97-AF65-F5344CB8AC3E}">
        <p14:creationId xmlns:p14="http://schemas.microsoft.com/office/powerpoint/2010/main" val="699763584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071E35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89885418-B3E2-46CE-A047-9D27DDA163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4910EC44-0943-4E12-A780-D882BBC949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rPr>
              <a:t>STORYBOARD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BB43A83C-AC78-453B-B45B-211589BBD2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rPr>
              <a:t>08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19DA13B5-EC43-44B7-8843-B1D9C99237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rPr>
              <a:t>BUILD THE STORY BEAT BY BEAT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DA26000D-CCD1-406D-8EF9-9F8E0B5D65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Four scenes, one coherent arc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C039E881-ECA7-493B-A89D-B3C1216622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E3155E04-5234-4683-96FE-3ABB353448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DABC0630-96AF-4AB6-910E-CD040C61A1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DDF4FF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265D9ED2-9647-4304-B7E0-705BCD00E9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71FE4070-BD2D-4A4C-8CE1-BCF50631BC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HOOK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AD4C821E-7046-4294-9170-F554461CE5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Review traffic sources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B50FFA3D-2ABD-4D56-9792-41B089F045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909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DDF4FF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DF36D392-EA8E-42B0-9E01-E4318200DB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888B1AAE-BCB1-4ED7-822A-2B98FB8F80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DDFBF5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B6AA2241-8B14-4204-8D7E-567142DE5E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147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41908973-76CE-4C50-BAA5-91ED8661FC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TENSION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E69491C4-E3B9-4886-9317-47D3067290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9915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Compare cart drop-offs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B78B5ECE-AB05-4001-BDA1-E43E73CCD4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845AB4DC-7406-4878-A2F5-0B65B5BAAD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D0C83B9A-CBAD-4087-8391-F5F343D01C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DDF4FF"/>
          </a:solidFill>
          <a:ln xmlns:a="http://schemas.openxmlformats.org/drawingml/2006/main" w="0">
            <a:noFill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28A72280-5F9C-4647-A71E-4105915B64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198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62E800AD-14FF-451F-973C-2225E1313B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REVEAL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3F3BC999-79FC-4985-912D-967B72E844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Spot top-selling items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09FE30B0-56A0-4242-B812-918C34C84D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DDF4FF"/>
          </a:solidFill>
          <a:ln xmlns:a="http://schemas.openxmlformats.org/drawingml/2006/main" w="0">
            <a:noFill/>
          </a:ln>
        </p:spPr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4E190F2F-1E02-4356-B0C5-47EB4D79D2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D8E19388-AE4C-40F0-9CCB-D3D6FB3CC4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DDFBF5"/>
          </a:solidFill>
          <a:ln xmlns:a="http://schemas.openxmlformats.org/drawingml/2006/main" w="0">
            <a:noFill/>
          </a:ln>
        </p:spPr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A789BBCC-8BB7-4BB4-A293-E3681B547B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249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53C9E062-C0A3-4B21-9779-BF47B0ACBC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ACTION</a:t>
            </a:r>
          </a:p>
        </p:txBody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047C5167-E019-4303-B8BF-A4C1EA89CA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Check repeat buyers</a:t>
            </a:r>
          </a:p>
        </p:txBody>
      </p:sp>
    </p:spTree>
    <p:extLst>
      <p:ext uri="{BB962C8B-B14F-4D97-AF65-F5344CB8AC3E}">
        <p14:creationId xmlns:p14="http://schemas.microsoft.com/office/powerpoint/2010/main" val="1694404070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F4FA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431A382E-F9B0-4A3A-9C8E-2F424A67AA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C2D19D1E-88C1-4757-8F10-8E90C641B1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CASE STUDY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4707E8D6-7A3E-423A-8B2F-4A2B3F1CB9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09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CF8C8B47-3C84-41AB-9F39-53FED08B58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TURN THE IDEA INTO A PROOF POINT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583DCF0F-8328-4313-8A62-0BEC2193FA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861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e commerce presentation of data: a compact case-study structure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5DC59673-780C-4468-B77F-4182262267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09800"/>
            <a:ext cx="4152900" cy="3657600"/>
          </a:xfrm>
          <a:prstGeom xmlns:a="http://schemas.openxmlformats.org/drawingml/2006/main" prst="roundRect">
            <a:avLst>
              <a:gd name="adj" fmla="val 2083"/>
            </a:avLst>
          </a:prstGeom>
          <a:solidFill xmlns:a="http://schemas.openxmlformats.org/drawingml/2006/main">
            <a:srgbClr val="071E35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3E9EE294-DE16-4E86-BCC9-228A7119E4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2590800"/>
            <a:ext cx="33337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rPr>
              <a:t>THE CHALLENGE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6EC71F0A-4FD1-4107-9DEB-6736F1DDB8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086100"/>
            <a:ext cx="3219450" cy="1314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9167"/>
          </a:bodyPr>
          <a:lstStyle xmlns:a="http://schemas.openxmlformats.org/drawingml/2006/main"/>
          <a:p xmlns:a="http://schemas.openxmlformats.org/drawingml/2006/main">
            <a:pPr algn="l">
              <a:defRPr sz="22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22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Which products and channels should the home decor team prioritize next?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54DE238B-9555-4CB1-8DDB-ADA344492A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4857750"/>
            <a:ext cx="318135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125" b="0">
                <a:solidFill>
                  <a:srgbClr val="C9D2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1125" b="0">
                <a:solidFill>
                  <a:srgbClr val="C9D2DE"/>
                </a:solidFill>
                <a:latin typeface="Helvetica Neue"/>
                <a:ea typeface="Helvetica Neue"/>
                <a:cs typeface="Helvetica Neue"/>
              </a:rPr>
              <a:t>Add the real constraint, audience and baseline here.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7B95FE45-48E3-449B-BAB3-B4C9BD03D0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224790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EFB12D31-27F6-4749-A8BA-DE6810EE5D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222885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Insight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04ADC756-F7DC-4597-AAB9-2843EAA15B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264795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Compare cart drop-offs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9944E380-B465-4739-BE9A-3C8C5DA878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344805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D30DABE6-FE2D-4852-8733-BC029CA11F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342900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Move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CFC548E8-64CD-4268-A0D4-9AB8AF3433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384810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Spot top-selling items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48DBAECF-D400-4E90-A749-0ED1F8A9A7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464820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7B66D8EE-C98C-49D5-993E-D724EDC569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462915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Result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03881BAE-DB2B-4CF9-B640-D702B9BD23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504825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Plan next campaign</a:t>
            </a:r>
          </a:p>
        </p:txBody>
      </p:sp>
    </p:spTree>
    <p:extLst>
      <p:ext uri="{BB962C8B-B14F-4D97-AF65-F5344CB8AC3E}">
        <p14:creationId xmlns:p14="http://schemas.microsoft.com/office/powerpoint/2010/main" val="1169174545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99BF5E5A-C751-4AFC-978A-AFA78A3C2C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9EB341F3-6AAD-465F-B099-244ED6FE7A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ACTION PLAN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700E12C5-7BC0-4367-9AA2-2B862B4704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10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9F2C815F-2CEB-4C2B-B81E-9068670950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MOVE IN FOUR FOCUSED SPRINTS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34AC79B6-2D1C-4509-A6EE-FC7E2FD8B8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e commerce presentation of data: a practical action plan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75A739F8-0953-4CE2-9800-59D9201E14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4FA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6058155B-E457-489C-A739-C738BA8E90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WEEK 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81A72FFE-5D22-4BCB-B1F5-30DA7DDB37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ALIGN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9C90F0A7-4C4F-4B4C-9A31-FAE5C1BF67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Review traffic sources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599B6B93-6862-478A-B95D-E9C36A757C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9A06C003-2410-45F8-9FFD-E380DA4396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909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4FAFF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520C5D84-6A83-4C27-98FD-677CE5C2B4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WEEK 02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DE9509B3-1870-4787-BC64-8C05A940E1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BUILD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D358F38C-A196-4460-B789-BF8683C48E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Compare cart drop-offs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A336B84B-93ED-4DDE-A999-433AB0F34A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D006BB5E-40C8-4F81-9AB6-F4C106D549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4FAFF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5122E3A8-F35E-4D84-85EB-D374475A47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WEEK 03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78D8FAF9-3EA4-4A4B-9B20-F38A67A30F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SHIP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ED7EF52F-DAC6-4F03-817E-D6DE06E5AD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Spot top-selling items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7AE9C0C3-5F60-443E-B782-7EDD2ED63D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8274A2EA-CBD6-4D99-8E3C-AD56AF8C96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00A6FB"/>
          </a:solidFill>
          <a:ln xmlns:a="http://schemas.openxmlformats.org/drawingml/2006/main" w="0">
            <a:noFill/>
          </a:ln>
        </p:spPr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A6DFA4D5-C3B9-4CE1-9960-90088A895E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WEEK 04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9DA11B97-8EF2-46D8-B48A-B62B7203C6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LEARN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29DE649B-DD9B-4E4F-BAB4-F32AD4F8E0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Plan next campaign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FA28A515-9CBD-4824-AF3F-A790BA7832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</p:spTree>
    <p:extLst>
      <p:ext uri="{BB962C8B-B14F-4D97-AF65-F5344CB8AC3E}">
        <p14:creationId xmlns:p14="http://schemas.microsoft.com/office/powerpoint/2010/main" val="379658351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071E35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3ED9B133-D4B5-4BC4-96FA-5F4B6277B6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2667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A6FB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E89366D5-D41F-43F0-9036-023E3065C3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781050"/>
            <a:ext cx="4953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rPr>
              <a:t>MAKE THE NEXT SLIDE COUNT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ABCA673A-B933-4A8B-972C-82B4F18982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1714500"/>
            <a:ext cx="9715500" cy="1905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2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42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From raw numbers to a clear retail plan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B6C2D677-8BD6-4685-99D9-F7237F555C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3790950"/>
            <a:ext cx="657225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0">
                <a:solidFill>
                  <a:srgbClr val="CFD8E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0">
                <a:solidFill>
                  <a:srgbClr val="CFD8E5"/>
                </a:solidFill>
                <a:latin typeface="Helvetica Neue"/>
                <a:ea typeface="Helvetica Neue"/>
                <a:cs typeface="Helvetica Neue"/>
              </a:rPr>
              <a:t>Replace this closing message with a decision, invitation, or single next step.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5A9A9608-D18E-4B90-B41E-B0E3CB68BF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5219700"/>
            <a:ext cx="3067050" cy="590550"/>
          </a:xfrm>
          <a:prstGeom xmlns:a="http://schemas.openxmlformats.org/drawingml/2006/main" prst="roundRect">
            <a:avLst>
              <a:gd name="adj" fmla="val 12903"/>
            </a:avLst>
          </a:prstGeom>
          <a:solidFill xmlns:a="http://schemas.openxmlformats.org/drawingml/2006/main">
            <a:srgbClr val="00A6FB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EDAE1AA2-41F8-4E71-9BD1-9A2A651955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5410200"/>
            <a:ext cx="26479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2308"/>
          </a:bodyPr>
          <a:lstStyle xmlns:a="http://schemas.openxmlformats.org/drawingml/2006/main"/>
          <a:p xmlns:a="http://schemas.openxmlformats.org/drawingml/2006/main">
            <a:pPr algn="ctr">
              <a:defRPr sz="9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ADD YOUR CALL TO ACTION →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6C42CFC3-A998-4F42-8B30-5BC4434E9F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58250" y="5943600"/>
            <a:ext cx="2571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2308"/>
          </a:bodyPr>
          <a:lstStyle xmlns:a="http://schemas.openxmlformats.org/drawingml/2006/main"/>
          <a:p xmlns:a="http://schemas.openxmlformats.org/drawingml/2006/main">
            <a:pPr algn="r">
              <a:defRPr sz="9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yiha.ai/slides</a:t>
            </a:r>
          </a:p>
        </p:txBody>
      </p:sp>
    </p:spTree>
    <p:extLst>
      <p:ext uri="{BB962C8B-B14F-4D97-AF65-F5344CB8AC3E}">
        <p14:creationId xmlns:p14="http://schemas.microsoft.com/office/powerpoint/2010/main" val="1038220509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2026-10-01T21:39:25.9860000Z</dcterms:created>
  <dcterms:modified xsi:type="dcterms:W3CDTF">2026-10-01T21:39:25.9860000Z</dcterms:modified>
</coreProperties>
</file>