
<file path=[Content_Types].xml><?xml version="1.0" encoding="utf-8"?>
<Types xmlns="http://schemas.openxmlformats.org/package/2006/content-types">
  <Default Extension="xml" ContentType="application/vnd.openxmlformats-package.core-properties+xml"/>
  <Default Extension="png" ContentType="image/png"/>
  <Default Extension="rels" ContentType="application/vnd.openxmlformats-package.relationship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Layouts/slideLayout1.xml" ContentType="application/vnd.openxmlformats-officedocument.presentationml.slideLayout+xml"/>
  <Override PartName="/ppt/notesMasters/notesMaster1.xml" ContentType="application/vnd.openxmlformats-officedocument.presentationml.notesMaster+xml"/>
  <Override PartName="/ppt/notesMasters/theme/theme3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Default Extension="bin" ContentType="application/octet-stream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557d74f0f8e84006" /><Relationship Type="http://schemas.openxmlformats.org/officeDocument/2006/relationships/extended-properties" Target="/docProps/app.xml" Id="R4e37f49e8dad4d58" /><Relationship Type="http://schemas.openxmlformats.org/officeDocument/2006/relationships/officeDocument" Target="/ppt/presentation.xml" Id="R9c7b1cccdaf04cbb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1208c5d965284082"/>
  </p:sldMasterIdLst>
  <p:notesMasterIdLst>
    <p:notesMasterId xmlns:r="http://schemas.openxmlformats.org/officeDocument/2006/relationships" r:id="Rd8241bd980fe4010"/>
  </p:notesMasterIdLst>
  <p:sldIdLst>
    <p:sldId xmlns:r="http://schemas.openxmlformats.org/officeDocument/2006/relationships" id="256" r:id="Rbeb5866c7ce64aa2"/>
    <p:sldId xmlns:r="http://schemas.openxmlformats.org/officeDocument/2006/relationships" id="257" r:id="R90e59f4b26b94f3f"/>
    <p:sldId xmlns:r="http://schemas.openxmlformats.org/officeDocument/2006/relationships" id="258" r:id="R4a1f361bfd7744f9"/>
    <p:sldId xmlns:r="http://schemas.openxmlformats.org/officeDocument/2006/relationships" id="259" r:id="R55f8df81bc724ac7"/>
    <p:sldId xmlns:r="http://schemas.openxmlformats.org/officeDocument/2006/relationships" id="260" r:id="R858c841ed1b541e5"/>
    <p:sldId xmlns:r="http://schemas.openxmlformats.org/officeDocument/2006/relationships" id="261" r:id="R972a2dbf9cc04afc"/>
    <p:sldId xmlns:r="http://schemas.openxmlformats.org/officeDocument/2006/relationships" id="262" r:id="R43551520086045a5"/>
    <p:sldId xmlns:r="http://schemas.openxmlformats.org/officeDocument/2006/relationships" id="263" r:id="R5c1a7ccc58924f7c"/>
    <p:sldId xmlns:r="http://schemas.openxmlformats.org/officeDocument/2006/relationships" id="264" r:id="R5e915ef93ab845c6"/>
    <p:sldId xmlns:r="http://schemas.openxmlformats.org/officeDocument/2006/relationships" id="265" r:id="Raaf1127212064c86"/>
    <p:sldId xmlns:r="http://schemas.openxmlformats.org/officeDocument/2006/relationships" id="266" r:id="R63875d3be82747c5"/>
  </p:sldIdLst>
  <p:sldSz cx="12192000" cy="6858000"/>
  <p:notesSz cx="6858000" cy="9144000"/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_rels/presentation.xml.rels>&#65279;<?xml version="1.0" encoding="utf-8"?><Relationships xmlns="http://schemas.openxmlformats.org/package/2006/relationships"><Relationship Type="http://schemas.openxmlformats.org/officeDocument/2006/relationships/theme" Target="/ppt/theme/theme1.xml" Id="R3dc982eb997645cc" /><Relationship Type="http://schemas.openxmlformats.org/officeDocument/2006/relationships/slideMaster" Target="/ppt/slideMasters/slideMaster1.xml" Id="R1208c5d965284082" /><Relationship Type="http://schemas.openxmlformats.org/officeDocument/2006/relationships/notesMaster" Target="/ppt/notesMasters/notesMaster1.xml" Id="Rd8241bd980fe4010" /><Relationship Type="http://schemas.openxmlformats.org/officeDocument/2006/relationships/presProps" Target="/ppt/presProps.xml" Id="R1170ce33b43f4e48" /><Relationship Type="http://schemas.openxmlformats.org/officeDocument/2006/relationships/tableStyles" Target="/ppt/tableStyles.xml" Id="R8aee7151519c470e" /><Relationship Type="http://schemas.openxmlformats.org/officeDocument/2006/relationships/slide" Target="/ppt/slides/slide1.xml" Id="Rbeb5866c7ce64aa2" /><Relationship Type="http://schemas.openxmlformats.org/officeDocument/2006/relationships/slide" Target="/ppt/slides/slide2.xml" Id="R90e59f4b26b94f3f" /><Relationship Type="http://schemas.openxmlformats.org/officeDocument/2006/relationships/slide" Target="/ppt/slides/slide3.xml" Id="R4a1f361bfd7744f9" /><Relationship Type="http://schemas.openxmlformats.org/officeDocument/2006/relationships/slide" Target="/ppt/slides/slide4.xml" Id="R55f8df81bc724ac7" /><Relationship Type="http://schemas.openxmlformats.org/officeDocument/2006/relationships/slide" Target="/ppt/slides/slide5.xml" Id="R858c841ed1b541e5" /><Relationship Type="http://schemas.openxmlformats.org/officeDocument/2006/relationships/slide" Target="/ppt/slides/slide6.xml" Id="R972a2dbf9cc04afc" /><Relationship Type="http://schemas.openxmlformats.org/officeDocument/2006/relationships/slide" Target="/ppt/slides/slide7.xml" Id="R43551520086045a5" /><Relationship Type="http://schemas.openxmlformats.org/officeDocument/2006/relationships/slide" Target="/ppt/slides/slide8.xml" Id="R5c1a7ccc58924f7c" /><Relationship Type="http://schemas.openxmlformats.org/officeDocument/2006/relationships/slide" Target="/ppt/slides/slide9.xml" Id="R5e915ef93ab845c6" /><Relationship Type="http://schemas.openxmlformats.org/officeDocument/2006/relationships/slide" Target="/ppt/slides/slide10.xml" Id="Raaf1127212064c86" /><Relationship Type="http://schemas.openxmlformats.org/officeDocument/2006/relationships/slide" Target="/ppt/slides/slide11.xml" Id="R63875d3be82747c5" /></Relationships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notesMasters/theme/theme3.xml" Id="R06c4eccb57934e96" 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3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notesSlides/_rels/notesSlide1.xml.rels>&#65279;<?xml version="1.0" encoding="utf-8"?><Relationships xmlns="http://schemas.openxmlformats.org/package/2006/relationships"><Relationship Type="http://schemas.openxmlformats.org/officeDocument/2006/relationships/slide" Target="/ppt/slides/slide1.xml" Id="Rb3a12d0a248f4da5" /><Relationship Type="http://schemas.openxmlformats.org/officeDocument/2006/relationships/notesMaster" Target="/ppt/notesMasters/notesMaster1.xml" Id="Rcabfffffef114082" /></Relationships>
</file>

<file path=ppt/notesSlides/_rels/notesSlide2.xml.rels>&#65279;<?xml version="1.0" encoding="utf-8"?><Relationships xmlns="http://schemas.openxmlformats.org/package/2006/relationships"><Relationship Type="http://schemas.openxmlformats.org/officeDocument/2006/relationships/slide" Target="/ppt/slides/slide2.xml" Id="R7362f3767cea4325" /><Relationship Type="http://schemas.openxmlformats.org/officeDocument/2006/relationships/notesMaster" Target="/ppt/notesMasters/notesMaster1.xml" Id="Rc56c8c17db944fdc" /></Relationships>
</file>

<file path=ppt/notesSlides/_rels/notesSlide3.xml.rels>&#65279;<?xml version="1.0" encoding="utf-8"?><Relationships xmlns="http://schemas.openxmlformats.org/package/2006/relationships"><Relationship Type="http://schemas.openxmlformats.org/officeDocument/2006/relationships/slide" Target="/ppt/slides/slide3.xml" Id="R29f98324e9f94a3c" /><Relationship Type="http://schemas.openxmlformats.org/officeDocument/2006/relationships/notesMaster" Target="/ppt/notesMasters/notesMaster1.xml" Id="R1b0d945928504355" /></Relationships>
</file>

<file path=ppt/notesSlides/_rels/notesSlide4.xml.rels>&#65279;<?xml version="1.0" encoding="utf-8"?><Relationships xmlns="http://schemas.openxmlformats.org/package/2006/relationships"><Relationship Type="http://schemas.openxmlformats.org/officeDocument/2006/relationships/slide" Target="/ppt/slides/slide4.xml" Id="R6042566601e243d6" /><Relationship Type="http://schemas.openxmlformats.org/officeDocument/2006/relationships/notesMaster" Target="/ppt/notesMasters/notesMaster1.xml" Id="R65c9a1559eb742f1" /></Relationships>
</file>

<file path=ppt/notesSlides/_rels/notesSlide5.xml.rels>&#65279;<?xml version="1.0" encoding="utf-8"?><Relationships xmlns="http://schemas.openxmlformats.org/package/2006/relationships"><Relationship Type="http://schemas.openxmlformats.org/officeDocument/2006/relationships/slide" Target="/ppt/slides/slide5.xml" Id="R736c94539e5f4bd9" /><Relationship Type="http://schemas.openxmlformats.org/officeDocument/2006/relationships/notesMaster" Target="/ppt/notesMasters/notesMaster1.xml" Id="R705a93884f7d4872" /></Relationships>
</file>

<file path=ppt/notesSlides/_rels/notesSlide6.xml.rels>&#65279;<?xml version="1.0" encoding="utf-8"?><Relationships xmlns="http://schemas.openxmlformats.org/package/2006/relationships"><Relationship Type="http://schemas.openxmlformats.org/officeDocument/2006/relationships/slide" Target="/ppt/slides/slide6.xml" Id="Rb5c8702e233544f6" /><Relationship Type="http://schemas.openxmlformats.org/officeDocument/2006/relationships/notesMaster" Target="/ppt/notesMasters/notesMaster1.xml" Id="R5e83f4c0ca6c4b8f" /></Relationships>
</file>

<file path=ppt/notesSlides/_rels/notesSlide7.xml.rels>&#65279;<?xml version="1.0" encoding="utf-8"?><Relationships xmlns="http://schemas.openxmlformats.org/package/2006/relationships"><Relationship Type="http://schemas.openxmlformats.org/officeDocument/2006/relationships/slide" Target="/ppt/slides/slide7.xml" Id="R48a8cbac5a634347" /><Relationship Type="http://schemas.openxmlformats.org/officeDocument/2006/relationships/notesMaster" Target="/ppt/notesMasters/notesMaster1.xml" Id="Rc6ae0b38a7664847" /></Relationships>
</file>

<file path=ppt/notesSlides/_rels/notesSlide8.xml.rels>&#65279;<?xml version="1.0" encoding="utf-8"?><Relationships xmlns="http://schemas.openxmlformats.org/package/2006/relationships"><Relationship Type="http://schemas.openxmlformats.org/officeDocument/2006/relationships/slide" Target="/ppt/slides/slide8.xml" Id="R197421d2f8d140b6" /><Relationship Type="http://schemas.openxmlformats.org/officeDocument/2006/relationships/notesMaster" Target="/ppt/notesMasters/notesMaster1.xml" Id="R323177ce83e64f3e" /></Relationships>
</file>

<file path=ppt/notesSlides/_rels/notesSlide9.xml.rels>&#65279;<?xml version="1.0" encoding="utf-8"?><Relationships xmlns="http://schemas.openxmlformats.org/package/2006/relationships"><Relationship Type="http://schemas.openxmlformats.org/officeDocument/2006/relationships/slide" Target="/ppt/slides/slide9.xml" Id="R40e1d7a87d4243d8" /><Relationship Type="http://schemas.openxmlformats.org/officeDocument/2006/relationships/notesMaster" Target="/ppt/notesMasters/notesMaster1.xml" Id="Rfb7da34315cc480a" /></Relationships>
</file>

<file path=ppt/notesSlides/_rels/notesSlide10.xml.rels>&#65279;<?xml version="1.0" encoding="utf-8"?><Relationships xmlns="http://schemas.openxmlformats.org/package/2006/relationships"><Relationship Type="http://schemas.openxmlformats.org/officeDocument/2006/relationships/slide" Target="/ppt/slides/slide10.xml" Id="Rd594041e7da4485d" /><Relationship Type="http://schemas.openxmlformats.org/officeDocument/2006/relationships/notesMaster" Target="/ppt/notesMasters/notesMaster1.xml" Id="Rf14ae717321e478b" /></Relationships>
</file>

<file path=ppt/notesSlides/_rels/notesSlide11.xml.rels>&#65279;<?xml version="1.0" encoding="utf-8"?><Relationships xmlns="http://schemas.openxmlformats.org/package/2006/relationships"><Relationship Type="http://schemas.openxmlformats.org/officeDocument/2006/relationships/slide" Target="/ppt/slides/slide11.xml" Id="R9d4384f067f04951" /><Relationship Type="http://schemas.openxmlformats.org/officeDocument/2006/relationships/notesMaster" Target="/ppt/notesMasters/notesMaster1.xml" Id="Rcd29f0d39bb04046" 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Cover template. Replace the title, subtitle and hero image. All text remains editable.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Agenda layout. Rename the four chapters to match your narrative.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Statement slide. Keep the headline short and make it the single idea people should remember.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Metric-card template. Every value is a clearly marked placeholder; replace it with sourced project data.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Roadmap layout. Replace each stage label and description while preserving the left-to-right story.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Comparison layout. Use for current/future state, option A/B, or problem/solution.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Persona-card template. Replace roles, motivations and friction points with audience research.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Storyboard template. Add one visual and one narrative beat per card.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Case-study template. Replace the example prompt with an actual challenge, action and sourced outcome.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Action-plan template. Replace sprint labels, deliverables and owners.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Closing template. End with one clear decision or call to action.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160738054df14e26" /></Relationships>
</file>

<file path=ppt/slideLayouts/slideLayout1.xml><?xml version="1.0" encoding="utf-8"?>
<p:sldLayout xmlns:p="http://schemas.openxmlformats.org/presentationml/2006/main" type="title">
  <p:cSld name="Title Slide"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theme" Target="/ppt/slideMasters/theme/theme2.xml" Id="R444f33fdeb954409" /><Relationship Type="http://schemas.openxmlformats.org/officeDocument/2006/relationships/slideLayout" Target="/ppt/slideLayouts/slideLayout1.xml" Id="R668fdf76c49849f8" /></Relationships>
</file>

<file path=ppt/slideMasters/slideMaster1.xml><?xml version="1.0" encoding="utf-8"?>
<p:sldMaster xmlns:p="http://schemas.openxmlformats.org/presentationml/2006/main">
  <p:cSld name="Master"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668fdf76c49849f8"/>
  </p:sldLayoutIdLst>
  <p:txStyles>
    <p:titleStyle>
      <a:lvl1pPr xmlns:a="http://schemas.openxmlformats.org/drawingml/2006/main" algn="l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xmlns:a="http://schemas.openxmlformats.org/drawingml/2006/main" marL="228600" indent="-228600" algn="l">
        <a:lnSpc>
          <a:spcPct val="90000"/>
        </a:lnSpc>
        <a:spcBef>
          <a:spcPts val="1000"/>
        </a:spcBef>
        <a:buChar char="•"/>
        <a:defRPr sz="2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685800" indent="-228600" algn="l">
        <a:lnSpc>
          <a:spcPct val="90000"/>
        </a:lnSpc>
        <a:spcBef>
          <a:spcPts val="500"/>
        </a:spcBef>
        <a:buChar char="•"/>
        <a:defRPr sz="24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1143000" indent="-228600" algn="l">
        <a:lnSpc>
          <a:spcPct val="90000"/>
        </a:lnSpc>
        <a:spcBef>
          <a:spcPts val="500"/>
        </a:spcBef>
        <a:buChar char="•"/>
        <a:defRPr sz="20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600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20574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5146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9718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4290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886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xmlns:a="http://schemas.openxmlformats.org/drawingml/2006/main" marL="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457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914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371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18288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2860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743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200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657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Masters/theme/theme2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607685be045f4f28" /><Relationship Type="http://schemas.openxmlformats.org/officeDocument/2006/relationships/image" Target="/ppt/media/image.png" Id="Ra7ffb543c4cf4e91" /><Relationship Type="http://schemas.openxmlformats.org/officeDocument/2006/relationships/notesSlide" Target="/ppt/notesSlides/notesSlide1.xml" Id="R336200cea6e74e55" /></Relationships>
</file>

<file path=ppt/slides/_rels/slide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6793266d9fc04130" /><Relationship Type="http://schemas.openxmlformats.org/officeDocument/2006/relationships/notesSlide" Target="/ppt/notesSlides/notesSlide2.xml" Id="Rfa6118c852d04f9d" /></Relationships>
</file>

<file path=ppt/slides/_rels/slide3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a1ee84b13e4d4a27" /><Relationship Type="http://schemas.openxmlformats.org/officeDocument/2006/relationships/notesSlide" Target="/ppt/notesSlides/notesSlide3.xml" Id="Re0500cc9252e4f17" /></Relationships>
</file>

<file path=ppt/slides/_rels/slide4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a73aedc746404e58" /><Relationship Type="http://schemas.openxmlformats.org/officeDocument/2006/relationships/notesSlide" Target="/ppt/notesSlides/notesSlide4.xml" Id="Rfaa2e3fc8f684021" /></Relationships>
</file>

<file path=ppt/slides/_rels/slide5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ebccd0b9c0694577" /><Relationship Type="http://schemas.openxmlformats.org/officeDocument/2006/relationships/notesSlide" Target="/ppt/notesSlides/notesSlide5.xml" Id="R5212fb4e3f6a4c33" /></Relationships>
</file>

<file path=ppt/slides/_rels/slide6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bd0d119c68f9464c" /><Relationship Type="http://schemas.openxmlformats.org/officeDocument/2006/relationships/notesSlide" Target="/ppt/notesSlides/notesSlide6.xml" Id="R9d05984363ef47c3" /></Relationships>
</file>

<file path=ppt/slides/_rels/slide7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1d783a0076a74ec4" /><Relationship Type="http://schemas.openxmlformats.org/officeDocument/2006/relationships/notesSlide" Target="/ppt/notesSlides/notesSlide7.xml" Id="R0ea4baf4f66844a4" /></Relationships>
</file>

<file path=ppt/slides/_rels/slide8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03891e72d96f4407" /><Relationship Type="http://schemas.openxmlformats.org/officeDocument/2006/relationships/notesSlide" Target="/ppt/notesSlides/notesSlide8.xml" Id="R49373f9a760a4715" /></Relationships>
</file>

<file path=ppt/slides/_rels/slide9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f163f9dd8ab54619" /><Relationship Type="http://schemas.openxmlformats.org/officeDocument/2006/relationships/notesSlide" Target="/ppt/notesSlides/notesSlide9.xml" Id="Re8e800f99d784ac5" /></Relationships>
</file>

<file path=ppt/slides/_rels/slide10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ddd4e2a31f214488" /><Relationship Type="http://schemas.openxmlformats.org/officeDocument/2006/relationships/notesSlide" Target="/ppt/notesSlides/notesSlide10.xml" Id="R66f04d966e5c4798" /></Relationships>
</file>

<file path=ppt/slides/_rels/slide1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773222465cc14fb3" /><Relationship Type="http://schemas.openxmlformats.org/officeDocument/2006/relationships/notesSlide" Target="/ppt/notesSlides/notesSlide11.xml" Id="R441f3350a1164170" /></Relationships>
</file>

<file path=ppt/slides/slide1.xml><?xml version="1.0" encoding="utf-8"?>
<p:sld xmlns:p="http://schemas.openxmlformats.org/presentationml/2006/main">
  <p:cSld>
    <p:bg>
      <p:bgPr>
        <a:solidFill xmlns:a="http://schemas.openxmlformats.org/drawingml/2006/main">
          <a:srgbClr val="15251B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C1A5BE78-A81B-43FD-BB45-95A84A65207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2667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68D391"/>
          </a:solidFill>
          <a:ln xmlns:a="http://schemas.openxmlformats.org/drawingml/2006/main" w="0">
            <a:noFill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0C19247E-9C1D-4A59-994E-6D48445BDF9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628650"/>
            <a:ext cx="34290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D5F253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D5F253"/>
                </a:solidFill>
                <a:latin typeface="Helvetica Neue"/>
                <a:ea typeface="Helvetica Neue"/>
                <a:cs typeface="Helvetica Neue"/>
              </a:rPr>
              <a:t>YIHA TEMPLATE SERIES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5A04944A-00DF-479C-A34F-D65B08F4056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1409700"/>
            <a:ext cx="5572125" cy="2476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35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35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Early Childhood Education Lesson Plans PPT Template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3D747DCA-8593-453D-A4DA-BEF111002B5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4248150"/>
            <a:ext cx="5334000" cy="1009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425" b="0">
                <a:solidFill>
                  <a:srgbClr val="D8DFE9"/>
                </a:solidFill>
                <a:latin typeface="Helvetica Neue"/>
                <a:ea typeface="Helvetica Neue"/>
                <a:cs typeface="Helvetica Neue"/>
              </a:defRPr>
            </a:pPr>
            <a:r>
              <a:rPr sz="1425" b="0">
                <a:solidFill>
                  <a:srgbClr val="D8DFE9"/>
                </a:solidFill>
                <a:latin typeface="Helvetica Neue"/>
                <a:ea typeface="Helvetica Neue"/>
                <a:cs typeface="Helvetica Neue"/>
              </a:rPr>
              <a:t>Ms. Rivera guides preschoolers through a rainy-day lesson on colors, shapes, and sharing.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1162455D-682C-4BCB-87EC-D9C02E78F3A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5791200"/>
            <a:ext cx="1619250" cy="304800"/>
          </a:xfrm>
          <a:prstGeom xmlns:a="http://schemas.openxmlformats.org/drawingml/2006/main" prst="roundRect">
            <a:avLst>
              <a:gd name="adj" fmla="val 25000"/>
            </a:avLst>
          </a:prstGeom>
          <a:solidFill xmlns:a="http://schemas.openxmlformats.org/drawingml/2006/main">
            <a:srgbClr val="FAFFF4"/>
          </a:solidFill>
          <a:ln xmlns:a="http://schemas.openxmlformats.org/drawingml/2006/main" w="0">
            <a:noFill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563A3A52-F373-4E8F-994C-EDA8CEBF772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5857875"/>
            <a:ext cx="13906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63636"/>
          </a:bodyPr>
          <a:lstStyle xmlns:a="http://schemas.openxmlformats.org/drawingml/2006/main"/>
          <a:p xmlns:a="http://schemas.openxmlformats.org/drawingml/2006/main">
            <a:pPr algn="ctr">
              <a:defRPr sz="8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11 EDITABLE SLIDES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0050F943-0A5B-49AF-8628-7334A5C6A8D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457450" y="5791200"/>
            <a:ext cx="1409700" cy="304800"/>
          </a:xfrm>
          <a:prstGeom xmlns:a="http://schemas.openxmlformats.org/drawingml/2006/main" prst="roundRect">
            <a:avLst>
              <a:gd name="adj" fmla="val 25000"/>
            </a:avLst>
          </a:prstGeom>
          <a:solidFill xmlns:a="http://schemas.openxmlformats.org/drawingml/2006/main">
            <a:srgbClr val="FAFFF4"/>
          </a:solidFill>
          <a:ln xmlns:a="http://schemas.openxmlformats.org/drawingml/2006/main" w="0">
            <a:noFill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98671F32-1E13-4909-8A60-F96ABF3A7D5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571750" y="5857875"/>
            <a:ext cx="11811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63636"/>
          </a:bodyPr>
          <a:lstStyle xmlns:a="http://schemas.openxmlformats.org/drawingml/2006/main"/>
          <a:p xmlns:a="http://schemas.openxmlformats.org/drawingml/2006/main">
            <a:pPr algn="ctr">
              <a:defRPr sz="8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LIME STUDIO</a:t>
            </a:r>
          </a:p>
        </p:txBody>
      </p:sp>
      <p:pic>
        <p:nvPicPr>
          <p:cNvPr id="18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a7ffb543c4cf4e91"/>
          <a:srcRect xmlns:a="http://schemas.openxmlformats.org/drawingml/2006/main" l="26871" t="0" r="26871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6858000" y="647700"/>
            <a:ext cx="4572000" cy="5562600"/>
          </a:xfrm>
          <a:prstGeom xmlns:a="http://schemas.openxmlformats.org/drawingml/2006/main"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97772422"/>
      </p:ext>
    </p:extLst>
  </p:cSld>
</p:sld>
</file>

<file path=ppt/slides/slide2.xml><?xml version="1.0" encoding="utf-8"?>
<p:sld xmlns:p="http://schemas.openxmlformats.org/presentationml/2006/main">
  <p:cSld>
    <p:bg>
      <p:bgPr>
        <a:solidFill xmlns:a="http://schemas.openxmlformats.org/drawingml/2006/main">
          <a:srgbClr val="FAFFF4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A9D097D4-F9FC-489A-9F55-32B338DA27F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3C4B5564-DBAF-49F1-A35D-ED4E0E44E1C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OVERVIEW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D910A3B3-8A7D-45AC-9BBE-76621D0A3F4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EF830DFA-F7A0-4AEC-98C1-11AC49F2EF9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START HERE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9C9FD3C0-D7C7-4514-9987-8E96D4B1305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early childhood education lesson plans in four chapters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85BE835D-89FD-4F13-9FA8-73F2E7DC00B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28850"/>
            <a:ext cx="5086350" cy="1409700"/>
          </a:xfrm>
          <a:prstGeom xmlns:a="http://schemas.openxmlformats.org/drawingml/2006/main" prst="roundRect">
            <a:avLst>
              <a:gd name="adj" fmla="val 5405"/>
            </a:avLst>
          </a:prstGeom>
          <a:solidFill xmlns:a="http://schemas.openxmlformats.org/drawingml/2006/main">
            <a:srgbClr val="E4F8E9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2F31DF89-71D4-4B3D-B5FF-61CFEC23C9E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438400"/>
            <a:ext cx="6477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6428"/>
          </a:bodyPr>
          <a:lstStyle xmlns:a="http://schemas.openxmlformats.org/drawingml/2006/main"/>
          <a:p xmlns:a="http://schemas.openxmlformats.org/drawingml/2006/main">
            <a:pPr algn="l">
              <a:defRPr sz="21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21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391471D6-2E74-47BB-9A26-0C51EAB97CB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95450" y="2457450"/>
            <a:ext cx="34290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Welcome Routine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D0E579CD-4397-489C-A4EA-288C45C7F30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95450" y="2914650"/>
            <a:ext cx="34290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rPr>
              <a:t>Warm-up circle time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4C3D1853-2BA5-4A0A-8D05-6118FD12FCD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53150" y="2228850"/>
            <a:ext cx="5086350" cy="1409700"/>
          </a:xfrm>
          <a:prstGeom xmlns:a="http://schemas.openxmlformats.org/drawingml/2006/main" prst="roundRect">
            <a:avLst>
              <a:gd name="adj" fmla="val 5405"/>
            </a:avLst>
          </a:prstGeom>
          <a:solidFill xmlns:a="http://schemas.openxmlformats.org/drawingml/2006/main">
            <a:srgbClr val="F2FBCB"/>
          </a:solidFill>
          <a:ln xmlns:a="http://schemas.openxmlformats.org/drawingml/2006/main" w="0">
            <a:noFill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69C85158-CC07-4399-9C03-E7CE207859D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81750" y="2438400"/>
            <a:ext cx="6477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6428"/>
          </a:bodyPr>
          <a:lstStyle xmlns:a="http://schemas.openxmlformats.org/drawingml/2006/main"/>
          <a:p xmlns:a="http://schemas.openxmlformats.org/drawingml/2006/main">
            <a:pPr algn="l">
              <a:defRPr sz="21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21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06FE357A-9DC1-4E09-8093-DCB37D28833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2457450"/>
            <a:ext cx="34290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Hands-On Centers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2D3B74E9-D109-4B0B-901F-1E8EFACEA46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2914650"/>
            <a:ext cx="34290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rPr>
              <a:t>Sort by color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ED42459D-9374-4AF1-A27B-2A0FE655208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981450"/>
            <a:ext cx="5086350" cy="1409700"/>
          </a:xfrm>
          <a:prstGeom xmlns:a="http://schemas.openxmlformats.org/drawingml/2006/main" prst="roundRect">
            <a:avLst>
              <a:gd name="adj" fmla="val 5405"/>
            </a:avLst>
          </a:prstGeom>
          <a:solidFill xmlns:a="http://schemas.openxmlformats.org/drawingml/2006/main">
            <a:srgbClr val="E4F8E9"/>
          </a:solidFill>
          <a:ln xmlns:a="http://schemas.openxmlformats.org/drawingml/2006/main" w="0">
            <a:noFill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AB22068F-9411-4C9A-90D0-05BECAF6420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191000"/>
            <a:ext cx="6477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6428"/>
          </a:bodyPr>
          <a:lstStyle xmlns:a="http://schemas.openxmlformats.org/drawingml/2006/main"/>
          <a:p xmlns:a="http://schemas.openxmlformats.org/drawingml/2006/main">
            <a:pPr algn="l">
              <a:defRPr sz="21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21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9604A775-48E5-4CDA-9A0D-D750F0799A4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95450" y="4210050"/>
            <a:ext cx="34290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Guided Practice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25760BD7-DB29-4D3C-AB8B-2CF029FD6CA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95450" y="4667250"/>
            <a:ext cx="34290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rPr>
              <a:t>Trace and name shapes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87D8128E-1453-4C78-9893-9CD0F659B86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53150" y="3981450"/>
            <a:ext cx="5086350" cy="1409700"/>
          </a:xfrm>
          <a:prstGeom xmlns:a="http://schemas.openxmlformats.org/drawingml/2006/main" prst="roundRect">
            <a:avLst>
              <a:gd name="adj" fmla="val 5405"/>
            </a:avLst>
          </a:prstGeom>
          <a:solidFill xmlns:a="http://schemas.openxmlformats.org/drawingml/2006/main">
            <a:srgbClr val="F2FBCB"/>
          </a:solidFill>
          <a:ln xmlns:a="http://schemas.openxmlformats.org/drawingml/2006/main" w="0">
            <a:noFill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98BC6BE8-6F67-415D-95D5-C7BC6EB2A7B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81750" y="4191000"/>
            <a:ext cx="6477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6428"/>
          </a:bodyPr>
          <a:lstStyle xmlns:a="http://schemas.openxmlformats.org/drawingml/2006/main"/>
          <a:p xmlns:a="http://schemas.openxmlformats.org/drawingml/2006/main">
            <a:pPr algn="l">
              <a:defRPr sz="21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21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04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19DC8C6A-A8DE-4DD8-B997-0609D3E3CC8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4210050"/>
            <a:ext cx="34290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Wrap-Up Talk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ABD74DE2-1AA5-42C9-9EEE-391D5B1D453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4667250"/>
            <a:ext cx="34290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rPr>
              <a:t>Partner counting game</a:t>
            </a:r>
          </a:p>
        </p:txBody>
      </p:sp>
    </p:spTree>
    <p:extLst>
      <p:ext uri="{BB962C8B-B14F-4D97-AF65-F5344CB8AC3E}">
        <p14:creationId xmlns:p14="http://schemas.microsoft.com/office/powerpoint/2010/main" val="355310236"/>
      </p:ext>
    </p:extLst>
  </p:cSld>
</p:sld>
</file>

<file path=ppt/slides/slide3.xml><?xml version="1.0" encoding="utf-8"?>
<p:sld xmlns:p="http://schemas.openxmlformats.org/presentationml/2006/main">
  <p:cSld>
    <p:bg>
      <p:bgPr>
        <a:solidFill xmlns:a="http://schemas.openxmlformats.org/drawingml/2006/main">
          <a:srgbClr val="68D391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6BA8AA80-B9D2-4043-BD88-D8B3B779099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7AD88D71-BC8E-4357-8C8D-0D0853B7ED8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C8D0DE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C8D0DE"/>
                </a:solidFill>
                <a:latin typeface="Helvetica Neue"/>
                <a:ea typeface="Helvetica Neue"/>
                <a:cs typeface="Helvetica Neue"/>
              </a:rPr>
              <a:t>BIG IDEA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BED7574F-6F06-4C37-AB69-E5D6D776CD6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D5F253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D5F253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6189E77F-28B8-493B-8A24-937D85CA2CF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1066800"/>
            <a:ext cx="30480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0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0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ONE IDEA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E85DB2A8-676A-46DA-A753-64213D94AAE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1619250"/>
            <a:ext cx="8286750" cy="2381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3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43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Simple play-based learning for a mixed-age preschool class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4FC8FE2A-8753-4A8D-8153-38D7006EE03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4724400"/>
            <a:ext cx="10744200" cy="1200150"/>
          </a:xfrm>
          <a:prstGeom xmlns:a="http://schemas.openxmlformats.org/drawingml/2006/main" prst="roundRect">
            <a:avLst>
              <a:gd name="adj" fmla="val 6349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1EA338EB-7A90-42A0-BB17-97921529AEC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47750" y="5048250"/>
            <a:ext cx="9715500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0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0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Use this page for the core message, campaign promise, or thesis that frames the rest of the deck.</a:t>
            </a:r>
          </a:p>
        </p:txBody>
      </p:sp>
    </p:spTree>
    <p:extLst>
      <p:ext uri="{BB962C8B-B14F-4D97-AF65-F5344CB8AC3E}">
        <p14:creationId xmlns:p14="http://schemas.microsoft.com/office/powerpoint/2010/main" val="64635926"/>
      </p:ext>
    </p:extLst>
  </p:cSld>
</p:sld>
</file>

<file path=ppt/slides/slide4.xml><?xml version="1.0" encoding="utf-8"?>
<p:sld xmlns:p="http://schemas.openxmlformats.org/presentationml/2006/main">
  <p:cSld>
    <p:bg>
      <p:bgPr>
        <a:solidFill xmlns:a="http://schemas.openxmlformats.org/drawingml/2006/main">
          <a:srgbClr val="FAFFF4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BE0B4004-ABAB-4B54-8CCE-277237D9289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466B2E0C-24C2-4193-BF56-B3F4DD780CF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SNAPSHOT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F80D3167-4FC0-4E9D-B831-8248B6D0A11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04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473D96F3-E216-418C-8A7C-F1E0C55AD42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AT A GLANCE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A8A0BF26-CABF-445B-B7FE-C5BFCC8CEA7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Three lenses on early childhood education lesson plans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A9B915A6-9AF5-40F4-8901-254F3660F80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86000"/>
            <a:ext cx="3276600" cy="3257550"/>
          </a:xfrm>
          <a:prstGeom xmlns:a="http://schemas.openxmlformats.org/drawingml/2006/main" prst="roundRect">
            <a:avLst>
              <a:gd name="adj" fmla="val 2339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E4F8E9"/>
            </a:solidFill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DCEEF5DC-FBE4-454A-9C38-39497F15403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2609850"/>
            <a:ext cx="272415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05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405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2AF92EBD-6C15-47E0-97D2-F4F8EE6BAAD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3810000"/>
            <a:ext cx="27241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PRIMARY TOPIC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C220EE72-CEC5-4871-A8AB-FD3043B42BB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4248150"/>
            <a:ext cx="272415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7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7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early childhood education lesson plans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D5C09C4A-9C33-4399-A9AA-920AB492064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5143500"/>
            <a:ext cx="2724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EXAMPLE — REPLACE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CA854328-884F-457B-8204-3B677E3E048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05300" y="2286000"/>
            <a:ext cx="3276600" cy="3257550"/>
          </a:xfrm>
          <a:prstGeom xmlns:a="http://schemas.openxmlformats.org/drawingml/2006/main" prst="roundRect">
            <a:avLst>
              <a:gd name="adj" fmla="val 2339"/>
            </a:avLst>
          </a:prstGeom>
          <a:solidFill xmlns:a="http://schemas.openxmlformats.org/drawingml/2006/main">
            <a:srgbClr val="15251B"/>
          </a:solidFill>
          <a:ln xmlns:a="http://schemas.openxmlformats.org/drawingml/2006/main" w="0">
            <a:noFill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F2383064-30ED-436E-8312-DF334FB5AC0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2609850"/>
            <a:ext cx="272415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050" b="1">
                <a:solidFill>
                  <a:srgbClr val="D5F253"/>
                </a:solidFill>
                <a:latin typeface="Helvetica Neue"/>
                <a:ea typeface="Helvetica Neue"/>
                <a:cs typeface="Helvetica Neue"/>
              </a:defRPr>
            </a:pPr>
            <a:r>
              <a:rPr sz="4050" b="1">
                <a:solidFill>
                  <a:srgbClr val="D5F253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4DBC6EBB-1581-4731-AAE3-7320738E8E5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3810000"/>
            <a:ext cx="27241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D2D9E3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D2D9E3"/>
                </a:solidFill>
                <a:latin typeface="Helvetica Neue"/>
                <a:ea typeface="Helvetica Neue"/>
                <a:cs typeface="Helvetica Neue"/>
              </a:rPr>
              <a:t>CONTENT ANGLE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F7FFBF2E-0429-4CFC-8988-F20340DECA8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4248150"/>
            <a:ext cx="272415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Simple play-based learning for a mixed-ag…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0EDB5566-FDAB-4126-A9E2-8D91886081B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5143500"/>
            <a:ext cx="2724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D5F253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D5F253"/>
                </a:solidFill>
                <a:latin typeface="Helvetica Neue"/>
                <a:ea typeface="Helvetica Neue"/>
                <a:cs typeface="Helvetica Neue"/>
              </a:rPr>
              <a:t>EXAMPLE — REPLACE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23F17EC1-96E9-497C-9A7B-EDD23E69E82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24800" y="2286000"/>
            <a:ext cx="3276600" cy="3257550"/>
          </a:xfrm>
          <a:prstGeom xmlns:a="http://schemas.openxmlformats.org/drawingml/2006/main" prst="roundRect">
            <a:avLst>
              <a:gd name="adj" fmla="val 2339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E4F8E9"/>
            </a:solidFill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A481A04F-D9BA-4E03-8922-69D30E169B6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2609850"/>
            <a:ext cx="272415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05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405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AD5120AB-EE10-4675-81D2-CD2AC872070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3810000"/>
            <a:ext cx="27241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NEXT ACTION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2A1FD840-8E93-4876-A7F4-898D540992A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4248150"/>
            <a:ext cx="272415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7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7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Education: Reflect with cleanup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1F398714-59AB-4F5A-AF41-D30D0D852D2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5143500"/>
            <a:ext cx="2724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EXAMPLE — REPLACE</a:t>
            </a:r>
          </a:p>
        </p:txBody>
      </p:sp>
    </p:spTree>
    <p:extLst>
      <p:ext uri="{BB962C8B-B14F-4D97-AF65-F5344CB8AC3E}">
        <p14:creationId xmlns:p14="http://schemas.microsoft.com/office/powerpoint/2010/main" val="727144058"/>
      </p:ext>
    </p:extLst>
  </p:cSld>
</p:sld>
</file>

<file path=ppt/slides/slide5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7" name="">
            <a:extLst xmlns:a="http://schemas.openxmlformats.org/drawingml/2006/main">
              <a:ext uri="{FF2B5EF4-FFF2-40B4-BE49-F238E27FC236}">
                <a16:creationId xmlns:a16="http://schemas.microsoft.com/office/drawing/2014/main" id="{719F613A-5BFF-49C2-99BD-5983D82B784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6D6832A7-D489-4DAC-B7C0-DCA56EC43FD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ROADMAP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181E6606-791F-46D0-8CBB-10F486BCFE7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05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8515FA6B-88A3-4C09-BC0B-228AA5938FE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FROM IDEA TO IMPACT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892EA542-3C62-4CEC-8651-F9A93255FC4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A five-stage Education workflow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DA154252-A44C-41A9-950B-E8B957EBC4E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66800" y="3248025"/>
            <a:ext cx="9620250" cy="762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4F8E9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0CFB9DC8-A64A-4A81-8253-C7744D05DEB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525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15251B"/>
          </a:solidFill>
          <a:ln xmlns:a="http://schemas.openxmlformats.org/drawingml/2006/main" w="0">
            <a:noFill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24695FB6-3B25-4E8A-8A4E-4150D4E2C31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525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1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1AFF387E-4F7C-4723-AD62-78980181B79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Warm-up circle time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893A8509-D1D0-41E4-9839-1793109C4C9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DISCOVER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41844C73-3389-4198-9CBB-09CE001DE9C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861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15251B"/>
          </a:solidFill>
          <a:ln xmlns:a="http://schemas.openxmlformats.org/drawingml/2006/main" w="0">
            <a:noFill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954147C9-BB4B-40D0-90B5-DB094E34707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861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2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D8B0E10E-D132-46E4-84A2-6D4D653815E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8956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Sort by color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662A6A87-E96F-4C79-A3B9-16DD382D9D9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8956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FRAME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8E229BBF-6103-4D30-ABA2-192FCB1D52E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6197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68D391"/>
          </a:solidFill>
          <a:ln xmlns:a="http://schemas.openxmlformats.org/drawingml/2006/main" w="0">
            <a:noFill/>
          </a:ln>
        </p:spPr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D12B5469-694F-4FC6-86A5-6B8A4B0D9A1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6197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3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A144E92F-1E0A-4D90-AECF-DB46EF491C9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292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Trace and name shapes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BA99F989-F2D4-4725-A84E-7BB8301E55F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292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CREATE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4C37CFD5-4F41-4466-95E2-049E8C90031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533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15251B"/>
          </a:solidFill>
          <a:ln xmlns:a="http://schemas.openxmlformats.org/drawingml/2006/main" w="0">
            <a:noFill/>
          </a:ln>
        </p:spPr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9468CFC8-1C80-4FA5-9BEA-1C6C96BBDDA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533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4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AC7BDE0B-72CF-4C3F-B356-3AF52B43243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Partner counting game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7DC5BF53-5B7D-4618-8C49-C7D71DCD0A7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LAUNCH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96B84ADC-256D-4700-B04C-9839E4F1F82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8869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15251B"/>
          </a:solidFill>
          <a:ln xmlns:a="http://schemas.openxmlformats.org/drawingml/2006/main" w="0">
            <a:noFill/>
          </a:ln>
        </p:spPr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CEDE66D2-BF47-4C11-8553-06A728FF32F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8869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5</a:t>
            </a:r>
          </a:p>
        </p:txBody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E7921100-D0EA-45BA-B8E1-B83E3992AEB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2964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Reflect with cleanup</a:t>
            </a:r>
          </a:p>
        </p:txBody>
      </p:sp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BB86B4E2-C37B-4524-BD6A-6BE6C8EA462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2964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LEARN</a:t>
            </a:r>
          </a:p>
        </p:txBody>
      </p:sp>
    </p:spTree>
    <p:extLst>
      <p:ext uri="{BB962C8B-B14F-4D97-AF65-F5344CB8AC3E}">
        <p14:creationId xmlns:p14="http://schemas.microsoft.com/office/powerpoint/2010/main" val="172161605"/>
      </p:ext>
    </p:extLst>
  </p:cSld>
</p:sld>
</file>

<file path=ppt/slides/slide6.xml><?xml version="1.0" encoding="utf-8"?>
<p:sld xmlns:p="http://schemas.openxmlformats.org/presentationml/2006/main">
  <p:cSld>
    <p:bg>
      <p:bgPr>
        <a:solidFill xmlns:a="http://schemas.openxmlformats.org/drawingml/2006/main">
          <a:srgbClr val="FAFFF4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09F6E0EB-7202-463B-8EA7-3ED552B7613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5C74E0BA-BC7E-41BF-8F35-6E4146A1D60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COMPARISON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D03738B2-427D-4D4A-AD6B-E2A65D55426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06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5124C318-7F40-4BBF-9E9A-01794E28BE0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CHOOSE THE STRONGER PATH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483E0ABE-CDCD-4524-B6A8-C2F499ABD99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early childhood education lesson plans: before and after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CCDA5245-4F01-4D84-833E-FC35DC85624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152650"/>
            <a:ext cx="5238750" cy="3619500"/>
          </a:xfrm>
          <a:prstGeom xmlns:a="http://schemas.openxmlformats.org/drawingml/2006/main" prst="roundRect">
            <a:avLst>
              <a:gd name="adj" fmla="val 2105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2714216A-BEDF-41C4-9D49-F00CAF11A1B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2457450"/>
            <a:ext cx="44767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94A3B8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94A3B8"/>
                </a:solidFill>
                <a:latin typeface="Helvetica Neue"/>
                <a:ea typeface="Helvetica Neue"/>
                <a:cs typeface="Helvetica Neue"/>
              </a:rPr>
              <a:t>BEFORE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D25C7E1E-04C8-4D1A-9881-5BE73F67CC0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314325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94A3B8"/>
          </a:solidFill>
          <a:ln xmlns:a="http://schemas.openxmlformats.org/drawingml/2006/main" w="0">
            <a:noFill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82B6E87F-0162-4823-B343-FEB21F8B788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66850" y="310515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Children lose focus during transitions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D6A88C24-215A-444C-B391-A1BA4FE4083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388620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94A3B8"/>
          </a:solidFill>
          <a:ln xmlns:a="http://schemas.openxmlformats.org/drawingml/2006/main" w="0">
            <a:noFill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E8433894-28C1-488E-9938-52973FE2D39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66850" y="384810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0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Activities feel scattered and too long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9CA9A915-5A7F-45BA-AF49-D90C0B6D7EC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462915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94A3B8"/>
          </a:solidFill>
          <a:ln xmlns:a="http://schemas.openxmlformats.org/drawingml/2006/main" w="0">
            <a:noFill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C6E223DA-2080-4638-8B8D-04C09A89E7C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66850" y="459105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0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Cleanup turns into a noisy struggle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0C1F0421-2E58-4D2D-8A00-6CC72DA60A4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67450" y="2152650"/>
            <a:ext cx="5238750" cy="3619500"/>
          </a:xfrm>
          <a:prstGeom xmlns:a="http://schemas.openxmlformats.org/drawingml/2006/main" prst="roundRect">
            <a:avLst>
              <a:gd name="adj" fmla="val 2105"/>
            </a:avLst>
          </a:prstGeom>
          <a:solidFill xmlns:a="http://schemas.openxmlformats.org/drawingml/2006/main">
            <a:srgbClr val="15251B"/>
          </a:solidFill>
          <a:ln xmlns:a="http://schemas.openxmlformats.org/drawingml/2006/main" w="0">
            <a:noFill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93F616EF-A5E7-4E85-9541-84612435B5B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91300" y="2457450"/>
            <a:ext cx="44767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D5F253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D5F253"/>
                </a:solidFill>
                <a:latin typeface="Helvetica Neue"/>
                <a:ea typeface="Helvetica Neue"/>
                <a:cs typeface="Helvetica Neue"/>
              </a:rPr>
              <a:t>AFTER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C66EEDF8-B3EC-422A-84B3-F6C015FDEA6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91300" y="314325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D5F253"/>
          </a:solidFill>
          <a:ln xmlns:a="http://schemas.openxmlformats.org/drawingml/2006/main" w="0">
            <a:noFill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E6C58242-E5B0-444E-B71D-1EE1D1E86C9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0" y="310515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Each activity has a clear purpose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20B92534-1042-4D9E-9C6F-24687919D57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91300" y="388620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D5F253"/>
          </a:solidFill>
          <a:ln xmlns:a="http://schemas.openxmlformats.org/drawingml/2006/main" w="0">
            <a:noFill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FCD6CDF0-B490-4E8B-94AA-3911BCA9BC0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0" y="384810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85342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Children move smoothly from one task to the next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53B41343-8188-475B-BB0B-ABED829038C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91300" y="462915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D5F253"/>
          </a:solidFill>
          <a:ln xmlns:a="http://schemas.openxmlformats.org/drawingml/2006/main" w="0">
            <a:noFill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14BD9C7B-F310-48E4-9A12-A59F15F0C20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0" y="459105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9032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The class ends calmly with a shared review</a:t>
            </a:r>
          </a:p>
        </p:txBody>
      </p:sp>
    </p:spTree>
    <p:extLst>
      <p:ext uri="{BB962C8B-B14F-4D97-AF65-F5344CB8AC3E}">
        <p14:creationId xmlns:p14="http://schemas.microsoft.com/office/powerpoint/2010/main" val="2069270963"/>
      </p:ext>
    </p:extLst>
  </p:cSld>
</p:sld>
</file>

<file path=ppt/slides/slide7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2A99AEA2-E004-4BEB-8448-C6E476EFFE1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594843C3-4330-4C67-9199-EB8B76CC55C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AUDIENCE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067515BC-EB5A-4E3D-8D48-A2E3BDBE924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07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6539CEC2-BC05-4170-A8EB-B2636BA89ED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DESIGN FOR REAL PEOPLE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FE660C3F-552E-40B0-8EE9-F5DB102169E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Three audience lenses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83DBC434-14EA-4096-9AC3-344E575D5AD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47900"/>
            <a:ext cx="3276600" cy="3371850"/>
          </a:xfrm>
          <a:prstGeom xmlns:a="http://schemas.openxmlformats.org/drawingml/2006/main" prst="roundRect">
            <a:avLst>
              <a:gd name="adj" fmla="val 2326"/>
            </a:avLst>
          </a:prstGeom>
          <a:solidFill xmlns:a="http://schemas.openxmlformats.org/drawingml/2006/main">
            <a:srgbClr val="FAFFF4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E6D4F7AA-B4E3-493B-84C2-21C4475ADC7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2552700"/>
            <a:ext cx="685800" cy="6858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15251B"/>
          </a:solidFill>
          <a:ln xmlns:a="http://schemas.openxmlformats.org/drawingml/2006/main" w="0">
            <a:noFill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CD09406E-921D-4AAC-A7CE-D0237207EEC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2752725"/>
            <a:ext cx="6858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F156B552-69D8-468E-AF6A-17240DC160C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3638550"/>
            <a:ext cx="2686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PRESCHOOL TEACHERS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36AEF8D1-B0D0-4CB3-B7E5-EB9EE5015C5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4210050"/>
            <a:ext cx="2686050" cy="914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A clear lesson flow that keeps young children engaged and on task.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F2920C33-7C0E-45EC-A77C-CCEC856A697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05300" y="2247900"/>
            <a:ext cx="3276600" cy="3371850"/>
          </a:xfrm>
          <a:prstGeom xmlns:a="http://schemas.openxmlformats.org/drawingml/2006/main" prst="roundRect">
            <a:avLst>
              <a:gd name="adj" fmla="val 2326"/>
            </a:avLst>
          </a:prstGeom>
          <a:solidFill xmlns:a="http://schemas.openxmlformats.org/drawingml/2006/main">
            <a:srgbClr val="E4F8E9"/>
          </a:solidFill>
          <a:ln xmlns:a="http://schemas.openxmlformats.org/drawingml/2006/main" w="0">
            <a:noFill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26DDCCE6-9012-4DE6-B627-0094E8E4BFB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2552700"/>
            <a:ext cx="685800" cy="6858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68D391"/>
          </a:solidFill>
          <a:ln xmlns:a="http://schemas.openxmlformats.org/drawingml/2006/main" w="0">
            <a:noFill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00344394-997F-49DC-89B3-70F20CDCFFE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2752725"/>
            <a:ext cx="6858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5AC304E0-78DC-42B2-9DDB-E6899785682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3638550"/>
            <a:ext cx="2686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DAYCARE LEADERS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BF55151E-F8EE-4434-A3EF-84E2A6A4BEB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4210050"/>
            <a:ext cx="2686050" cy="914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An easy plan for small-group activities, transitions, and cleanup.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AEB564DB-E0D2-4BE9-A2CC-C7F62ACAA7E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24800" y="2247900"/>
            <a:ext cx="3276600" cy="3371850"/>
          </a:xfrm>
          <a:prstGeom xmlns:a="http://schemas.openxmlformats.org/drawingml/2006/main" prst="roundRect">
            <a:avLst>
              <a:gd name="adj" fmla="val 2326"/>
            </a:avLst>
          </a:prstGeom>
          <a:solidFill xmlns:a="http://schemas.openxmlformats.org/drawingml/2006/main">
            <a:srgbClr val="FAFFF4"/>
          </a:solidFill>
          <a:ln xmlns:a="http://schemas.openxmlformats.org/drawingml/2006/main" w="0">
            <a:noFill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E474E4D8-C40B-4047-A78C-506DFA8B454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2552700"/>
            <a:ext cx="685800" cy="6858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15251B"/>
          </a:solidFill>
          <a:ln xmlns:a="http://schemas.openxmlformats.org/drawingml/2006/main" w="0">
            <a:noFill/>
          </a:ln>
        </p:spPr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1F4945AF-6DFE-49B3-BB7B-8E7367E6C3E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2752725"/>
            <a:ext cx="6858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C1267B0A-3707-409A-AAC8-1C309022BF6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3638550"/>
            <a:ext cx="2686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EARLY TUTORS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8F6CE443-1D50-462A-8826-4D3CA572EDA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4210050"/>
            <a:ext cx="2686050" cy="914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A ready example for teaching colors, shapes, and social skills.</a:t>
            </a:r>
          </a:p>
        </p:txBody>
      </p:sp>
    </p:spTree>
    <p:extLst>
      <p:ext uri="{BB962C8B-B14F-4D97-AF65-F5344CB8AC3E}">
        <p14:creationId xmlns:p14="http://schemas.microsoft.com/office/powerpoint/2010/main" val="1460398411"/>
      </p:ext>
    </p:extLst>
  </p:cSld>
</p:sld>
</file>

<file path=ppt/slides/slide8.xml><?xml version="1.0" encoding="utf-8"?>
<p:sld xmlns:p="http://schemas.openxmlformats.org/presentationml/2006/main">
  <p:cSld>
    <p:bg>
      <p:bgPr>
        <a:solidFill xmlns:a="http://schemas.openxmlformats.org/drawingml/2006/main">
          <a:srgbClr val="15251B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0" name="">
            <a:extLst xmlns:a="http://schemas.openxmlformats.org/drawingml/2006/main">
              <a:ext uri="{FF2B5EF4-FFF2-40B4-BE49-F238E27FC236}">
                <a16:creationId xmlns:a16="http://schemas.microsoft.com/office/drawing/2014/main" id="{3A05E84A-2657-4A59-B3C9-D3FD566F868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4F33E2C3-061B-4D80-B0FE-693FE86BD12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C8D0DE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C8D0DE"/>
                </a:solidFill>
                <a:latin typeface="Helvetica Neue"/>
                <a:ea typeface="Helvetica Neue"/>
                <a:cs typeface="Helvetica Neue"/>
              </a:rPr>
              <a:t>STORYBOARD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E4B23201-BF4D-48B4-AE09-D3ED60CB938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D5F253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D5F253"/>
                </a:solidFill>
                <a:latin typeface="Helvetica Neue"/>
                <a:ea typeface="Helvetica Neue"/>
                <a:cs typeface="Helvetica Neue"/>
              </a:rPr>
              <a:t>08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71523A8B-F059-4D98-ABE6-B0FF63A0A17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D5F253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D5F253"/>
                </a:solidFill>
                <a:latin typeface="Helvetica Neue"/>
                <a:ea typeface="Helvetica Neue"/>
                <a:cs typeface="Helvetica Neue"/>
              </a:rPr>
              <a:t>BUILD THE STORY BEAT BY BEAT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3AEA3AFC-1CF3-41CA-8D4F-177F791A2D2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Four scenes, one coherent arc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17C90031-4B12-4A52-9AC5-E4359280720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66950"/>
            <a:ext cx="2381250" cy="314325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E75422E1-197A-4076-933C-3B6154F047E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2476500"/>
            <a:ext cx="4572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40291DD5-5F4D-4208-B6E5-B9F5955A47B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2952750"/>
            <a:ext cx="2000250" cy="1066800"/>
          </a:xfrm>
          <a:prstGeom xmlns:a="http://schemas.openxmlformats.org/drawingml/2006/main" prst="roundRect">
            <a:avLst>
              <a:gd name="adj" fmla="val 7143"/>
            </a:avLst>
          </a:prstGeom>
          <a:solidFill xmlns:a="http://schemas.openxmlformats.org/drawingml/2006/main">
            <a:srgbClr val="E4F8E9"/>
          </a:solidFill>
          <a:ln xmlns:a="http://schemas.openxmlformats.org/drawingml/2006/main" w="0">
            <a:noFill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34554F30-184C-4853-97FE-B4A12D6E4CF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3362325"/>
            <a:ext cx="17335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[ DROP VISUAL HERE ]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E0BFCA4C-762B-4B65-B773-28F6E9D8938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432435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HOOK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1553435A-A1CB-4A72-A094-554A6DA9734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4686300"/>
            <a:ext cx="20002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Warm-up circle time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3A7D4B58-EE68-4998-9AFB-8B7F20A578E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90900" y="2266950"/>
            <a:ext cx="2381250" cy="314325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E4F8E9"/>
          </a:solidFill>
          <a:ln xmlns:a="http://schemas.openxmlformats.org/drawingml/2006/main" w="0">
            <a:noFill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471E73AC-95C9-4D46-9E0C-9239A1C939F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81400" y="2476500"/>
            <a:ext cx="4572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5B2CF82C-B74E-423F-BF44-5CF916AA18B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81400" y="2952750"/>
            <a:ext cx="2000250" cy="1066800"/>
          </a:xfrm>
          <a:prstGeom xmlns:a="http://schemas.openxmlformats.org/drawingml/2006/main" prst="roundRect">
            <a:avLst>
              <a:gd name="adj" fmla="val 7143"/>
            </a:avLst>
          </a:prstGeom>
          <a:solidFill xmlns:a="http://schemas.openxmlformats.org/drawingml/2006/main">
            <a:srgbClr val="F2FBCB"/>
          </a:solidFill>
          <a:ln xmlns:a="http://schemas.openxmlformats.org/drawingml/2006/main" w="0">
            <a:noFill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9923942A-2B7D-4E4C-9FE2-29F9468ABB0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714750" y="3362325"/>
            <a:ext cx="17335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[ DROP VISUAL HERE ]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D68948EC-9998-4540-B729-4C2FC182772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81400" y="432435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TENSION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86C01CD1-8466-45C3-BA0E-861E5AB2DDE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81400" y="4686300"/>
            <a:ext cx="20002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Sort by color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A8566FC4-9E37-4D8C-AB33-1D7EAECB8EA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2266950"/>
            <a:ext cx="2381250" cy="314325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2A84B8B0-5140-4CE5-A5A2-5DB9AAAD5C2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2476500"/>
            <a:ext cx="4572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D48E74E9-6782-47AF-A327-E4161F2A91E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2952750"/>
            <a:ext cx="2000250" cy="1066800"/>
          </a:xfrm>
          <a:prstGeom xmlns:a="http://schemas.openxmlformats.org/drawingml/2006/main" prst="roundRect">
            <a:avLst>
              <a:gd name="adj" fmla="val 7143"/>
            </a:avLst>
          </a:prstGeom>
          <a:solidFill xmlns:a="http://schemas.openxmlformats.org/drawingml/2006/main">
            <a:srgbClr val="E4F8E9"/>
          </a:solidFill>
          <a:ln xmlns:a="http://schemas.openxmlformats.org/drawingml/2006/main" w="0">
            <a:noFill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D595DF32-13FC-46FF-A061-A6F1A837B3B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19850" y="3362325"/>
            <a:ext cx="17335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[ DROP VISUAL HERE ]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75B896B5-A5A6-4426-B98F-D975589D261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432435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REVEAL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4AA3C68B-E8A2-4C2B-AE3D-4B724B96A06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4686300"/>
            <a:ext cx="20002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9503"/>
          </a:bodyPr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Trace and name shapes</a:t>
            </a:r>
          </a:p>
        </p:txBody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9CA84C69-72FC-4E14-B13D-0BA865662C2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01100" y="2266950"/>
            <a:ext cx="2381250" cy="314325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E4F8E9"/>
          </a:solidFill>
          <a:ln xmlns:a="http://schemas.openxmlformats.org/drawingml/2006/main" w="0">
            <a:noFill/>
          </a:ln>
        </p:spPr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F98A62D7-7214-4A1F-9A37-A8D1661A478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91600" y="2476500"/>
            <a:ext cx="4572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04</a:t>
            </a:r>
          </a:p>
        </p:txBody>
      </p:sp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91B2C0B4-C415-4A88-AC18-9A467B705AC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91600" y="2952750"/>
            <a:ext cx="2000250" cy="1066800"/>
          </a:xfrm>
          <a:prstGeom xmlns:a="http://schemas.openxmlformats.org/drawingml/2006/main" prst="roundRect">
            <a:avLst>
              <a:gd name="adj" fmla="val 7143"/>
            </a:avLst>
          </a:prstGeom>
          <a:solidFill xmlns:a="http://schemas.openxmlformats.org/drawingml/2006/main">
            <a:srgbClr val="F2FBCB"/>
          </a:solidFill>
          <a:ln xmlns:a="http://schemas.openxmlformats.org/drawingml/2006/main" w="0">
            <a:noFill/>
          </a:ln>
        </p:spPr>
      </p:sp>
      <p:sp>
        <p:nvSpPr>
          <p:cNvPr id="27" name="">
            <a:extLst xmlns:a="http://schemas.openxmlformats.org/drawingml/2006/main">
              <a:ext uri="{FF2B5EF4-FFF2-40B4-BE49-F238E27FC236}">
                <a16:creationId xmlns:a16="http://schemas.microsoft.com/office/drawing/2014/main" id="{15A7A042-3B13-46E7-AD7B-4BA18C38A8C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24950" y="3362325"/>
            <a:ext cx="17335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[ DROP VISUAL HERE ]</a:t>
            </a:r>
          </a:p>
        </p:txBody>
      </p:sp>
      <p:sp>
        <p:nvSpPr>
          <p:cNvPr id="28" name="">
            <a:extLst xmlns:a="http://schemas.openxmlformats.org/drawingml/2006/main">
              <a:ext uri="{FF2B5EF4-FFF2-40B4-BE49-F238E27FC236}">
                <a16:creationId xmlns:a16="http://schemas.microsoft.com/office/drawing/2014/main" id="{069C4214-FC45-4370-8434-02FBCCDE547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91600" y="432435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ACTION</a:t>
            </a:r>
          </a:p>
        </p:txBody>
      </p:sp>
      <p:sp>
        <p:nvSpPr>
          <p:cNvPr id="29" name="">
            <a:extLst xmlns:a="http://schemas.openxmlformats.org/drawingml/2006/main">
              <a:ext uri="{FF2B5EF4-FFF2-40B4-BE49-F238E27FC236}">
                <a16:creationId xmlns:a16="http://schemas.microsoft.com/office/drawing/2014/main" id="{EBB0A89B-525C-4B69-8F7A-BFB7FEBAFF4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91600" y="4686300"/>
            <a:ext cx="20002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Partner counting game</a:t>
            </a:r>
          </a:p>
        </p:txBody>
      </p:sp>
    </p:spTree>
    <p:extLst>
      <p:ext uri="{BB962C8B-B14F-4D97-AF65-F5344CB8AC3E}">
        <p14:creationId xmlns:p14="http://schemas.microsoft.com/office/powerpoint/2010/main" val="889730098"/>
      </p:ext>
    </p:extLst>
  </p:cSld>
</p:sld>
</file>

<file path=ppt/slides/slide9.xml><?xml version="1.0" encoding="utf-8"?>
<p:sld xmlns:p="http://schemas.openxmlformats.org/presentationml/2006/main">
  <p:cSld>
    <p:bg>
      <p:bgPr>
        <a:solidFill xmlns:a="http://schemas.openxmlformats.org/drawingml/2006/main">
          <a:srgbClr val="FAFFF4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A85655A4-E89F-4384-B1D1-23D3F460C7A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792C0F54-5550-4C9C-8775-CAC449CC57D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CASE STUDY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77BCF09B-BA79-47C9-A944-5D050CF9A82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09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F9D3CD19-9920-439A-A910-0342D496D72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TURN THE IDEA INTO A PROOF POINT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8E36EFD9-0CFE-434D-A298-DADEEEA7BF5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0904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early childhood education lesson plans: a compact case-study structure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D30DA200-3B22-49DA-AD1E-7CA0A1F6D50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09800"/>
            <a:ext cx="4152900" cy="3657600"/>
          </a:xfrm>
          <a:prstGeom xmlns:a="http://schemas.openxmlformats.org/drawingml/2006/main" prst="roundRect">
            <a:avLst>
              <a:gd name="adj" fmla="val 2083"/>
            </a:avLst>
          </a:prstGeom>
          <a:solidFill xmlns:a="http://schemas.openxmlformats.org/drawingml/2006/main">
            <a:srgbClr val="15251B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31643924-6F9C-4897-9E24-B142FF1A18F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2590800"/>
            <a:ext cx="33337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D5F253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D5F253"/>
                </a:solidFill>
                <a:latin typeface="Helvetica Neue"/>
                <a:ea typeface="Helvetica Neue"/>
                <a:cs typeface="Helvetica Neue"/>
              </a:rPr>
              <a:t>THE CHALLENGE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0831FEDA-3677-4601-B963-AD09C84C4B4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3086100"/>
            <a:ext cx="3219450" cy="1314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89167"/>
          </a:bodyPr>
          <a:lstStyle xmlns:a="http://schemas.openxmlformats.org/drawingml/2006/main"/>
          <a:p xmlns:a="http://schemas.openxmlformats.org/drawingml/2006/main">
            <a:pPr algn="l">
              <a:defRPr sz="22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22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How can Ms. Rivera keep preschoolers learning, moving, and calm in one morning?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1D82BCD5-66DE-464B-BB25-2F4A2FDC47A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4857750"/>
            <a:ext cx="318135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125" b="0">
                <a:solidFill>
                  <a:srgbClr val="C9D2DE"/>
                </a:solidFill>
                <a:latin typeface="Helvetica Neue"/>
                <a:ea typeface="Helvetica Neue"/>
                <a:cs typeface="Helvetica Neue"/>
              </a:defRPr>
            </a:pPr>
            <a:r>
              <a:rPr sz="1125" b="0">
                <a:solidFill>
                  <a:srgbClr val="C9D2DE"/>
                </a:solidFill>
                <a:latin typeface="Helvetica Neue"/>
                <a:ea typeface="Helvetica Neue"/>
                <a:cs typeface="Helvetica Neue"/>
              </a:rPr>
              <a:t>Add the real constraint, audience and baseline here.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B550E59A-B23E-45F6-92F0-6EF758490AA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86400" y="2247900"/>
            <a:ext cx="5143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BAC3680D-76F0-4B64-B92E-4EA29EA9255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2228850"/>
            <a:ext cx="17145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3333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Insight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B4A7C9FE-26A7-463F-BA94-7621298147F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2647950"/>
            <a:ext cx="440055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Sort by color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50EC6BF1-093A-47AF-A593-D96AE740A78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86400" y="3448050"/>
            <a:ext cx="5143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E4310E82-E203-4E00-BB74-60659CC3BFC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3429000"/>
            <a:ext cx="17145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3333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Move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60E7EEFB-5CAF-4B88-8D50-10E0D6E0056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3848100"/>
            <a:ext cx="440055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Trace and name shapes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EBCFB607-13F0-493A-AE4A-656DE6C3D98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86400" y="4648200"/>
            <a:ext cx="5143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09A050C1-C045-4214-8C24-95EA45D43D6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4629150"/>
            <a:ext cx="17145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3333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Result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28465C2B-FC2E-46A4-921F-FBF7B1A8192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5048250"/>
            <a:ext cx="440055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Reflect with cleanup</a:t>
            </a:r>
          </a:p>
        </p:txBody>
      </p:sp>
    </p:spTree>
    <p:extLst>
      <p:ext uri="{BB962C8B-B14F-4D97-AF65-F5344CB8AC3E}">
        <p14:creationId xmlns:p14="http://schemas.microsoft.com/office/powerpoint/2010/main" val="811169444"/>
      </p:ext>
    </p:extLst>
  </p:cSld>
</p:sld>
</file>

<file path=ppt/slides/slide10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88DF48EA-1EEC-4689-B87B-1332CFAEF65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6EDC7CAC-742F-4502-BEE2-F031A9EBB38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ACTION PLAN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8D3C98FA-2807-48C2-9BEC-D666E2A8FE8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10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756D84A5-F81D-44DB-A067-A161D1B09E6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MOVE IN FOUR FOCUSED SPRINTS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02D286A5-5E1C-40AD-8A6C-B12EC659C58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early childhood education lesson plans: a practical action plan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F14C1121-FCF6-4E74-A16E-FB14ED3F067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305050"/>
            <a:ext cx="2381250" cy="327660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AFFF4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9EF07BFC-41B7-48EB-AED8-C7B0D620991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2571750"/>
            <a:ext cx="19621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WEEK 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7F7D50D0-76CB-4B28-ADA0-F7A11DC10A5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3143250"/>
            <a:ext cx="19621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0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20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ALIGN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D3CD8251-BF94-444A-BA3D-E5DC42A9E87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4000500"/>
            <a:ext cx="19621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Warm-up circle time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DAAC0CE4-993D-44FF-86D5-CE7655B9C59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5067300"/>
            <a:ext cx="1962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OWNER  [ NAME ]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AF6386E5-CAED-41D8-8636-F931EB5BA36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90900" y="2305050"/>
            <a:ext cx="2381250" cy="327660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AFFF4"/>
          </a:solidFill>
          <a:ln xmlns:a="http://schemas.openxmlformats.org/drawingml/2006/main" w="0">
            <a:noFill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95DD2DFD-5A59-4F31-A5FC-4133AE7671F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00450" y="2571750"/>
            <a:ext cx="19621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WEEK 02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2BF54E12-C074-4DF0-BFCA-72036B0EBF8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00450" y="3143250"/>
            <a:ext cx="19621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0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20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BUILD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58374749-895D-4059-A0E9-3EFE258BE08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00450" y="4000500"/>
            <a:ext cx="19621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Sort by color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9DF12C90-1242-428D-A55E-28A0998CC62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00450" y="5067300"/>
            <a:ext cx="1962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OWNER  [ NAME ]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6661D718-18DF-4E68-BDD9-5C5D2C805D1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2305050"/>
            <a:ext cx="2381250" cy="327660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AFFF4"/>
          </a:solidFill>
          <a:ln xmlns:a="http://schemas.openxmlformats.org/drawingml/2006/main" w="0">
            <a:noFill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8BC3B32D-8BEE-4443-BC74-7C74D281DDA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2571750"/>
            <a:ext cx="19621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WEEK 03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8DA8D3A2-5980-4840-9838-D3B7F8B5B65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3143250"/>
            <a:ext cx="19621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0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20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SHIP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521A5BFC-EF6A-49EB-AFCB-873B4A51A21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4000500"/>
            <a:ext cx="19621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Trace and name shapes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CDF59586-DE1B-4A21-AF72-95FB5B659A7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5067300"/>
            <a:ext cx="1962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OWNER  [ NAME ]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EEDAEAD0-92B4-4483-9273-6B7C870FA60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01100" y="2305050"/>
            <a:ext cx="2381250" cy="327660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68D391"/>
          </a:solidFill>
          <a:ln xmlns:a="http://schemas.openxmlformats.org/drawingml/2006/main" w="0">
            <a:noFill/>
          </a:ln>
        </p:spPr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05A7A40C-82A4-4D1A-B936-0D931AFCEE2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10650" y="2571750"/>
            <a:ext cx="19621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WEEK 04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5401E31B-3513-4222-B298-27ECA0941B1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10650" y="3143250"/>
            <a:ext cx="19621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0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20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LEARN</a:t>
            </a:r>
          </a:p>
        </p:txBody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069C098C-10D5-4329-B1B6-BEE4A9E157D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10650" y="4000500"/>
            <a:ext cx="19621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Reflect with cleanup</a:t>
            </a:r>
          </a:p>
        </p:txBody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841B6284-5803-44F0-B649-4692EA4D583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10650" y="5067300"/>
            <a:ext cx="1962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OWNER  [ NAME ]</a:t>
            </a:r>
          </a:p>
        </p:txBody>
      </p:sp>
    </p:spTree>
    <p:extLst>
      <p:ext uri="{BB962C8B-B14F-4D97-AF65-F5344CB8AC3E}">
        <p14:creationId xmlns:p14="http://schemas.microsoft.com/office/powerpoint/2010/main" val="814678635"/>
      </p:ext>
    </p:extLst>
  </p:cSld>
</p:sld>
</file>

<file path=ppt/slides/slide11.xml><?xml version="1.0" encoding="utf-8"?>
<p:sld xmlns:p="http://schemas.openxmlformats.org/presentationml/2006/main">
  <p:cSld>
    <p:bg>
      <p:bgPr>
        <a:solidFill xmlns:a="http://schemas.openxmlformats.org/drawingml/2006/main">
          <a:srgbClr val="15251B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C904DF67-77BD-446E-AA5F-34DD41327B1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2667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68D391"/>
          </a:solidFill>
          <a:ln xmlns:a="http://schemas.openxmlformats.org/drawingml/2006/main" w="0">
            <a:noFill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73703419-CFD7-4D9F-BCF7-F0541583E06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781050"/>
            <a:ext cx="4953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D5F253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D5F253"/>
                </a:solidFill>
                <a:latin typeface="Helvetica Neue"/>
                <a:ea typeface="Helvetica Neue"/>
                <a:cs typeface="Helvetica Neue"/>
              </a:rPr>
              <a:t>MAKE THE NEXT SLIDE COUNT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AE7DDB34-9BA1-4003-827A-0C8A7A884BA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1714500"/>
            <a:ext cx="9715500" cy="1905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2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42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A calm class day with playful learning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A1740982-2624-40EB-A147-A813136D45B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" y="3790950"/>
            <a:ext cx="657225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75" b="0">
                <a:solidFill>
                  <a:srgbClr val="CFD8E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75" b="0">
                <a:solidFill>
                  <a:srgbClr val="CFD8E5"/>
                </a:solidFill>
                <a:latin typeface="Helvetica Neue"/>
                <a:ea typeface="Helvetica Neue"/>
                <a:cs typeface="Helvetica Neue"/>
              </a:rPr>
              <a:t>Replace this closing message with a decision, invitation, or single next step.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A4C6B82D-313F-43C6-A7C2-57449E9031B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" y="5219700"/>
            <a:ext cx="3067050" cy="590550"/>
          </a:xfrm>
          <a:prstGeom xmlns:a="http://schemas.openxmlformats.org/drawingml/2006/main" prst="roundRect">
            <a:avLst>
              <a:gd name="adj" fmla="val 12903"/>
            </a:avLst>
          </a:prstGeom>
          <a:solidFill xmlns:a="http://schemas.openxmlformats.org/drawingml/2006/main">
            <a:srgbClr val="68D391"/>
          </a:solidFill>
          <a:ln xmlns:a="http://schemas.openxmlformats.org/drawingml/2006/main" w="0">
            <a:noFill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120D6490-9578-4432-9F8D-A56A38A0A9C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90600" y="5410200"/>
            <a:ext cx="26479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2308"/>
          </a:bodyPr>
          <a:lstStyle xmlns:a="http://schemas.openxmlformats.org/drawingml/2006/main"/>
          <a:p xmlns:a="http://schemas.openxmlformats.org/drawingml/2006/main">
            <a:pPr algn="ctr">
              <a:defRPr sz="97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ADD YOUR CALL TO ACTION →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29CC914F-294C-4DFB-BDAF-D88C3FDF087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58250" y="5943600"/>
            <a:ext cx="2571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2308"/>
          </a:bodyPr>
          <a:lstStyle xmlns:a="http://schemas.openxmlformats.org/drawingml/2006/main"/>
          <a:p xmlns:a="http://schemas.openxmlformats.org/drawingml/2006/main">
            <a:pPr algn="r">
              <a:defRPr sz="9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yiha.ai/slides</a:t>
            </a:r>
          </a:p>
        </p:txBody>
      </p:sp>
    </p:spTree>
    <p:extLst>
      <p:ext uri="{BB962C8B-B14F-4D97-AF65-F5344CB8AC3E}">
        <p14:creationId xmlns:p14="http://schemas.microsoft.com/office/powerpoint/2010/main" val="933348974"/>
      </p:ext>
    </p:extLst>
  </p:cSld>
</p:sld>
</file>

<file path=ppt/theme/theme1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Walnut Exporter</dc:creator>
  <lastModifiedBy>Walnut Exporter</lastModifiedBy>
  <dc:title>Presentation</dc:title>
  <dcterms:created xsi:type="dcterms:W3CDTF">2026-10-01T22:35:19.2600000Z</dcterms:created>
  <dcterms:modified xsi:type="dcterms:W3CDTF">2026-10-01T22:35:19.2600000Z</dcterms:modified>
</coreProperties>
</file>