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52552bf0d5f94b0a" /><Relationship Type="http://schemas.openxmlformats.org/officeDocument/2006/relationships/extended-properties" Target="/docProps/app.xml" Id="R1acac97753994a7d" /><Relationship Type="http://schemas.openxmlformats.org/officeDocument/2006/relationships/officeDocument" Target="/ppt/presentation.xml" Id="Ra173c41fc6364d7e" /></Relationships>
</file>

<file path=ppt/presentation.xml><?xml version="1.0" encoding="utf-8"?>
<p:presentation xmlns:p="http://schemas.openxmlformats.org/presentationml/2006/main">
  <p:sldMasterIdLst>
    <p:sldMasterId xmlns:r="http://schemas.openxmlformats.org/officeDocument/2006/relationships" id="2147483648" r:id="Rd5fe139ee0fc4661"/>
  </p:sldMasterIdLst>
  <p:notesMasterIdLst>
    <p:notesMasterId xmlns:r="http://schemas.openxmlformats.org/officeDocument/2006/relationships" r:id="Rd8f6caaebfab4d2b"/>
  </p:notesMasterIdLst>
  <p:sldIdLst>
    <p:sldId xmlns:r="http://schemas.openxmlformats.org/officeDocument/2006/relationships" id="256" r:id="R7de5231c0f2c4367"/>
    <p:sldId xmlns:r="http://schemas.openxmlformats.org/officeDocument/2006/relationships" id="257" r:id="R7e79a69ad22249bf"/>
    <p:sldId xmlns:r="http://schemas.openxmlformats.org/officeDocument/2006/relationships" id="258" r:id="R82c5ad29f6ce4b52"/>
    <p:sldId xmlns:r="http://schemas.openxmlformats.org/officeDocument/2006/relationships" id="259" r:id="R6c72de3e32e44ddd"/>
    <p:sldId xmlns:r="http://schemas.openxmlformats.org/officeDocument/2006/relationships" id="260" r:id="R5928941568a5438f"/>
    <p:sldId xmlns:r="http://schemas.openxmlformats.org/officeDocument/2006/relationships" id="261" r:id="R729d4ff619db4949"/>
    <p:sldId xmlns:r="http://schemas.openxmlformats.org/officeDocument/2006/relationships" id="262" r:id="R504617c849e44609"/>
    <p:sldId xmlns:r="http://schemas.openxmlformats.org/officeDocument/2006/relationships" id="263" r:id="R160566cf9cb043ee"/>
    <p:sldId xmlns:r="http://schemas.openxmlformats.org/officeDocument/2006/relationships" id="264" r:id="Rcb697d4e6ce248d4"/>
    <p:sldId xmlns:r="http://schemas.openxmlformats.org/officeDocument/2006/relationships" id="265" r:id="Rf0bddc2fed0c4533"/>
    <p:sldId xmlns:r="http://schemas.openxmlformats.org/officeDocument/2006/relationships" id="266" r:id="R5b873b576c2f4d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4074410b2048c4" /><Relationship Type="http://schemas.openxmlformats.org/officeDocument/2006/relationships/slideMaster" Target="/ppt/slideMasters/slideMaster1.xml" Id="Rd5fe139ee0fc4661" /><Relationship Type="http://schemas.openxmlformats.org/officeDocument/2006/relationships/notesMaster" Target="/ppt/notesMasters/notesMaster1.xml" Id="Rd8f6caaebfab4d2b" /><Relationship Type="http://schemas.openxmlformats.org/officeDocument/2006/relationships/presProps" Target="/ppt/presProps.xml" Id="Rfed917f31d6b451d" /><Relationship Type="http://schemas.openxmlformats.org/officeDocument/2006/relationships/tableStyles" Target="/ppt/tableStyles.xml" Id="Ra461bac2d45147ea" /><Relationship Type="http://schemas.openxmlformats.org/officeDocument/2006/relationships/slide" Target="/ppt/slides/slide1.xml" Id="R7de5231c0f2c4367" /><Relationship Type="http://schemas.openxmlformats.org/officeDocument/2006/relationships/slide" Target="/ppt/slides/slide2.xml" Id="R7e79a69ad22249bf" /><Relationship Type="http://schemas.openxmlformats.org/officeDocument/2006/relationships/slide" Target="/ppt/slides/slide3.xml" Id="R82c5ad29f6ce4b52" /><Relationship Type="http://schemas.openxmlformats.org/officeDocument/2006/relationships/slide" Target="/ppt/slides/slide4.xml" Id="R6c72de3e32e44ddd" /><Relationship Type="http://schemas.openxmlformats.org/officeDocument/2006/relationships/slide" Target="/ppt/slides/slide5.xml" Id="R5928941568a5438f" /><Relationship Type="http://schemas.openxmlformats.org/officeDocument/2006/relationships/slide" Target="/ppt/slides/slide6.xml" Id="R729d4ff619db4949" /><Relationship Type="http://schemas.openxmlformats.org/officeDocument/2006/relationships/slide" Target="/ppt/slides/slide7.xml" Id="R504617c849e44609" /><Relationship Type="http://schemas.openxmlformats.org/officeDocument/2006/relationships/slide" Target="/ppt/slides/slide8.xml" Id="R160566cf9cb043ee" /><Relationship Type="http://schemas.openxmlformats.org/officeDocument/2006/relationships/slide" Target="/ppt/slides/slide9.xml" Id="Rcb697d4e6ce248d4" /><Relationship Type="http://schemas.openxmlformats.org/officeDocument/2006/relationships/slide" Target="/ppt/slides/slide10.xml" Id="Rf0bddc2fed0c4533" /><Relationship Type="http://schemas.openxmlformats.org/officeDocument/2006/relationships/slide" Target="/ppt/slides/slide11.xml" Id="R5b873b576c2f4d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0a808c917da42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187543823f4c9e" /><Relationship Type="http://schemas.openxmlformats.org/officeDocument/2006/relationships/notesMaster" Target="/ppt/notesMasters/notesMaster1.xml" Id="R52dcef43e3024e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20ebb10236469d" /><Relationship Type="http://schemas.openxmlformats.org/officeDocument/2006/relationships/notesMaster" Target="/ppt/notesMasters/notesMaster1.xml" Id="R2f53ac81b3444e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2a10fea97047f7" /><Relationship Type="http://schemas.openxmlformats.org/officeDocument/2006/relationships/notesMaster" Target="/ppt/notesMasters/notesMaster1.xml" Id="Re574b5c8ed5a4c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e29377993444faf" /><Relationship Type="http://schemas.openxmlformats.org/officeDocument/2006/relationships/notesMaster" Target="/ppt/notesMasters/notesMaster1.xml" Id="Re7137bbd24e046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5aa0af2afd2b41b7" /><Relationship Type="http://schemas.openxmlformats.org/officeDocument/2006/relationships/notesMaster" Target="/ppt/notesMasters/notesMaster1.xml" Id="Ra00d9bd17a7f4a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a1f6b64a83d44e71" /><Relationship Type="http://schemas.openxmlformats.org/officeDocument/2006/relationships/notesMaster" Target="/ppt/notesMasters/notesMaster1.xml" Id="Rce5f346caaf04f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e194f68b464c5f" /><Relationship Type="http://schemas.openxmlformats.org/officeDocument/2006/relationships/notesMaster" Target="/ppt/notesMasters/notesMaster1.xml" Id="Rb7b8e6936cd844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b40b63288b5c44b7" /><Relationship Type="http://schemas.openxmlformats.org/officeDocument/2006/relationships/notesMaster" Target="/ppt/notesMasters/notesMaster1.xml" Id="R28acba3256904c1d" /></Relationships>
</file>

<file path=ppt/notesSlides/_rels/notesSlide9.xml.rels>&#65279;<?xml version="1.0" encoding="utf-8"?><Relationships xmlns="http://schemas.openxmlformats.org/package/2006/relationships"><Relationship Type="http://schemas.openxmlformats.org/officeDocument/2006/relationships/slide" Target="/ppt/slides/slide9.xml" Id="Rd8ea45d20a474421" /><Relationship Type="http://schemas.openxmlformats.org/officeDocument/2006/relationships/notesMaster" Target="/ppt/notesMasters/notesMaster1.xml" Id="R7f7f0073c3904fa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97ab607bd8f4898" /><Relationship Type="http://schemas.openxmlformats.org/officeDocument/2006/relationships/notesMaster" Target="/ppt/notesMasters/notesMaster1.xml" Id="R1b875ce0a29145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172c831ce640f9" /><Relationship Type="http://schemas.openxmlformats.org/officeDocument/2006/relationships/notesMaster" Target="/ppt/notesMasters/notesMaster1.xml" Id="Rdce1b2cffc7b47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colleagues. Today we examine how OpenAI models can be systematically integrated into curriculum design and daily lesson planning. Teachers today face heavy administrative burdens that often detract from deep pedagogical preparation. Generative artificial intelligence offers powerful drafting capabilities, but technology alone cannot understand classroom dynamics or individual student needs. Our focus throughout this presentation is on building rigorous, evidence-based planning workflows where generative tools handle mechanical drafting tasks, allowing educators to concentrate their time and expertise on instructional delivery, relationship building, and responsive assessment.</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understand the value of AI lesson planning, we must first look at instructional time pressures. According to analysis from Structural Learning and NIR Academy, teachers face heavy administrative workloads that divert energy from reflective instructional design. A randomized controlled trial conducted by the Education Endowment Foundation evaluated secondary science teachers across England. Teachers using conversational models for lesson preparation finished planning substantially faster than those planning manually from scratch. Crucially, evaluation panels found lesson quality remained consistent between the groups when teachers actively reviewed and localized the material. Sources: structural-learning.com and niracademy.com.</a:t>
            </a:r>
          </a:p>
          <a:p xmlns:a="http://schemas.openxmlformats.org/drawingml/2006/main">
            <a:r>
              <a:t/>
            </a:r>
          </a:p>
          <a:p xmlns:a="http://schemas.openxmlformats.org/drawingml/2006/main">
            <a:r>
              <a:t>Sources:</a:t>
            </a:r>
          </a:p>
          <a:p xmlns:a="http://schemas.openxmlformats.org/drawingml/2006/main">
            <a:r>
              <a:t>https://www.structural-learning.com/post/ai-teacher-workload-reduction</a:t>
            </a:r>
          </a:p>
          <a:p xmlns:a="http://schemas.openxmlformats.org/drawingml/2006/main">
            <a:r>
              <a:t>https://niracademy.com/insights-ai-lesson-planning/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OpenAI models operate through sophisticated natural language processing that extends far beyond simple question answering. As documented in OpenAI API prompt engineering guidelines, models can follow complex multi-step prompts, utilize few-shot learning examples, and generate outputs conforming to strict structured data schemas. For curriculum developers, this means we can instruct the model to return standardized lesson formats containing specific fields such as lesson objectives, anticipatory sets, guided practice routines, and exit tickets. Multi-turn refinement allows teachers to adjust pacing or modify task complexity without generating entire lesson plans from scratch. Source: developers.openai.com.</a:t>
            </a:r>
          </a:p>
          <a:p xmlns:a="http://schemas.openxmlformats.org/drawingml/2006/main">
            <a:r>
              <a:t/>
            </a:r>
          </a:p>
          <a:p xmlns:a="http://schemas.openxmlformats.org/drawingml/2006/main">
            <a:r>
              <a:t>Sources:</a:t>
            </a:r>
          </a:p>
          <a:p xmlns:a="http://schemas.openxmlformats.org/drawingml/2006/main">
            <a:r>
              <a:t>https://developers.openai.com/api/docs/guides/prompt-engineering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Research compiled by Bloom AI and grounded in the work of Ethan and Lilach Mollick demonstrates that generic prompts yield generic educational materials. High-impact lesson planning requires five core principles. First, teachers must assign an instructional persona, such as an experienced tenth-grade biology instructor, and define class parameters. Second, the prompt must specify structural formats such as tables or bulleted step-by-step procedures. Third, educators must introduce pedagogical constraints, including target reading levels and state curriculum standards. Finally, educators should treat initial responses as working drafts, using chained follow-up prompts to refine activities. Source: bloom.study.</a:t>
            </a:r>
          </a:p>
          <a:p xmlns:a="http://schemas.openxmlformats.org/drawingml/2006/main">
            <a:r>
              <a:t/>
            </a:r>
          </a:p>
          <a:p xmlns:a="http://schemas.openxmlformats.org/drawingml/2006/main">
            <a:r>
              <a:t>Sources:</a:t>
            </a:r>
          </a:p>
          <a:p xmlns:a="http://schemas.openxmlformats.org/drawingml/2006/main">
            <a:r>
              <a:t>https://bloom.study/ai-prompts/library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common mistake in lesson planning is selecting classroom activities before establishing learning goals. The Understanding by Design framework, highlighted by WeAreTeachers, corrects this by requiring educators to work backward from intended outcomes. When prompting OpenAI models, teachers should establish specific and measurable learning objectives tied directly to standards. The second prompt step should request assessment criteria and diagnostic checks that prove mastery. Only in the final step should the prompt generate instructional steps. This sequence guarantees that every activity directly supports the intended standard. Source: weareteachers.com.</a:t>
            </a:r>
          </a:p>
          <a:p xmlns:a="http://schemas.openxmlformats.org/drawingml/2006/main">
            <a:r>
              <a:t/>
            </a:r>
          </a:p>
          <a:p xmlns:a="http://schemas.openxmlformats.org/drawingml/2006/main">
            <a:r>
              <a:t>Sources:</a:t>
            </a:r>
          </a:p>
          <a:p xmlns:a="http://schemas.openxmlformats.org/drawingml/2006/main">
            <a:r>
              <a:t>https://www.weareteachers.com/lesson-plan-examples/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Universal Design for Learning and Differentiated Instruction frameworks emphasize that learning environments must accommodate diverse learners proactively. As outlined in Structural Learning and educational technology resources, teachers can use generative models to produce three distinct tiers of a task in minutes. Foundational tiers can include sentence frames and simplified vocabulary, core tiers deliver grade-level expectations, and extension tiers offer open-ended inquiry. By providing diverse entry points to the same core standard, teachers manage student cognitive load effectively without spending hours manually rewriting classroom materials. Sources: structural-learning.com and 4oops.edublogs.org.</a:t>
            </a:r>
          </a:p>
          <a:p xmlns:a="http://schemas.openxmlformats.org/drawingml/2006/main">
            <a:r>
              <a:t/>
            </a:r>
          </a:p>
          <a:p xmlns:a="http://schemas.openxmlformats.org/drawingml/2006/main">
            <a:r>
              <a:t>Sources:</a:t>
            </a:r>
          </a:p>
          <a:p xmlns:a="http://schemas.openxmlformats.org/drawingml/2006/main">
            <a:r>
              <a:t>https://www.structural-learning.com/post/ai-differentiation-in-the-classroom</a:t>
            </a:r>
          </a:p>
          <a:p xmlns:a="http://schemas.openxmlformats.org/drawingml/2006/main">
            <a:r>
              <a:t>https://4oops.edublogs.org/2025/07/23/ai-prompts4diandudl/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Effective teaching relies on continuous feedback loops rather than post-instruction evaluation alone. Research from Teacher Strategies highlights that structuring lesson plans with active phases, such as the constructivist 5E model, significantly improves student engagement. Teachers can prompt OpenAI models to create diagnostic formative checks, such as brief exit tickets that target common misconceptions. Additionally, models can generate compelling inquiry hooks and Socratic discussion questions that challenge students to justify their reasoning. Continuous formative evaluation allows instructors to identify learning gaps and adjust pacing before misconceptions solidify. Sources: teacherstrategies.org and weareteachers.com.</a:t>
            </a:r>
          </a:p>
          <a:p xmlns:a="http://schemas.openxmlformats.org/drawingml/2006/main">
            <a:r>
              <a:t/>
            </a:r>
          </a:p>
          <a:p xmlns:a="http://schemas.openxmlformats.org/drawingml/2006/main">
            <a:r>
              <a:t>Sources:</a:t>
            </a:r>
          </a:p>
          <a:p xmlns:a="http://schemas.openxmlformats.org/drawingml/2006/main">
            <a:r>
              <a:t>https://www.teacherstrategies.org/what-are-the-key-components-of-an-effective-lesson-plan/</a:t>
            </a:r>
          </a:p>
          <a:p xmlns:a="http://schemas.openxmlformats.org/drawingml/2006/main">
            <a:r>
              <a:t>https://www.weareteachers.com/lesson-plan-examples/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Large language models can produce plausible but entirely fabricated information, commonly known as hallucinations. As emphasized in analysis from TheSchoolHouse, AI lesson generators must never replace teacher judgment. A model might generate historical dates that are incorrect, invent scientific references, or suggest activities unsuitable for a specific grade level. Educators must implement a strict verification protocol before bringing any AI-generated plan into the classroom. This includes fact-checking all subject content, verifying developmental appropriateness, and confirming that activities fit within school schedules and available classroom supplies. Source: theschoolhouse.org.</a:t>
            </a:r>
          </a:p>
          <a:p xmlns:a="http://schemas.openxmlformats.org/drawingml/2006/main">
            <a:r>
              <a:t/>
            </a:r>
          </a:p>
          <a:p xmlns:a="http://schemas.openxmlformats.org/drawingml/2006/main">
            <a:r>
              <a:t>Sources:</a:t>
            </a:r>
          </a:p>
          <a:p xmlns:a="http://schemas.openxmlformats.org/drawingml/2006/main">
            <a:r>
              <a:t>https://www.theschoolhouse.org/post/free-ai-lesson-plan-generator-for-teachers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Ethical AI usage in education demands strict adherence to legal data privacy frameworks, including FERPA and COPPA. As noted in instructional planning guides from Teacher.org, core lesson planning focuses on standards, materials, and overarching procedures. Teachers must never enter personally identifiable information, student medical records, or confidential IEP details into commercial generative AI platforms. When creating differentiated accommodations, educators should prompt using generalized archetypes, such as describing a reading tier rather than an individual student. The professional teacher remains legally and pedagogically responsible for curriculum delivery. Sources: teacher.org and theschoolhouse.org.</a:t>
            </a:r>
          </a:p>
          <a:p xmlns:a="http://schemas.openxmlformats.org/drawingml/2006/main">
            <a:r>
              <a:t/>
            </a:r>
          </a:p>
          <a:p xmlns:a="http://schemas.openxmlformats.org/drawingml/2006/main">
            <a:r>
              <a:t>Sources:</a:t>
            </a:r>
          </a:p>
          <a:p xmlns:a="http://schemas.openxmlformats.org/drawingml/2006/main">
            <a:r>
              <a:t>https://www.teacher.org/blog/5-components-great-weekly-lesson-plan/</a:t>
            </a:r>
          </a:p>
          <a:p xmlns:a="http://schemas.openxmlformats.org/drawingml/2006/main">
            <a:r>
              <a:t>https://www.theschoolhouse.org/post/free-ai-lesson-plan-generator-for-teachers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Isolated adoption of generative AI leads to duplicated effort and uneven teaching quality. Guidelines from ITTT and Teacher Strategies demonstrate that reflection and peer collaboration are essential for sustained instructional growth. School departments should establish shared repositories of tested, standards-aligned prompts for units, rubrics, and tiered activities. Furthermore, establishing a regular routine, such as a recommended 10-minute reflection period following a lesson, enables educators to document what worked well and what fell short. Teams can then update their prompt libraries collaboratively, building durable institutional knowledge that benefits all teachers. Sources: tesolonline.com and teacherstrategies.org.</a:t>
            </a:r>
          </a:p>
          <a:p xmlns:a="http://schemas.openxmlformats.org/drawingml/2006/main">
            <a:r>
              <a:t/>
            </a:r>
          </a:p>
          <a:p xmlns:a="http://schemas.openxmlformats.org/drawingml/2006/main">
            <a:r>
              <a:t>Sources:</a:t>
            </a:r>
          </a:p>
          <a:p xmlns:a="http://schemas.openxmlformats.org/drawingml/2006/main">
            <a:r>
              <a:t>https://www.tesolonline.com/pillars/tesol-lesson-planning/key-components-of-a-tesol-lesson-plan/reflecting-and-adapting-lesson-plans/</a:t>
            </a:r>
          </a:p>
          <a:p xmlns:a="http://schemas.openxmlformats.org/drawingml/2006/main">
            <a:r>
              <a:t>https://www.teacherstrategies.org/reflection-in-lesson-plan/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OpenAI models offer meaningful opportunities to streamline lesson planning and alleviate teacher workload when utilized with clear pedagogical intent. By grounding our prompting practices in backward design, Universal Design for Learning, and rigorous ethical standards, we ensure that technological efficiencies directly serve classroom learning. Artificial intelligence provides a fast and flexible first draft, but the teacher professional wisdom, relational insight, and pedagogical discernment remain irreplaceable. As we move forward, building collaborative departmental workflows and reflective habits will ensure our curricula remain rigorous, inclusive, and student-centered. Sources: structural-learning.com and niracademy.com.</a:t>
            </a:r>
          </a:p>
          <a:p xmlns:a="http://schemas.openxmlformats.org/drawingml/2006/main">
            <a:r>
              <a:t/>
            </a:r>
          </a:p>
          <a:p xmlns:a="http://schemas.openxmlformats.org/drawingml/2006/main">
            <a:r>
              <a:t>Sources:</a:t>
            </a:r>
          </a:p>
          <a:p xmlns:a="http://schemas.openxmlformats.org/drawingml/2006/main">
            <a:r>
              <a:t>https://www.structural-learning.com/post/ai-teacher-workload-reduction</a:t>
            </a:r>
          </a:p>
          <a:p xmlns:a="http://schemas.openxmlformats.org/drawingml/2006/main">
            <a:r>
              <a:t>https://niracademy.com/insights-ai-lesson-planning/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783b094b024c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99fe4470dab466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30391fad717414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d9736ad36fd4c9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e9a0d374ac747b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248b07e3bbe4d2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9168B46-7DCA-477C-9C01-E28717D0F34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BD5A018-E53C-443A-826A-5DEA05B7B32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BE999CB-F2FA-4DE1-8AC6-50DE9835CD6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43707C5-E980-4ABE-80D0-C6C83D3661A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F6D34F-88AA-44B1-A8ED-0620F1BC939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74B990C-2CE1-4AC9-B410-73AB232530D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4D24099-7FF5-4B59-A09A-734037B3B17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EA6A25F-71D2-43CC-81F4-62761B7A275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64B850-0FEC-474D-B822-0A22A6A08A6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5C65326-7A3C-47D7-B5F5-184521CF73E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00b5fc0dc284cf2" /><Relationship Type="http://schemas.openxmlformats.org/officeDocument/2006/relationships/slideLayout" Target="/ppt/slideLayouts/slideLayout1.xml" Id="Rad785d592c6249fe" /><Relationship Type="http://schemas.openxmlformats.org/officeDocument/2006/relationships/slideLayout" Target="/ppt/slideLayouts/slideLayout2.xml" Id="R00080acf62b74f50" /><Relationship Type="http://schemas.openxmlformats.org/officeDocument/2006/relationships/slideLayout" Target="/ppt/slideLayouts/slideLayout3.xml" Id="Ra7218b0886b148b5" /><Relationship Type="http://schemas.openxmlformats.org/officeDocument/2006/relationships/slideLayout" Target="/ppt/slideLayouts/slideLayout4.xml" Id="R0c6be91ef8b44978" /><Relationship Type="http://schemas.openxmlformats.org/officeDocument/2006/relationships/slideLayout" Target="/ppt/slideLayouts/slideLayout5.xml" Id="R94e9de3a6f3942f3" /><Relationship Type="http://schemas.openxmlformats.org/officeDocument/2006/relationships/slideLayout" Target="/ppt/slideLayouts/slideLayout6.xml" Id="Re01ba0efeb504b6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785d592c6249fe"/>
    <p:sldLayoutId xmlns:r="http://schemas.openxmlformats.org/officeDocument/2006/relationships" id="2147483650" r:id="R00080acf62b74f50"/>
    <p:sldLayoutId xmlns:r="http://schemas.openxmlformats.org/officeDocument/2006/relationships" id="2147483651" r:id="Ra7218b0886b148b5"/>
    <p:sldLayoutId xmlns:r="http://schemas.openxmlformats.org/officeDocument/2006/relationships" id="2147483652" r:id="R0c6be91ef8b44978"/>
    <p:sldLayoutId xmlns:r="http://schemas.openxmlformats.org/officeDocument/2006/relationships" id="2147483653" r:id="R94e9de3a6f3942f3"/>
    <p:sldLayoutId xmlns:r="http://schemas.openxmlformats.org/officeDocument/2006/relationships" id="2147483654" r:id="Re01ba0efeb504b6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2a7578d60146db" /><Relationship Type="http://schemas.openxmlformats.org/officeDocument/2006/relationships/image" Target="/ppt/media/image.png" Id="R30ba48c660c4403b" /><Relationship Type="http://schemas.openxmlformats.org/officeDocument/2006/relationships/notesSlide" Target="/ppt/notesSlides/notesSlide1.xml" Id="R84d62372f1594e9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68120053a154111" /><Relationship Type="http://schemas.openxmlformats.org/officeDocument/2006/relationships/notesSlide" Target="/ppt/notesSlides/notesSlide2.xml" Id="R817d06efd49a4a2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f66db271a53455b" /><Relationship Type="http://schemas.openxmlformats.org/officeDocument/2006/relationships/notesSlide" Target="/ppt/notesSlides/notesSlide3.xml" Id="Rbdfa5cc7dc314d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625b69e7c194b2c" /><Relationship Type="http://schemas.openxmlformats.org/officeDocument/2006/relationships/notesSlide" Target="/ppt/notesSlides/notesSlide4.xml" Id="Rc3f4dbbaf9d74f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e2f43b879a741ed" /><Relationship Type="http://schemas.openxmlformats.org/officeDocument/2006/relationships/notesSlide" Target="/ppt/notesSlides/notesSlide5.xml" Id="R4b1c53a657c340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b7d0842962a424f" /><Relationship Type="http://schemas.openxmlformats.org/officeDocument/2006/relationships/notesSlide" Target="/ppt/notesSlides/notesSlide6.xml" Id="Racc884dab71b4e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9ee194ba157439f" /><Relationship Type="http://schemas.openxmlformats.org/officeDocument/2006/relationships/notesSlide" Target="/ppt/notesSlides/notesSlide7.xml" Id="Rf21748f757454ca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9d9b0debb614968" /><Relationship Type="http://schemas.openxmlformats.org/officeDocument/2006/relationships/notesSlide" Target="/ppt/notesSlides/notesSlide8.xml" Id="Rb2333eccee36414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26fdab5c63f489b" /><Relationship Type="http://schemas.openxmlformats.org/officeDocument/2006/relationships/notesSlide" Target="/ppt/notesSlides/notesSlide9.xml" Id="R89a0b13034754f4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d3d24b8e867420e" /><Relationship Type="http://schemas.openxmlformats.org/officeDocument/2006/relationships/notesSlide" Target="/ppt/notesSlides/notesSlide10.xml" Id="R05c90ca84df84e1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c78041d899642f9" /><Relationship Type="http://schemas.openxmlformats.org/officeDocument/2006/relationships/notesSlide" Target="/ppt/notesSlides/notesSlide11.xml" Id="Rf3c42df394a549a9"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30754AD-0BA2-4723-9ED5-22D5C9BF289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99B0637A-D6EE-4C48-B34E-6509BCB21047}"/>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EDUCATIONAL TECHNOLOGY</a:t>
            </a:r>
          </a:p>
        </p:txBody>
      </p:sp>
      <p:sp>
        <p:nvSpPr>
          <p:cNvPr id="3" name="">
            <a:extLst xmlns:a="http://schemas.openxmlformats.org/drawingml/2006/main">
              <a:ext uri="{FF2B5EF4-FFF2-40B4-BE49-F238E27FC236}">
                <a16:creationId xmlns:a16="http://schemas.microsoft.com/office/drawing/2014/main" id="{7CAFACC9-214E-41F0-8391-3133372A965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Openai Lesson Plan</a:t>
            </a:r>
          </a:p>
        </p:txBody>
      </p:sp>
      <p:sp>
        <p:nvSpPr>
          <p:cNvPr id="4" name="">
            <a:extLst xmlns:a="http://schemas.openxmlformats.org/drawingml/2006/main">
              <a:ext uri="{FF2B5EF4-FFF2-40B4-BE49-F238E27FC236}">
                <a16:creationId xmlns:a16="http://schemas.microsoft.com/office/drawing/2014/main" id="{FEEFF0DD-4EDD-48AB-B67B-F96FEC21B99A}"/>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Designing Rigorous, Differentiated Curricula with Generative AI Models</a:t>
            </a:r>
          </a:p>
        </p:txBody>
      </p:sp>
      <p:pic>
        <p:nvPicPr>
          <p:cNvPr id="5" name="">
            <a:extLst xmlns:a="http://schemas.openxmlformats.org/drawingml/2006/main">
              <a:ext uri="{FF2B5EF4-FFF2-40B4-BE49-F238E27FC236}">
                <a16:creationId xmlns:a16="http://schemas.microsoft.com/office/drawing/2014/main" id="{7E521D10-EB5B-4AED-916F-17B8D22CF23D}"/>
              </a:ext>
            </a:extLst>
          </p:cNvPr>
          <p:cNvPicPr>
            <a:picLocks xmlns:a="http://schemas.openxmlformats.org/drawingml/2006/main" noChangeAspect="1"/>
          </p:cNvPicPr>
          <p:nvPr/>
        </p:nvPicPr>
        <p:blipFill>
          <a:blip xmlns:r="http://schemas.openxmlformats.org/officeDocument/2006/relationships" xmlns:a="http://schemas.openxmlformats.org/drawingml/2006/main" r:embed="R30ba48c660c4403b"/>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E58200E-B922-4AB9-BD92-2C3C0485AA8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1999584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30CAD01-4AF7-4E15-A90C-903EEB140EF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311CB842-D11B-4078-BE67-BBF7753CBC6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9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Addressing Teacher Workload in Curricular Design</a:t>
            </a:r>
          </a:p>
        </p:txBody>
      </p:sp>
      <p:sp>
        <p:nvSpPr>
          <p:cNvPr id="3" name="">
            <a:extLst xmlns:a="http://schemas.openxmlformats.org/drawingml/2006/main">
              <a:ext uri="{FF2B5EF4-FFF2-40B4-BE49-F238E27FC236}">
                <a16:creationId xmlns:a16="http://schemas.microsoft.com/office/drawing/2014/main" id="{05B89176-4022-471A-9885-4E8FE37EC50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AI planning tools reduce drafting time while maintaining lesson quality through educator review.</a:t>
            </a:r>
          </a:p>
        </p:txBody>
      </p:sp>
      <p:sp>
        <p:nvSpPr>
          <p:cNvPr id="4" name="">
            <a:extLst xmlns:a="http://schemas.openxmlformats.org/drawingml/2006/main">
              <a:ext uri="{FF2B5EF4-FFF2-40B4-BE49-F238E27FC236}">
                <a16:creationId xmlns:a16="http://schemas.microsoft.com/office/drawing/2014/main" id="{92C76C18-E848-463B-AF93-16435018810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Heavy administrative burdens routinely reduce the time educators can dedicate to instruction.</a:t>
            </a:r>
          </a:p>
        </p:txBody>
      </p:sp>
      <p:sp>
        <p:nvSpPr>
          <p:cNvPr id="5" name="">
            <a:extLst xmlns:a="http://schemas.openxmlformats.org/drawingml/2006/main">
              <a:ext uri="{FF2B5EF4-FFF2-40B4-BE49-F238E27FC236}">
                <a16:creationId xmlns:a16="http://schemas.microsoft.com/office/drawing/2014/main" id="{33F192D9-623B-443A-B1BD-59D85514DF5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Trial evidence indicates teachers draft lessons substantially faster when using language models.</a:t>
            </a:r>
          </a:p>
        </p:txBody>
      </p:sp>
      <p:sp>
        <p:nvSpPr>
          <p:cNvPr id="6" name="">
            <a:extLst xmlns:a="http://schemas.openxmlformats.org/drawingml/2006/main">
              <a:ext uri="{FF2B5EF4-FFF2-40B4-BE49-F238E27FC236}">
                <a16:creationId xmlns:a16="http://schemas.microsoft.com/office/drawing/2014/main" id="{81AC460D-8073-437E-BFBF-3DBD80E89E0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93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Curator model: Reviewing and editing AI drafts preserves high instructional quality.</a:t>
            </a:r>
          </a:p>
        </p:txBody>
      </p:sp>
      <p:sp>
        <p:nvSpPr>
          <p:cNvPr id="7" name="">
            <a:extLst xmlns:a="http://schemas.openxmlformats.org/drawingml/2006/main">
              <a:ext uri="{FF2B5EF4-FFF2-40B4-BE49-F238E27FC236}">
                <a16:creationId xmlns:a16="http://schemas.microsoft.com/office/drawing/2014/main" id="{12C97686-E90F-40C0-9909-5E9F832681B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26925903"/>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1CAEE3F-9C6B-442C-9D49-871D10FBF9B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35AB4515-F3D4-402E-BAFB-C54200A040C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Core Technical Capabilities in Lesson Planning</a:t>
            </a:r>
          </a:p>
        </p:txBody>
      </p:sp>
      <p:sp>
        <p:nvSpPr>
          <p:cNvPr id="3" name="">
            <a:extLst xmlns:a="http://schemas.openxmlformats.org/drawingml/2006/main">
              <a:ext uri="{FF2B5EF4-FFF2-40B4-BE49-F238E27FC236}">
                <a16:creationId xmlns:a16="http://schemas.microsoft.com/office/drawing/2014/main" id="{84A8B04F-8AF9-4B8C-A7D4-268BE07E597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Structured outputs and multi-turn prompting enable precise curricular generation.</a:t>
            </a:r>
          </a:p>
        </p:txBody>
      </p:sp>
      <p:sp>
        <p:nvSpPr>
          <p:cNvPr id="4" name="">
            <a:extLst xmlns:a="http://schemas.openxmlformats.org/drawingml/2006/main">
              <a:ext uri="{FF2B5EF4-FFF2-40B4-BE49-F238E27FC236}">
                <a16:creationId xmlns:a16="http://schemas.microsoft.com/office/drawing/2014/main" id="{EC5A7149-78C6-48BB-9AA1-3C05500BB91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A9FC21B3-7F64-4995-8E59-7F2861C820A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Reasoning models process complex instructions to construct coherent pedagogical units.</a:t>
            </a:r>
          </a:p>
        </p:txBody>
      </p:sp>
      <p:sp>
        <p:nvSpPr>
          <p:cNvPr id="6" name="">
            <a:extLst xmlns:a="http://schemas.openxmlformats.org/drawingml/2006/main">
              <a:ext uri="{FF2B5EF4-FFF2-40B4-BE49-F238E27FC236}">
                <a16:creationId xmlns:a16="http://schemas.microsoft.com/office/drawing/2014/main" id="{9EC73245-D8A0-41C7-B2E6-5DA3888198F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43158FA-A361-4A54-8066-463EB27A6DC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48"/>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Structured JSON outputs enforce consistent lesson plan layouts and components.</a:t>
            </a:r>
          </a:p>
        </p:txBody>
      </p:sp>
      <p:sp>
        <p:nvSpPr>
          <p:cNvPr id="8" name="">
            <a:extLst xmlns:a="http://schemas.openxmlformats.org/drawingml/2006/main">
              <a:ext uri="{FF2B5EF4-FFF2-40B4-BE49-F238E27FC236}">
                <a16:creationId xmlns:a16="http://schemas.microsoft.com/office/drawing/2014/main" id="{ADD27E3D-E184-47D3-924A-6A3B87656D2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DCD6345-C691-449F-AC0A-2CDC66976EA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Multi-turn conversational iteration allows granular refinement of learning activities.</a:t>
            </a:r>
          </a:p>
        </p:txBody>
      </p:sp>
      <p:sp>
        <p:nvSpPr>
          <p:cNvPr id="10" name="">
            <a:extLst xmlns:a="http://schemas.openxmlformats.org/drawingml/2006/main">
              <a:ext uri="{FF2B5EF4-FFF2-40B4-BE49-F238E27FC236}">
                <a16:creationId xmlns:a16="http://schemas.microsoft.com/office/drawing/2014/main" id="{5F0322CC-7A4E-4D3A-8E67-508E4B2C874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45515843"/>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C13E2CD-B064-4EC7-A14F-0675DCECB08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70B852DF-7381-403C-945A-312A6C9C343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68"/>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Prompt Engineering Frameworks for Educators</a:t>
            </a:r>
          </a:p>
        </p:txBody>
      </p:sp>
      <p:sp>
        <p:nvSpPr>
          <p:cNvPr id="3" name="">
            <a:extLst xmlns:a="http://schemas.openxmlformats.org/drawingml/2006/main">
              <a:ext uri="{FF2B5EF4-FFF2-40B4-BE49-F238E27FC236}">
                <a16:creationId xmlns:a16="http://schemas.microsoft.com/office/drawing/2014/main" id="{B24AC651-A2E7-44DE-BECC-4F56E91B2F3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Clear roles, explicit constraints, and chained prompts create actionable lesson outlines.</a:t>
            </a:r>
          </a:p>
        </p:txBody>
      </p:sp>
      <p:sp>
        <p:nvSpPr>
          <p:cNvPr id="4" name="">
            <a:extLst xmlns:a="http://schemas.openxmlformats.org/drawingml/2006/main">
              <a:ext uri="{FF2B5EF4-FFF2-40B4-BE49-F238E27FC236}">
                <a16:creationId xmlns:a16="http://schemas.microsoft.com/office/drawing/2014/main" id="{908691B1-9195-4027-8C3A-B09064680EE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Role definition: Assign specific teaching personas, grade bands, and subject areas.</a:t>
            </a:r>
          </a:p>
        </p:txBody>
      </p:sp>
      <p:sp>
        <p:nvSpPr>
          <p:cNvPr id="5" name="">
            <a:extLst xmlns:a="http://schemas.openxmlformats.org/drawingml/2006/main">
              <a:ext uri="{FF2B5EF4-FFF2-40B4-BE49-F238E27FC236}">
                <a16:creationId xmlns:a16="http://schemas.microsoft.com/office/drawing/2014/main" id="{A8C4A6FC-02D1-46A5-A9CB-7F5837532EC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Constraint setting: Specify reading levels, timing limits, and curriculum frameworks.</a:t>
            </a:r>
          </a:p>
        </p:txBody>
      </p:sp>
      <p:sp>
        <p:nvSpPr>
          <p:cNvPr id="6" name="">
            <a:extLst xmlns:a="http://schemas.openxmlformats.org/drawingml/2006/main">
              <a:ext uri="{FF2B5EF4-FFF2-40B4-BE49-F238E27FC236}">
                <a16:creationId xmlns:a16="http://schemas.microsoft.com/office/drawing/2014/main" id="{EA11A5A8-5D4F-46FE-92C5-8FD995CE03D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Iterative refinement: Treat initial output as a draft and prompt subsequent edits.</a:t>
            </a:r>
          </a:p>
        </p:txBody>
      </p:sp>
      <p:sp>
        <p:nvSpPr>
          <p:cNvPr id="7" name="">
            <a:extLst xmlns:a="http://schemas.openxmlformats.org/drawingml/2006/main">
              <a:ext uri="{FF2B5EF4-FFF2-40B4-BE49-F238E27FC236}">
                <a16:creationId xmlns:a16="http://schemas.microsoft.com/office/drawing/2014/main" id="{B3EC6EB0-2A0E-42EE-B37C-C84BA2D1BD3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47588145"/>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E64A94D-94F2-4A07-BE55-26D6D8E10E4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AEBCED6E-CBEC-4939-8CDE-472DB27FDA5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Applying Backward Design and Standards Alignment</a:t>
            </a:r>
          </a:p>
        </p:txBody>
      </p:sp>
      <p:sp>
        <p:nvSpPr>
          <p:cNvPr id="3" name="">
            <a:extLst xmlns:a="http://schemas.openxmlformats.org/drawingml/2006/main">
              <a:ext uri="{FF2B5EF4-FFF2-40B4-BE49-F238E27FC236}">
                <a16:creationId xmlns:a16="http://schemas.microsoft.com/office/drawing/2014/main" id="{51E27576-F299-49D5-8DCA-5F70508F32D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Anchor AI generation to desired outcomes and assessment evidence before planning activities.</a:t>
            </a:r>
          </a:p>
        </p:txBody>
      </p:sp>
      <p:sp>
        <p:nvSpPr>
          <p:cNvPr id="4" name="">
            <a:extLst xmlns:a="http://schemas.openxmlformats.org/drawingml/2006/main">
              <a:ext uri="{FF2B5EF4-FFF2-40B4-BE49-F238E27FC236}">
                <a16:creationId xmlns:a16="http://schemas.microsoft.com/office/drawing/2014/main" id="{E8E70A9B-FC51-46C3-B139-030BD5FCB24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Identify desired results: Align learning objectives with state curriculum standards.</a:t>
            </a:r>
          </a:p>
        </p:txBody>
      </p:sp>
      <p:sp>
        <p:nvSpPr>
          <p:cNvPr id="5" name="">
            <a:extLst xmlns:a="http://schemas.openxmlformats.org/drawingml/2006/main">
              <a:ext uri="{FF2B5EF4-FFF2-40B4-BE49-F238E27FC236}">
                <a16:creationId xmlns:a16="http://schemas.microsoft.com/office/drawing/2014/main" id="{A1B689F7-9A04-448D-84B7-2E439B24D85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723"/>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Determine acceptable evidence: Prompt for rubrics and mastery checks before tasks.</a:t>
            </a:r>
          </a:p>
        </p:txBody>
      </p:sp>
      <p:sp>
        <p:nvSpPr>
          <p:cNvPr id="6" name="">
            <a:extLst xmlns:a="http://schemas.openxmlformats.org/drawingml/2006/main">
              <a:ext uri="{FF2B5EF4-FFF2-40B4-BE49-F238E27FC236}">
                <a16:creationId xmlns:a16="http://schemas.microsoft.com/office/drawing/2014/main" id="{0D964B6D-FA2C-4CA4-8E87-F7329E9463C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58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Plan learning experiences: Design activities that directly support target competencies.</a:t>
            </a:r>
          </a:p>
        </p:txBody>
      </p:sp>
      <p:sp>
        <p:nvSpPr>
          <p:cNvPr id="7" name="">
            <a:extLst xmlns:a="http://schemas.openxmlformats.org/drawingml/2006/main">
              <a:ext uri="{FF2B5EF4-FFF2-40B4-BE49-F238E27FC236}">
                <a16:creationId xmlns:a16="http://schemas.microsoft.com/office/drawing/2014/main" id="{B5BCFED9-CCAB-45DA-9EEF-4A98D381576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707437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B39D0F4-F9E5-4BD1-A98D-5B4D35304BE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97E61ACC-3240-493D-984E-DF280D6DC85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78"/>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Differentiating Instruction with Universal Design</a:t>
            </a:r>
          </a:p>
        </p:txBody>
      </p:sp>
      <p:sp>
        <p:nvSpPr>
          <p:cNvPr id="3" name="">
            <a:extLst xmlns:a="http://schemas.openxmlformats.org/drawingml/2006/main">
              <a:ext uri="{FF2B5EF4-FFF2-40B4-BE49-F238E27FC236}">
                <a16:creationId xmlns:a16="http://schemas.microsoft.com/office/drawing/2014/main" id="{BC7589FD-0219-4BF5-A6F6-B545C015ACB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Prompt models for multi-tiered materials and flexible representations to support all learners.</a:t>
            </a:r>
          </a:p>
        </p:txBody>
      </p:sp>
      <p:sp>
        <p:nvSpPr>
          <p:cNvPr id="4" name="">
            <a:extLst xmlns:a="http://schemas.openxmlformats.org/drawingml/2006/main">
              <a:ext uri="{FF2B5EF4-FFF2-40B4-BE49-F238E27FC236}">
                <a16:creationId xmlns:a16="http://schemas.microsoft.com/office/drawing/2014/main" id="{C9E2DA22-3495-4696-8A92-7DC0A162BD1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6933CDB-598D-4199-B2B3-B2F1596680C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Resource tiering: Generate foundational, on-grade, and extension versions of texts.</a:t>
            </a:r>
          </a:p>
        </p:txBody>
      </p:sp>
      <p:sp>
        <p:nvSpPr>
          <p:cNvPr id="6" name="">
            <a:extLst xmlns:a="http://schemas.openxmlformats.org/drawingml/2006/main">
              <a:ext uri="{FF2B5EF4-FFF2-40B4-BE49-F238E27FC236}">
                <a16:creationId xmlns:a16="http://schemas.microsoft.com/office/drawing/2014/main" id="{C0E14424-D125-4F9E-A2DE-1CD84D33499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7BA8624-942A-4D12-BD07-EA9B449B83E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UDL principles: Provide multiple means of representation, expression, and engagement.</a:t>
            </a:r>
          </a:p>
        </p:txBody>
      </p:sp>
      <p:sp>
        <p:nvSpPr>
          <p:cNvPr id="8" name="">
            <a:extLst xmlns:a="http://schemas.openxmlformats.org/drawingml/2006/main">
              <a:ext uri="{FF2B5EF4-FFF2-40B4-BE49-F238E27FC236}">
                <a16:creationId xmlns:a16="http://schemas.microsoft.com/office/drawing/2014/main" id="{A2AA96A1-E81C-475A-AB9C-B3D21708D8C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F985D204-8AF4-42D6-8751-FD6063A2D57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Scaffolded supports: Create graphic organizers, word banks, and sentence starters.</a:t>
            </a:r>
          </a:p>
        </p:txBody>
      </p:sp>
      <p:sp>
        <p:nvSpPr>
          <p:cNvPr id="10" name="">
            <a:extLst xmlns:a="http://schemas.openxmlformats.org/drawingml/2006/main">
              <a:ext uri="{FF2B5EF4-FFF2-40B4-BE49-F238E27FC236}">
                <a16:creationId xmlns:a16="http://schemas.microsoft.com/office/drawing/2014/main" id="{FD091FAC-B5B0-40F1-9240-E5CA8A7DA13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64979112"/>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0BE066-CEC8-4FA0-93AA-7295796C31D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DAD0E376-1D8D-4006-B51E-57F49A59D51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Formative Assessments and Inquiry Activities</a:t>
            </a:r>
          </a:p>
        </p:txBody>
      </p:sp>
      <p:sp>
        <p:nvSpPr>
          <p:cNvPr id="3" name="">
            <a:extLst xmlns:a="http://schemas.openxmlformats.org/drawingml/2006/main">
              <a:ext uri="{FF2B5EF4-FFF2-40B4-BE49-F238E27FC236}">
                <a16:creationId xmlns:a16="http://schemas.microsoft.com/office/drawing/2014/main" id="{3C4447C7-C8E8-4F0C-8872-8637EC6ADA5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Embed continuous diagnostic checks and active student dialogue throughout the lesson.</a:t>
            </a:r>
          </a:p>
        </p:txBody>
      </p:sp>
      <p:sp>
        <p:nvSpPr>
          <p:cNvPr id="4" name="">
            <a:extLst xmlns:a="http://schemas.openxmlformats.org/drawingml/2006/main">
              <a:ext uri="{FF2B5EF4-FFF2-40B4-BE49-F238E27FC236}">
                <a16:creationId xmlns:a16="http://schemas.microsoft.com/office/drawing/2014/main" id="{0711F2C3-4ADF-4731-B8B3-1F16554642D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741"/>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5E model sequencing: Structure lessons across Engage, Explore, and Explain stages.</a:t>
            </a:r>
          </a:p>
        </p:txBody>
      </p:sp>
      <p:sp>
        <p:nvSpPr>
          <p:cNvPr id="5" name="">
            <a:extLst xmlns:a="http://schemas.openxmlformats.org/drawingml/2006/main">
              <a:ext uri="{FF2B5EF4-FFF2-40B4-BE49-F238E27FC236}">
                <a16:creationId xmlns:a16="http://schemas.microsoft.com/office/drawing/2014/main" id="{5B104A6D-580B-402B-82E5-54914137268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698"/>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Frequent diagnostic checks: Generate tiered exit tickets and think-pair-share prompts.</a:t>
            </a:r>
          </a:p>
        </p:txBody>
      </p:sp>
      <p:sp>
        <p:nvSpPr>
          <p:cNvPr id="6" name="">
            <a:extLst xmlns:a="http://schemas.openxmlformats.org/drawingml/2006/main">
              <a:ext uri="{FF2B5EF4-FFF2-40B4-BE49-F238E27FC236}">
                <a16:creationId xmlns:a16="http://schemas.microsoft.com/office/drawing/2014/main" id="{8CB33B9C-4C84-448F-B4C0-32CB49FBE7E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405"/>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Inquiry stimulation: Prompt for Socratic discussion questions and counterarguments.</a:t>
            </a:r>
          </a:p>
        </p:txBody>
      </p:sp>
      <p:sp>
        <p:nvSpPr>
          <p:cNvPr id="7" name="">
            <a:extLst xmlns:a="http://schemas.openxmlformats.org/drawingml/2006/main">
              <a:ext uri="{FF2B5EF4-FFF2-40B4-BE49-F238E27FC236}">
                <a16:creationId xmlns:a16="http://schemas.microsoft.com/office/drawing/2014/main" id="{84DBD83B-4F7D-4227-B9FD-943801096ED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83250867"/>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624810D-1348-44B4-B2DF-8CEAE4C6E97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A3373FFD-51BE-4CC7-B947-B4929F7504A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Managing Factual Hallucinations and Pedagogical Drift</a:t>
            </a:r>
          </a:p>
        </p:txBody>
      </p:sp>
      <p:sp>
        <p:nvSpPr>
          <p:cNvPr id="3" name="">
            <a:extLst xmlns:a="http://schemas.openxmlformats.org/drawingml/2006/main">
              <a:ext uri="{FF2B5EF4-FFF2-40B4-BE49-F238E27FC236}">
                <a16:creationId xmlns:a16="http://schemas.microsoft.com/office/drawing/2014/main" id="{13E1364C-319F-4963-8124-86FCCA233DD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Establish systematic teacher review protocols to verify facts and developmental appropriateness.</a:t>
            </a:r>
          </a:p>
        </p:txBody>
      </p:sp>
      <p:sp>
        <p:nvSpPr>
          <p:cNvPr id="4" name="">
            <a:extLst xmlns:a="http://schemas.openxmlformats.org/drawingml/2006/main">
              <a:ext uri="{FF2B5EF4-FFF2-40B4-BE49-F238E27FC236}">
                <a16:creationId xmlns:a16="http://schemas.microsoft.com/office/drawing/2014/main" id="{DA282AD8-17A0-478B-8BCB-0DB2F867169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Factual verification: Manually check generated historical facts, quotes, and data.</a:t>
            </a:r>
          </a:p>
        </p:txBody>
      </p:sp>
      <p:sp>
        <p:nvSpPr>
          <p:cNvPr id="5" name="">
            <a:extLst xmlns:a="http://schemas.openxmlformats.org/drawingml/2006/main">
              <a:ext uri="{FF2B5EF4-FFF2-40B4-BE49-F238E27FC236}">
                <a16:creationId xmlns:a16="http://schemas.microsoft.com/office/drawing/2014/main" id="{32E8F213-FF9E-461E-B890-4637D1E542C8}"/>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Developmental calibration: Ensure tasks match student age and cognitive capacity.</a:t>
            </a:r>
          </a:p>
        </p:txBody>
      </p:sp>
      <p:sp>
        <p:nvSpPr>
          <p:cNvPr id="6" name="">
            <a:extLst xmlns:a="http://schemas.openxmlformats.org/drawingml/2006/main">
              <a:ext uri="{FF2B5EF4-FFF2-40B4-BE49-F238E27FC236}">
                <a16:creationId xmlns:a16="http://schemas.microsoft.com/office/drawing/2014/main" id="{070FACE4-881E-487D-B4F8-A1A8D08E34F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Contextual localization: Adapt activities to available materials and classroom pacing.</a:t>
            </a:r>
          </a:p>
        </p:txBody>
      </p:sp>
      <p:sp>
        <p:nvSpPr>
          <p:cNvPr id="7" name="">
            <a:extLst xmlns:a="http://schemas.openxmlformats.org/drawingml/2006/main">
              <a:ext uri="{FF2B5EF4-FFF2-40B4-BE49-F238E27FC236}">
                <a16:creationId xmlns:a16="http://schemas.microsoft.com/office/drawing/2014/main" id="{18FBFF9A-149B-4A7C-BC59-067BB684A64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02887140"/>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AC4BE92-4893-45FF-A3A5-6DF7E0B2133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66FE3198-D50B-4A17-B334-D1D8A257633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Ensuring Student Privacy, Ethics, and Human Oversight</a:t>
            </a:r>
          </a:p>
        </p:txBody>
      </p:sp>
      <p:sp>
        <p:nvSpPr>
          <p:cNvPr id="3" name="">
            <a:extLst xmlns:a="http://schemas.openxmlformats.org/drawingml/2006/main">
              <a:ext uri="{FF2B5EF4-FFF2-40B4-BE49-F238E27FC236}">
                <a16:creationId xmlns:a16="http://schemas.microsoft.com/office/drawing/2014/main" id="{5BB344E9-E280-4FE2-8CF8-C121B949E61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Protect student privacy under FERPA and COPPA while maintaining human instructional leadership.</a:t>
            </a:r>
          </a:p>
        </p:txBody>
      </p:sp>
      <p:sp>
        <p:nvSpPr>
          <p:cNvPr id="4" name="">
            <a:extLst xmlns:a="http://schemas.openxmlformats.org/drawingml/2006/main">
              <a:ext uri="{FF2B5EF4-FFF2-40B4-BE49-F238E27FC236}">
                <a16:creationId xmlns:a16="http://schemas.microsoft.com/office/drawing/2014/main" id="{15D37174-5BC4-4169-A279-BCBFF5DB967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8EC7B6E-88F8-468A-B09E-44F50B79AB0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748"/>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Data protection: Never input personally identifiable student information into AI tools.</a:t>
            </a:r>
          </a:p>
        </p:txBody>
      </p:sp>
      <p:sp>
        <p:nvSpPr>
          <p:cNvPr id="6" name="">
            <a:extLst xmlns:a="http://schemas.openxmlformats.org/drawingml/2006/main">
              <a:ext uri="{FF2B5EF4-FFF2-40B4-BE49-F238E27FC236}">
                <a16:creationId xmlns:a16="http://schemas.microsoft.com/office/drawing/2014/main" id="{98568A61-E648-49C0-884F-52C05002B72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2B3D37D-69C1-4B15-9B54-3AC212DD1F6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Archetype prompting: Use generalized learner profiles rather than specific student records.</a:t>
            </a:r>
          </a:p>
        </p:txBody>
      </p:sp>
      <p:sp>
        <p:nvSpPr>
          <p:cNvPr id="8" name="">
            <a:extLst xmlns:a="http://schemas.openxmlformats.org/drawingml/2006/main">
              <a:ext uri="{FF2B5EF4-FFF2-40B4-BE49-F238E27FC236}">
                <a16:creationId xmlns:a16="http://schemas.microsoft.com/office/drawing/2014/main" id="{85866F07-6F46-4084-94E2-B9ECC63AB5B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420348B3-8C51-4AF9-A1BF-76834858750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Human oversight: Keep certified teachers as final decision makers for instruction.</a:t>
            </a:r>
          </a:p>
        </p:txBody>
      </p:sp>
      <p:sp>
        <p:nvSpPr>
          <p:cNvPr id="10" name="">
            <a:extLst xmlns:a="http://schemas.openxmlformats.org/drawingml/2006/main">
              <a:ext uri="{FF2B5EF4-FFF2-40B4-BE49-F238E27FC236}">
                <a16:creationId xmlns:a16="http://schemas.microsoft.com/office/drawing/2014/main" id="{D941F692-BEC2-477D-8941-53D146B3F16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4081423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E9E9ED1-8ABB-469D-A05B-5FE068BD2A1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738FCADA-781C-408A-9CF0-4234BBCD484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05"/>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Sustainable Collaborative AI Teaching Workflows</a:t>
            </a:r>
          </a:p>
        </p:txBody>
      </p:sp>
      <p:sp>
        <p:nvSpPr>
          <p:cNvPr id="3" name="">
            <a:extLst xmlns:a="http://schemas.openxmlformats.org/drawingml/2006/main">
              <a:ext uri="{FF2B5EF4-FFF2-40B4-BE49-F238E27FC236}">
                <a16:creationId xmlns:a16="http://schemas.microsoft.com/office/drawing/2014/main" id="{236D741B-792C-48A6-B481-86E6BA679E2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Build shared prompt libraries and departmental reflection routines to elevate curriculum.</a:t>
            </a:r>
          </a:p>
        </p:txBody>
      </p:sp>
      <p:sp>
        <p:nvSpPr>
          <p:cNvPr id="4" name="">
            <a:extLst xmlns:a="http://schemas.openxmlformats.org/drawingml/2006/main">
              <a:ext uri="{FF2B5EF4-FFF2-40B4-BE49-F238E27FC236}">
                <a16:creationId xmlns:a16="http://schemas.microsoft.com/office/drawing/2014/main" id="{8CEE7711-CCEC-4FCB-AE63-F9E1E94C5E7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Shared prompt repositories: Pool successful departmental prompts and lesson templates.</a:t>
            </a:r>
          </a:p>
        </p:txBody>
      </p:sp>
      <p:sp>
        <p:nvSpPr>
          <p:cNvPr id="5" name="">
            <a:extLst xmlns:a="http://schemas.openxmlformats.org/drawingml/2006/main">
              <a:ext uri="{FF2B5EF4-FFF2-40B4-BE49-F238E27FC236}">
                <a16:creationId xmlns:a16="http://schemas.microsoft.com/office/drawing/2014/main" id="{E0231B72-4013-46AF-AACF-425C9D44D2A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Spend 10 minutes post-class reflecting on lesson outcomes.</a:t>
            </a:r>
          </a:p>
        </p:txBody>
      </p:sp>
      <p:sp>
        <p:nvSpPr>
          <p:cNvPr id="6" name="">
            <a:extLst xmlns:a="http://schemas.openxmlformats.org/drawingml/2006/main">
              <a:ext uri="{FF2B5EF4-FFF2-40B4-BE49-F238E27FC236}">
                <a16:creationId xmlns:a16="http://schemas.microsoft.com/office/drawing/2014/main" id="{4B2CCA15-441D-4809-852F-BF5E4C588B3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Continuous adaptation: Update prompts collaboratively based on observed student work.</a:t>
            </a:r>
          </a:p>
        </p:txBody>
      </p:sp>
      <p:sp>
        <p:nvSpPr>
          <p:cNvPr id="7" name="">
            <a:extLst xmlns:a="http://schemas.openxmlformats.org/drawingml/2006/main">
              <a:ext uri="{FF2B5EF4-FFF2-40B4-BE49-F238E27FC236}">
                <a16:creationId xmlns:a16="http://schemas.microsoft.com/office/drawing/2014/main" id="{010BD36F-6C40-4481-B531-A67E2A0BEC3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45313911"/>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65D3C7B-C322-45D5-9727-DA2AFF96BA3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3C92CBE4-10DF-4467-94DF-7DD42B567C2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Strategic Roadmap for AI-Assisted Lesson Planning</a:t>
            </a:r>
          </a:p>
        </p:txBody>
      </p:sp>
      <p:sp>
        <p:nvSpPr>
          <p:cNvPr id="3" name="">
            <a:extLst xmlns:a="http://schemas.openxmlformats.org/drawingml/2006/main">
              <a:ext uri="{FF2B5EF4-FFF2-40B4-BE49-F238E27FC236}">
                <a16:creationId xmlns:a16="http://schemas.microsoft.com/office/drawing/2014/main" id="{59629369-7EC3-488F-937F-24EC5519FC4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Adopt AI as a drafting assistant while centering human judgment, standards, and reflection.</a:t>
            </a:r>
          </a:p>
        </p:txBody>
      </p:sp>
      <p:sp>
        <p:nvSpPr>
          <p:cNvPr id="4" name="">
            <a:extLst xmlns:a="http://schemas.openxmlformats.org/drawingml/2006/main">
              <a:ext uri="{FF2B5EF4-FFF2-40B4-BE49-F238E27FC236}">
                <a16:creationId xmlns:a16="http://schemas.microsoft.com/office/drawing/2014/main" id="{729490C9-E6B9-4593-8E5A-B4769D9E81A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Draft efficiently: Offload administrative drafting to reclaim instructional energy.</a:t>
            </a:r>
          </a:p>
        </p:txBody>
      </p:sp>
      <p:sp>
        <p:nvSpPr>
          <p:cNvPr id="5" name="">
            <a:extLst xmlns:a="http://schemas.openxmlformats.org/drawingml/2006/main">
              <a:ext uri="{FF2B5EF4-FFF2-40B4-BE49-F238E27FC236}">
                <a16:creationId xmlns:a16="http://schemas.microsoft.com/office/drawing/2014/main" id="{81F5BEB3-5AD1-4E93-AAFB-0401745134F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standards: Anchor all AI generations in backward design and clear rubrics.</a:t>
            </a:r>
          </a:p>
        </p:txBody>
      </p:sp>
      <p:sp>
        <p:nvSpPr>
          <p:cNvPr id="6" name="">
            <a:extLst xmlns:a="http://schemas.openxmlformats.org/drawingml/2006/main">
              <a:ext uri="{FF2B5EF4-FFF2-40B4-BE49-F238E27FC236}">
                <a16:creationId xmlns:a16="http://schemas.microsoft.com/office/drawing/2014/main" id="{6633269E-20FA-404C-8731-521185EDC90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Review rigorously: Apply educator verification and collaborative peer reflection.</a:t>
            </a:r>
          </a:p>
        </p:txBody>
      </p:sp>
      <p:sp>
        <p:nvSpPr>
          <p:cNvPr id="7" name="">
            <a:extLst xmlns:a="http://schemas.openxmlformats.org/drawingml/2006/main">
              <a:ext uri="{FF2B5EF4-FFF2-40B4-BE49-F238E27FC236}">
                <a16:creationId xmlns:a16="http://schemas.microsoft.com/office/drawing/2014/main" id="{8465D0EA-BBF6-4D72-99D7-F512354F2D9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3233344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2026-10-09T20:22:11.2360000Z</dcterms:created>
  <dcterms:modified xsi:type="dcterms:W3CDTF">2026-10-09T20:22:11.2360000Z</dcterms:modified>
</coreProperties>
</file>