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f95eca53fa664151" /><Relationship Type="http://schemas.openxmlformats.org/officeDocument/2006/relationships/extended-properties" Target="/docProps/app.xml" Id="Rcb7071ea6ff34033" /><Relationship Type="http://schemas.openxmlformats.org/officeDocument/2006/relationships/officeDocument" Target="/ppt/presentation.xml" Id="Rbac0e2c247624395" /></Relationships>
</file>

<file path=ppt/presentation.xml><?xml version="1.0" encoding="utf-8"?>
<p:presentation xmlns:p="http://schemas.openxmlformats.org/presentationml/2006/main">
  <p:sldMasterIdLst>
    <p:sldMasterId xmlns:r="http://schemas.openxmlformats.org/officeDocument/2006/relationships" id="2147483648" r:id="R5b21e802794d4d8c"/>
  </p:sldMasterIdLst>
  <p:notesMasterIdLst>
    <p:notesMasterId xmlns:r="http://schemas.openxmlformats.org/officeDocument/2006/relationships" r:id="Ra5c097a7e4654ace"/>
  </p:notesMasterIdLst>
  <p:sldIdLst>
    <p:sldId xmlns:r="http://schemas.openxmlformats.org/officeDocument/2006/relationships" id="256" r:id="R0b9216a184bb4379"/>
    <p:sldId xmlns:r="http://schemas.openxmlformats.org/officeDocument/2006/relationships" id="257" r:id="R67b8562a48b7495d"/>
    <p:sldId xmlns:r="http://schemas.openxmlformats.org/officeDocument/2006/relationships" id="258" r:id="R359bba5fd28f4a6f"/>
    <p:sldId xmlns:r="http://schemas.openxmlformats.org/officeDocument/2006/relationships" id="259" r:id="Rc56206bb57e7485e"/>
    <p:sldId xmlns:r="http://schemas.openxmlformats.org/officeDocument/2006/relationships" id="260" r:id="R093fb6f2a6b046b7"/>
    <p:sldId xmlns:r="http://schemas.openxmlformats.org/officeDocument/2006/relationships" id="261" r:id="R02dac276803a4183"/>
    <p:sldId xmlns:r="http://schemas.openxmlformats.org/officeDocument/2006/relationships" id="262" r:id="Rc1364b9d7b9b4b5f"/>
    <p:sldId xmlns:r="http://schemas.openxmlformats.org/officeDocument/2006/relationships" id="263" r:id="R441a438d06f546ba"/>
    <p:sldId xmlns:r="http://schemas.openxmlformats.org/officeDocument/2006/relationships" id="264" r:id="R0151ddc3aee3461d"/>
    <p:sldId xmlns:r="http://schemas.openxmlformats.org/officeDocument/2006/relationships" id="265" r:id="R23a80e8d2af04d9d"/>
    <p:sldId xmlns:r="http://schemas.openxmlformats.org/officeDocument/2006/relationships" id="266" r:id="R875914d9b0734d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a688fa29374b71" /><Relationship Type="http://schemas.openxmlformats.org/officeDocument/2006/relationships/slideMaster" Target="/ppt/slideMasters/slideMaster1.xml" Id="R5b21e802794d4d8c" /><Relationship Type="http://schemas.openxmlformats.org/officeDocument/2006/relationships/notesMaster" Target="/ppt/notesMasters/notesMaster1.xml" Id="Ra5c097a7e4654ace" /><Relationship Type="http://schemas.openxmlformats.org/officeDocument/2006/relationships/presProps" Target="/ppt/presProps.xml" Id="R278273288ffd49a2" /><Relationship Type="http://schemas.openxmlformats.org/officeDocument/2006/relationships/tableStyles" Target="/ppt/tableStyles.xml" Id="R4d871d537f054188" /><Relationship Type="http://schemas.openxmlformats.org/officeDocument/2006/relationships/slide" Target="/ppt/slides/slide1.xml" Id="R0b9216a184bb4379" /><Relationship Type="http://schemas.openxmlformats.org/officeDocument/2006/relationships/slide" Target="/ppt/slides/slide2.xml" Id="R67b8562a48b7495d" /><Relationship Type="http://schemas.openxmlformats.org/officeDocument/2006/relationships/slide" Target="/ppt/slides/slide3.xml" Id="R359bba5fd28f4a6f" /><Relationship Type="http://schemas.openxmlformats.org/officeDocument/2006/relationships/slide" Target="/ppt/slides/slide4.xml" Id="Rc56206bb57e7485e" /><Relationship Type="http://schemas.openxmlformats.org/officeDocument/2006/relationships/slide" Target="/ppt/slides/slide5.xml" Id="R093fb6f2a6b046b7" /><Relationship Type="http://schemas.openxmlformats.org/officeDocument/2006/relationships/slide" Target="/ppt/slides/slide6.xml" Id="R02dac276803a4183" /><Relationship Type="http://schemas.openxmlformats.org/officeDocument/2006/relationships/slide" Target="/ppt/slides/slide7.xml" Id="Rc1364b9d7b9b4b5f" /><Relationship Type="http://schemas.openxmlformats.org/officeDocument/2006/relationships/slide" Target="/ppt/slides/slide8.xml" Id="R441a438d06f546ba" /><Relationship Type="http://schemas.openxmlformats.org/officeDocument/2006/relationships/slide" Target="/ppt/slides/slide9.xml" Id="R0151ddc3aee3461d" /><Relationship Type="http://schemas.openxmlformats.org/officeDocument/2006/relationships/slide" Target="/ppt/slides/slide10.xml" Id="R23a80e8d2af04d9d" /><Relationship Type="http://schemas.openxmlformats.org/officeDocument/2006/relationships/slide" Target="/ppt/slides/slide11.xml" Id="R875914d9b0734d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8622088a4264c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1326ba91bd4d9d" /><Relationship Type="http://schemas.openxmlformats.org/officeDocument/2006/relationships/notesMaster" Target="/ppt/notesMasters/notesMaster1.xml" Id="R5ddf290a8b6a4c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7a5f3eb31a430e" /><Relationship Type="http://schemas.openxmlformats.org/officeDocument/2006/relationships/notesMaster" Target="/ppt/notesMasters/notesMaster1.xml" Id="R892a47e8b3854d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17864f361740b0" /><Relationship Type="http://schemas.openxmlformats.org/officeDocument/2006/relationships/notesMaster" Target="/ppt/notesMasters/notesMaster1.xml" Id="Rcf75c19e452841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691018dbbb46f4" /><Relationship Type="http://schemas.openxmlformats.org/officeDocument/2006/relationships/notesMaster" Target="/ppt/notesMasters/notesMaster1.xml" Id="Rd99f828d32e049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f211210decc4a89" /><Relationship Type="http://schemas.openxmlformats.org/officeDocument/2006/relationships/notesMaster" Target="/ppt/notesMasters/notesMaster1.xml" Id="R240af5aac2334f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9884168a26457b" /><Relationship Type="http://schemas.openxmlformats.org/officeDocument/2006/relationships/notesMaster" Target="/ppt/notesMasters/notesMaster1.xml" Id="R72f33b54436b490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59bb486e2cd46ff" /><Relationship Type="http://schemas.openxmlformats.org/officeDocument/2006/relationships/notesMaster" Target="/ppt/notesMasters/notesMaster1.xml" Id="R159784936ff5450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938d5d9265c451a" /><Relationship Type="http://schemas.openxmlformats.org/officeDocument/2006/relationships/notesMaster" Target="/ppt/notesMasters/notesMaster1.xml" Id="R8558d3d0d63d4e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2a7ab0e3f75944e5" /><Relationship Type="http://schemas.openxmlformats.org/officeDocument/2006/relationships/notesMaster" Target="/ppt/notesMasters/notesMaster1.xml" Id="Rd71dd5bd010748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338a3ddfe454165" /><Relationship Type="http://schemas.openxmlformats.org/officeDocument/2006/relationships/notesMaster" Target="/ppt/notesMasters/notesMaster1.xml" Id="R031f6582bcca4a7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866e41868474916" /><Relationship Type="http://schemas.openxmlformats.org/officeDocument/2006/relationships/notesMaster" Target="/ppt/notesMasters/notesMaster1.xml" Id="R2a10474f1ca9490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how to design and execute a picture presentation synchronized with background music. Adding music to a visual slide deck is often treated as an afterthought, leading to cognitive fatigue, licensing issues, or hardware failures during delivery. In this session, we explore the end to end production workflow. We begin with dual-channel cognitive foundations to understand how viewers process sound and imagery simultaneously. Next, we cover pre-production storyboarding, copyright frameworks, and aspect ratio standards. Finally, we examine native software settings in PowerPoint and Keynote, beat-matched timeline editing, live venue gain staging, and long-term video archiving. By approaching audiovisual presentations with intentional design, presenters can reinforce narrative emotion without compromising information clarity or technical reliability.</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Richard Mayer's Cognitive Theory of Multimedia Learning demonstrates that working memory processes visual and auditory information through independent channels with strict capacity limits. A 2025 thematic study in Frontiers in Psychology observed that calm, low-tempo instrumental background music acts as an affective cue that stabilizes student focus and improves presentation atmosphere without overwhelming cognitive capacity. In contrast, fast or loud music and songs with vocal lyrics act as seductive details that pull attention away from slide content. Salamé and Baddeley demonstrated that vocal tracks disrupt phonological memory, while Cheah and colleagues noted interference during memory-intensive tasks. Presenters must therefore select purely instrumental tracks that reinforce tone without competing for language processing resources. Citing Frontiers in Psychology (https://www.frontiersin.org/journals/psychology/articles/10.3389/fpsyg.2025.1637073/full), thoughtful music integration prevents split attention.</a:t>
            </a:r>
          </a:p>
          <a:p xmlns:a="http://schemas.openxmlformats.org/drawingml/2006/main">
            <a:r>
              <a:t/>
            </a:r>
          </a:p>
          <a:p xmlns:a="http://schemas.openxmlformats.org/drawingml/2006/main">
            <a:r>
              <a:t>Sources:</a:t>
            </a:r>
          </a:p>
          <a:p xmlns:a="http://schemas.openxmlformats.org/drawingml/2006/main">
            <a:r>
              <a:t>https://www.frontiersin.org/journals/psychology/articles/10.3389/fpsyg.2025.1637073/full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arranging assets in editing software, production teams benefit from building an audiovisual storyboard. As analyzed by Filmustage Blog, storyboards serve as visual blueprints that pre-visualize narrative flow, shot angles, and transitions, a practice refined in historic cinema from Gone with the Wind to A Hard Day's Night, where Richard Lester storyboarded musical sequences. Furthermore, structured pre-production checklists documented by Team Unity Media confirm that locking asset ownership, runtime limits, and licensing permissions early avoids costly re-edits during later production stages. Establishing a two-column script maps specific slide numbers and framing cues directly against musical bars and tempo changes. This structured preparation guarantees that slide durations match the natural rhythmic phrasing of the audio. Citing Filmustage Blog (https://filmustage.com/blog/the-art-of-storyboarding-enhancing-script-breakdown-and-pre-production-in-filmmaking/) and Team Unity Media (https://www.teamunitymedia.com/blogs/behind-the-scenes-pre-production-checklist), pre-production establishes creative alignment.</a:t>
            </a:r>
          </a:p>
          <a:p xmlns:a="http://schemas.openxmlformats.org/drawingml/2006/main">
            <a:r>
              <a:t/>
            </a:r>
          </a:p>
          <a:p xmlns:a="http://schemas.openxmlformats.org/drawingml/2006/main">
            <a:r>
              <a:t>Sources:</a:t>
            </a:r>
          </a:p>
          <a:p xmlns:a="http://schemas.openxmlformats.org/drawingml/2006/main">
            <a:r>
              <a:t>https://filmustage.com/blog/the-art-of-storyboarding-enhancing-script-breakdown-and-pre-production-in-filmmaking/</a:t>
            </a:r>
          </a:p>
          <a:p xmlns:a="http://schemas.openxmlformats.org/drawingml/2006/main">
            <a:r>
              <a:t>https://www.teamunitymedia.com/blogs/behind-the-scenes-pre-production-checklist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Legal clearance is essential when synchronizing music with visual presentations. According to the comprehensive Music Licensing Study released by the U.S. Copyright Office, synchronizing sound recordings with visual media creates a derivative work that requires distinct licenses for both the underlying musical composition and the master sound recording. Personal streaming subscriptions and retail music purchases do not grant synchronization rights. In addition, platform licensing analyses from Velveteen show that commercial accounts and business organizations face stricter licensing terms than personal users, requiring dedicated commercial libraries like the Meta Sound Collection. Presenters building public or corporate slideshows must license royalty-free commercial tracks or verify explicit Creative Commons derivative terms to prevent copyright infringement and takedown penalties. Citing the U.S. Copyright Office (https://www.copyright.gov/policy/musiclicensingstudy/) and Velveteen (https://www.velveteen.fm/guides/instagram-for-musicians/music-on-instagram-licensing), licensing compliance protects organizations from severe legal liabilities.</a:t>
            </a:r>
          </a:p>
          <a:p xmlns:a="http://schemas.openxmlformats.org/drawingml/2006/main">
            <a:r>
              <a:t/>
            </a:r>
          </a:p>
          <a:p xmlns:a="http://schemas.openxmlformats.org/drawingml/2006/main">
            <a:r>
              <a:t>Sources:</a:t>
            </a:r>
          </a:p>
          <a:p xmlns:a="http://schemas.openxmlformats.org/drawingml/2006/main">
            <a:r>
              <a:t>https://www.copyright.gov/policy/musiclicensingstudy/</a:t>
            </a:r>
          </a:p>
          <a:p xmlns:a="http://schemas.openxmlformats.org/drawingml/2006/main">
            <a:r>
              <a:t>https://www.velveteen.fm/guides/instagram-for-musicians/music-on-instagram-licensing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Visual consistency preserves narrative coherence and protects viewers from visual fatigue. Production guidelines from VisionStory emphasize that source photographs should match the target aspect ratio, such as 16:9 widescreen, to prevent automatic cropping, distortion, or distracting black pillarbox bars. When preparing image assets, creators must also establish clear spatial hierarchy and focal balance. Framing analyses published by GensGPT demonstrate that identifying a primary subject and utilizing negative space guides viewer eye movement across transitions, preventing chaotic or flat slide compositions. Alternating wide environmental shots with intimate close-up details introduces visual rhythm that complements the progression of the musical soundtrack. Curating high-resolution photographs with uniform lighting and framing builds a professional aesthetic that supports the presentation narrative. Citing VisionStory (https://www.visionstory.ai/tutorials/how-to-turn-an-image-into-a-video) and GensGPT (https://www.gensgpt.com/blog/camera-angles-composition-ai-image-generation-2026-guide), standardized framing maintains visual flow.</a:t>
            </a:r>
          </a:p>
          <a:p xmlns:a="http://schemas.openxmlformats.org/drawingml/2006/main">
            <a:r>
              <a:t/>
            </a:r>
          </a:p>
          <a:p xmlns:a="http://schemas.openxmlformats.org/drawingml/2006/main">
            <a:r>
              <a:t>Sources:</a:t>
            </a:r>
          </a:p>
          <a:p xmlns:a="http://schemas.openxmlformats.org/drawingml/2006/main">
            <a:r>
              <a:t>https://www.visionstory.ai/tutorials/how-to-turn-an-image-into-a-video</a:t>
            </a:r>
          </a:p>
          <a:p xmlns:a="http://schemas.openxmlformats.org/drawingml/2006/main">
            <a:r>
              <a:t>https://www.gensgpt.com/blog/camera-angles-composition-ai-image-generation-2026-guide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Microsoft PowerPoint includes native playback controls that allow audio to run continuously across multiple slides without interruption. According to official Microsoft Support documentation, selecting Play in Background on the Audio Playback ribbon automatically configures three critical options: Play Across Slides, Loop Until Stopped, and Hide During Show. SlideSpeak workflows recommend utilizing standard MP3 audio files under 100 megabytes to prevent playback stutter and preserve device stability. When a soundtrack must conclude on a specific slide rather than repeating indefinitely, presenters can open the Animation Pane, access Effect Options, and designate the exact slide number where playback halts. This technical configuration allows speakers to control whether music acts as an introductory bridge or runs across the entire deck. Citing Microsoft Support (https://support.microsoft.com/en-us/powerpoint/training/add-or-delete-audio-in-your-powerpoint-presentation) and SlideSpeak (https://slidespeak.co/blog/how-to-make-a-picture-slideshow-with-music), proper audio settings prevent accidental restarts.</a:t>
            </a:r>
          </a:p>
          <a:p xmlns:a="http://schemas.openxmlformats.org/drawingml/2006/main">
            <a:r>
              <a:t/>
            </a:r>
          </a:p>
          <a:p xmlns:a="http://schemas.openxmlformats.org/drawingml/2006/main">
            <a:r>
              <a:t>Sources:</a:t>
            </a:r>
          </a:p>
          <a:p xmlns:a="http://schemas.openxmlformats.org/drawingml/2006/main">
            <a:r>
              <a:t>https://support.microsoft.com/en-us/powerpoint/training/add-or-delete-audio-in-your-powerpoint-presentation</a:t>
            </a:r>
          </a:p>
          <a:p xmlns:a="http://schemas.openxmlformats.org/drawingml/2006/main">
            <a:r>
              <a:t>https://slidespeak.co/blog/how-to-make-a-picture-slideshow-with-music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Apple Keynote organizes continuous presentation audio through its Document Soundtrack inspector rather than slide-level media elements. Assigning an audio track to the document soundtrack ensures that music plays seamlessly across slide transitions and animations, independent of manual slide navigation. SlideSpeak guidelines emphasize that cross-platform presentations must account for Mac-specific format conventions, where native AAC and M4A containers optimize hardware decoding. Furthermore, accessibility standards established by the W3C Web Accessibility Initiative dictate that any audio playing automatically for more than three seconds must provide accessible mechanisms to pause playback or adjust volume. Presenters using Keynote must balance automated background audio with audience control requirements to ensure an inclusive viewing experience. Citing SlideSpeak (https://slidespeak.co/blog/how-to-make-a-picture-slideshow-with-music) and W3C WAI (https://www.w3.org/WAI/media/av/planning/), native soundtrack routing combined with accessibility controls guarantees polished macOS delivery.</a:t>
            </a:r>
          </a:p>
          <a:p xmlns:a="http://schemas.openxmlformats.org/drawingml/2006/main">
            <a:r>
              <a:t/>
            </a:r>
          </a:p>
          <a:p xmlns:a="http://schemas.openxmlformats.org/drawingml/2006/main">
            <a:r>
              <a:t>Sources:</a:t>
            </a:r>
          </a:p>
          <a:p xmlns:a="http://schemas.openxmlformats.org/drawingml/2006/main">
            <a:r>
              <a:t>https://slidespeak.co/blog/how-to-make-a-picture-slideshow-with-music</a:t>
            </a:r>
          </a:p>
          <a:p xmlns:a="http://schemas.openxmlformats.org/drawingml/2006/main">
            <a:r>
              <a:t>https://www.w3.org/WAI/media/av/planning/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presentations require exact alignment between visual transitions and musical tempo, dedicated timeline editing tools provide superior control over standard slide decks. As described in workflow guides by Unanswered, timeline editors allow creators to inspect audio waveforms, identify transient peaks, and place photo cuts directly on rhythmic beats. Incorporating subtle Ken Burns panning and zooming transforms static imagery into dynamic cinematic sequences. In addition, audio filtering techniques documented in FFmpeg Filters show that applying crossfade curves and dynamic volume normalization smooths transitions between distinct audio tracks, preventing jarring volume spikes or harsh cuts. Combining beat-matched slide changes with gentle visual movement creates an engaging rhythm that enhances storytelling. Citing Unanswered (https://unanswered.io/guide/how-to-combine-photos-and-add-music) and FFmpeg Filters (https://ffmpeg.org/ffmpeg-filters.html), timeline synchronization elevates basic slide decks into cohesive video presentations.</a:t>
            </a:r>
          </a:p>
          <a:p xmlns:a="http://schemas.openxmlformats.org/drawingml/2006/main">
            <a:r>
              <a:t/>
            </a:r>
          </a:p>
          <a:p xmlns:a="http://schemas.openxmlformats.org/drawingml/2006/main">
            <a:r>
              <a:t>Sources:</a:t>
            </a:r>
          </a:p>
          <a:p xmlns:a="http://schemas.openxmlformats.org/drawingml/2006/main">
            <a:r>
              <a:t>https://unanswered.io/guide/how-to-combine-photos-and-add-music</a:t>
            </a:r>
          </a:p>
          <a:p xmlns:a="http://schemas.openxmlformats.org/drawingml/2006/main">
            <a:r>
              <a:t>https://ffmpeg.org/ffmpeg-filters.html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presentations introduce hardware vulnerabilities that can disrupt an otherwise polished audiovisual delivery. Documentation from FFmpeg Filters explains that dynamic audio normalization algorithms adjust gain across quiet and loud passages, preventing distortion and room acoustic clipping when connecting to venue sound systems. Presenters should establish proper gain staging during technical rehearsals, setting background music to a secondary level beneath spoken remarks. In addition, the W3C Web Accessibility Initiative standards for synchronized media emphasize providing live text captions or transcripts for hearing-impaired audiences. Captions ensure that spoken narrative and non-speech audio cues remain fully accessible even if venue sound systems experience feedback or speaker dropouts. Citing FFmpeg Filters (https://ffmpeg.org/ffmpeg-filters.html) and W3C WAI (https://www.w3.org/WAI/media/av/captions/), calibrating audio levels and providing captions mitigates live delivery failures.</a:t>
            </a:r>
          </a:p>
          <a:p xmlns:a="http://schemas.openxmlformats.org/drawingml/2006/main">
            <a:r>
              <a:t/>
            </a:r>
          </a:p>
          <a:p xmlns:a="http://schemas.openxmlformats.org/drawingml/2006/main">
            <a:r>
              <a:t>Sources:</a:t>
            </a:r>
          </a:p>
          <a:p xmlns:a="http://schemas.openxmlformats.org/drawingml/2006/main">
            <a:r>
              <a:t>https://ffmpeg.org/ffmpeg-filters.html</a:t>
            </a:r>
          </a:p>
          <a:p xmlns:a="http://schemas.openxmlformats.org/drawingml/2006/main">
            <a:r>
              <a:t>https://www.w3.org/WAI/media/av/captions/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Distributing presentation files in native slide formats frequently results in broken audio links, missing codecs, and font discrepancies on external venue computers. As detailed in the official FFmpeg Formats and FFmpeg engine documentation, multiplexing visual and audio streams into a standardized MP4 container using H.264 video encoding and AAC audio guarantees universal cross-platform compatibility. Proper stream interleaving aligns Presentation Time Stamps across audio and video packets, preventing the cumulative synchronization drift that often develops during extended slideshow playbacks. Exporting a self-contained MP4 video locks slide timings, transition effects, and audio mixing into a single reliable file suitable for digital distribution and long-term archiving. Citing FFmpeg Formats (https://ffmpeg.org/ffmpeg-formats.html) and FFmpeg Documentation (https://ffmpeg.org/ffmpeg.html), consolidated video exports eliminate external software dependencies.</a:t>
            </a:r>
          </a:p>
          <a:p xmlns:a="http://schemas.openxmlformats.org/drawingml/2006/main">
            <a:r>
              <a:t/>
            </a:r>
          </a:p>
          <a:p xmlns:a="http://schemas.openxmlformats.org/drawingml/2006/main">
            <a:r>
              <a:t>Sources:</a:t>
            </a:r>
          </a:p>
          <a:p xmlns:a="http://schemas.openxmlformats.org/drawingml/2006/main">
            <a:r>
              <a:t>https://ffmpeg.org/ffmpeg-formats.html</a:t>
            </a:r>
          </a:p>
          <a:p xmlns:a="http://schemas.openxmlformats.org/drawingml/2006/main">
            <a:r>
              <a:t>https://ffmpeg.org/ffmpeg.html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producing a picture presentation with music requires coordinating cognitive principles, legal clearance, and technical encoding. By respecting dual-channel working memory limits identified in Frontiers in Psychology, presenters ensure that calm instrumental music supports rather than distracts from visual messages. Pre-production storyboards, commercial licensing compliance, aspect ratio consistency, and proper playback settings in PowerPoint or Keynote establish a solid foundation. For maximum reliability, exporting the final deck into an MP4 video container preserves timing, audio levels, and visual fidelity across all display hardware. Thank you for your time and engagement. Citing Frontiers in Psychology (https://www.frontiersin.org/journals/psychology/articles/10.3389/fpsyg.2025.1637073/full), thoughtful multimedia design ensures your message connects effectively with every audience.</a:t>
            </a:r>
          </a:p>
          <a:p xmlns:a="http://schemas.openxmlformats.org/drawingml/2006/main">
            <a:r>
              <a:t/>
            </a:r>
          </a:p>
          <a:p xmlns:a="http://schemas.openxmlformats.org/drawingml/2006/main">
            <a:r>
              <a:t>Sources:</a:t>
            </a:r>
          </a:p>
          <a:p xmlns:a="http://schemas.openxmlformats.org/drawingml/2006/main">
            <a:r>
              <a:t>https://www.frontiersin.org/journals/psychology/articles/10.3389/fpsyg.2025.1637073/full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79c75483ba47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a8186afb3c14d1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a25aea03a764d8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81f0dd1098c4e7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5ffd13c8751466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124983d9ce8431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55C9AAE-A70C-4F4D-8623-69AF5CB94C1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55068D4-996D-4274-8E49-D304D8F9BDF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5297F2F-8ED4-4E0E-83E4-9940B472F24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B03E41-20AB-4DAB-BF7F-3162370953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A30FB25-892D-452D-9098-E71E523A056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0CC862A-1F0E-4226-AEC9-28012857CA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1AA2E21-2FB0-4A6F-9CB2-DDAD0BAF15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6B0A86D-377F-4C7D-B3B9-842C76B6C82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4D106B-12C1-4773-A9E7-788E4CDDF5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3C1E83-8595-44ED-8EDA-A9903D5FB3C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230a4692a984ef6" /><Relationship Type="http://schemas.openxmlformats.org/officeDocument/2006/relationships/slideLayout" Target="/ppt/slideLayouts/slideLayout1.xml" Id="Rc51c3b7854534f80" /><Relationship Type="http://schemas.openxmlformats.org/officeDocument/2006/relationships/slideLayout" Target="/ppt/slideLayouts/slideLayout2.xml" Id="R892a465c236d4838" /><Relationship Type="http://schemas.openxmlformats.org/officeDocument/2006/relationships/slideLayout" Target="/ppt/slideLayouts/slideLayout3.xml" Id="R53f8dc9ba8b94908" /><Relationship Type="http://schemas.openxmlformats.org/officeDocument/2006/relationships/slideLayout" Target="/ppt/slideLayouts/slideLayout4.xml" Id="R01d9ddac38d647db" /><Relationship Type="http://schemas.openxmlformats.org/officeDocument/2006/relationships/slideLayout" Target="/ppt/slideLayouts/slideLayout5.xml" Id="Rf99362becfe047c2" /><Relationship Type="http://schemas.openxmlformats.org/officeDocument/2006/relationships/slideLayout" Target="/ppt/slideLayouts/slideLayout6.xml" Id="R77ef3926b5b34d3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1c3b7854534f80"/>
    <p:sldLayoutId xmlns:r="http://schemas.openxmlformats.org/officeDocument/2006/relationships" id="2147483650" r:id="R892a465c236d4838"/>
    <p:sldLayoutId xmlns:r="http://schemas.openxmlformats.org/officeDocument/2006/relationships" id="2147483651" r:id="R53f8dc9ba8b94908"/>
    <p:sldLayoutId xmlns:r="http://schemas.openxmlformats.org/officeDocument/2006/relationships" id="2147483652" r:id="R01d9ddac38d647db"/>
    <p:sldLayoutId xmlns:r="http://schemas.openxmlformats.org/officeDocument/2006/relationships" id="2147483653" r:id="Rf99362becfe047c2"/>
    <p:sldLayoutId xmlns:r="http://schemas.openxmlformats.org/officeDocument/2006/relationships" id="2147483654" r:id="R77ef3926b5b34d3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5b2a8dd95264f3e" /><Relationship Type="http://schemas.openxmlformats.org/officeDocument/2006/relationships/image" Target="/ppt/media/image.png" Id="Rba126492a34743b5" /><Relationship Type="http://schemas.openxmlformats.org/officeDocument/2006/relationships/notesSlide" Target="/ppt/notesSlides/notesSlide1.xml" Id="R870556419d42412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4b7560f9d514c7f" /><Relationship Type="http://schemas.openxmlformats.org/officeDocument/2006/relationships/notesSlide" Target="/ppt/notesSlides/notesSlide2.xml" Id="R4cff0fc4602441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b510552f3b14483" /><Relationship Type="http://schemas.openxmlformats.org/officeDocument/2006/relationships/notesSlide" Target="/ppt/notesSlides/notesSlide3.xml" Id="Rd9469f8985d2438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b2c5f08d26e49ec" /><Relationship Type="http://schemas.openxmlformats.org/officeDocument/2006/relationships/notesSlide" Target="/ppt/notesSlides/notesSlide4.xml" Id="Rf2a7d1e44f7643e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35e5be9d1144344" /><Relationship Type="http://schemas.openxmlformats.org/officeDocument/2006/relationships/notesSlide" Target="/ppt/notesSlides/notesSlide5.xml" Id="R346e9784342748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3c14adbfab34c50" /><Relationship Type="http://schemas.openxmlformats.org/officeDocument/2006/relationships/notesSlide" Target="/ppt/notesSlides/notesSlide6.xml" Id="R1660e7e12d494b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6b244ac1fdd4caf" /><Relationship Type="http://schemas.openxmlformats.org/officeDocument/2006/relationships/notesSlide" Target="/ppt/notesSlides/notesSlide7.xml" Id="Rd442b73b019b43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891ba6967c244e2" /><Relationship Type="http://schemas.openxmlformats.org/officeDocument/2006/relationships/notesSlide" Target="/ppt/notesSlides/notesSlide8.xml" Id="Rcca2428692734a6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0ca89b981574d47" /><Relationship Type="http://schemas.openxmlformats.org/officeDocument/2006/relationships/notesSlide" Target="/ppt/notesSlides/notesSlide9.xml" Id="R706f2eafabb14a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3dea537a29444a9" /><Relationship Type="http://schemas.openxmlformats.org/officeDocument/2006/relationships/notesSlide" Target="/ppt/notesSlides/notesSlide10.xml" Id="R884f8dd919ff46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ed42537aa0c4020" /><Relationship Type="http://schemas.openxmlformats.org/officeDocument/2006/relationships/notesSlide" Target="/ppt/notesSlides/notesSlide11.xml" Id="R4ea1c52ea3c34d85"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0E23AF8-ED8C-4F29-A801-3E1365D7F7C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D8C2EE6-39E0-4537-8217-32EC47E87063}"/>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MULTIMEDIA PRODUCTION</a:t>
            </a:r>
          </a:p>
        </p:txBody>
      </p:sp>
      <p:sp>
        <p:nvSpPr>
          <p:cNvPr id="3" name="">
            <a:extLst xmlns:a="http://schemas.openxmlformats.org/drawingml/2006/main">
              <a:ext uri="{FF2B5EF4-FFF2-40B4-BE49-F238E27FC236}">
                <a16:creationId xmlns:a16="http://schemas.microsoft.com/office/drawing/2014/main" id="{2A92B5EA-324D-453E-9048-6795222D4A26}"/>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To Make A Picture Presentation With Music</a:t>
            </a:r>
          </a:p>
        </p:txBody>
      </p:sp>
      <p:sp>
        <p:nvSpPr>
          <p:cNvPr id="4" name="">
            <a:extLst xmlns:a="http://schemas.openxmlformats.org/drawingml/2006/main">
              <a:ext uri="{FF2B5EF4-FFF2-40B4-BE49-F238E27FC236}">
                <a16:creationId xmlns:a16="http://schemas.microsoft.com/office/drawing/2014/main" id="{73208D48-C29B-49C6-A5B6-38D40AE4CC41}"/>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Workflows for Audiovisual Alignment and Playback</a:t>
            </a:r>
          </a:p>
        </p:txBody>
      </p:sp>
      <p:pic>
        <p:nvPicPr>
          <p:cNvPr id="5" name="">
            <a:extLst xmlns:a="http://schemas.openxmlformats.org/drawingml/2006/main">
              <a:ext uri="{FF2B5EF4-FFF2-40B4-BE49-F238E27FC236}">
                <a16:creationId xmlns:a16="http://schemas.microsoft.com/office/drawing/2014/main" id="{83256812-0B0F-4AFB-803B-E1EF907EC12F}"/>
              </a:ext>
            </a:extLst>
          </p:cNvPr>
          <p:cNvPicPr>
            <a:picLocks xmlns:a="http://schemas.openxmlformats.org/drawingml/2006/main" noChangeAspect="1"/>
          </p:cNvPicPr>
          <p:nvPr/>
        </p:nvPicPr>
        <p:blipFill>
          <a:blip xmlns:r="http://schemas.openxmlformats.org/officeDocument/2006/relationships" xmlns:a="http://schemas.openxmlformats.org/drawingml/2006/main" r:embed="Rba126492a34743b5"/>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B65B5E-BE1C-4C07-98FC-A8A7233DADC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9613568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51CF07B-8987-4ECA-B9B0-4AE6050FD1C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0BA28AC7-5223-4420-8DDE-FA941CB16CC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Cognitive Foundations of Audio-Visual Balance</a:t>
            </a:r>
          </a:p>
        </p:txBody>
      </p:sp>
      <p:sp>
        <p:nvSpPr>
          <p:cNvPr id="3" name="">
            <a:extLst xmlns:a="http://schemas.openxmlformats.org/drawingml/2006/main">
              <a:ext uri="{FF2B5EF4-FFF2-40B4-BE49-F238E27FC236}">
                <a16:creationId xmlns:a16="http://schemas.microsoft.com/office/drawing/2014/main" id="{2EBA8679-264E-4CF2-81D7-8C1669BF23D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Background music must act as a subtle affective cue rather than competing for working memory capacity.</a:t>
            </a:r>
          </a:p>
        </p:txBody>
      </p:sp>
      <p:sp>
        <p:nvSpPr>
          <p:cNvPr id="4" name="">
            <a:extLst xmlns:a="http://schemas.openxmlformats.org/drawingml/2006/main">
              <a:ext uri="{FF2B5EF4-FFF2-40B4-BE49-F238E27FC236}">
                <a16:creationId xmlns:a16="http://schemas.microsoft.com/office/drawing/2014/main" id="{600B0E4D-DD3F-40D8-B5CF-490F1A9A6A8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612"/>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Dual-channel processing separates visual and auditory bandwidth in working memory</a:t>
            </a:r>
          </a:p>
        </p:txBody>
      </p:sp>
      <p:sp>
        <p:nvSpPr>
          <p:cNvPr id="5" name="">
            <a:extLst xmlns:a="http://schemas.openxmlformats.org/drawingml/2006/main">
              <a:ext uri="{FF2B5EF4-FFF2-40B4-BE49-F238E27FC236}">
                <a16:creationId xmlns:a16="http://schemas.microsoft.com/office/drawing/2014/main" id="{CAB313B0-A54D-4C6A-948D-0A89FEA29D8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652"/>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Calm instrumental tracks support focus while lyrical songs cause cognitive overload</a:t>
            </a:r>
          </a:p>
        </p:txBody>
      </p:sp>
      <p:sp>
        <p:nvSpPr>
          <p:cNvPr id="6" name="">
            <a:extLst xmlns:a="http://schemas.openxmlformats.org/drawingml/2006/main">
              <a:ext uri="{FF2B5EF4-FFF2-40B4-BE49-F238E27FC236}">
                <a16:creationId xmlns:a16="http://schemas.microsoft.com/office/drawing/2014/main" id="{E89C574D-1BC0-4AB2-9799-6AE29AFDDE6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Fast tempos risk disrupting slide comprehension and visual processing speeds</a:t>
            </a:r>
          </a:p>
        </p:txBody>
      </p:sp>
      <p:sp>
        <p:nvSpPr>
          <p:cNvPr id="7" name="">
            <a:extLst xmlns:a="http://schemas.openxmlformats.org/drawingml/2006/main">
              <a:ext uri="{FF2B5EF4-FFF2-40B4-BE49-F238E27FC236}">
                <a16:creationId xmlns:a16="http://schemas.microsoft.com/office/drawing/2014/main" id="{E6CAA270-A498-4BC9-96B9-EC974D02728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41464184"/>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950EBF2-9F10-4053-868B-77A4D78F667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0A31D19A-4424-4080-B523-0E06882640F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Pre-Production Planning and Narrative Storyboarding</a:t>
            </a:r>
          </a:p>
        </p:txBody>
      </p:sp>
      <p:sp>
        <p:nvSpPr>
          <p:cNvPr id="3" name="">
            <a:extLst xmlns:a="http://schemas.openxmlformats.org/drawingml/2006/main">
              <a:ext uri="{FF2B5EF4-FFF2-40B4-BE49-F238E27FC236}">
                <a16:creationId xmlns:a16="http://schemas.microsoft.com/office/drawing/2014/main" id="{45186150-560E-4477-95A7-B444ECD0AE1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A two-column audiovisual script aligns photographic progression with musical movement before editing begins.</a:t>
            </a:r>
          </a:p>
        </p:txBody>
      </p:sp>
      <p:sp>
        <p:nvSpPr>
          <p:cNvPr id="4" name="">
            <a:extLst xmlns:a="http://schemas.openxmlformats.org/drawingml/2006/main">
              <a:ext uri="{FF2B5EF4-FFF2-40B4-BE49-F238E27FC236}">
                <a16:creationId xmlns:a16="http://schemas.microsoft.com/office/drawing/2014/main" id="{AE17827E-92FB-486A-90AC-4D63D2C0265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708E45C-A631-4034-AE45-A311C3D2A61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Visual blueprints pre-visualize scene sequence, framing, and narrative flow</a:t>
            </a:r>
          </a:p>
        </p:txBody>
      </p:sp>
      <p:sp>
        <p:nvSpPr>
          <p:cNvPr id="6" name="">
            <a:extLst xmlns:a="http://schemas.openxmlformats.org/drawingml/2006/main">
              <a:ext uri="{FF2B5EF4-FFF2-40B4-BE49-F238E27FC236}">
                <a16:creationId xmlns:a16="http://schemas.microsoft.com/office/drawing/2014/main" id="{DF82328A-A31E-48FB-8A03-27D8BDB90A1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DC890B5-99B8-41EA-900F-435F1FBE1D5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Two-column AV scripting pairs specific image numbers with exact audio cues</a:t>
            </a:r>
          </a:p>
        </p:txBody>
      </p:sp>
      <p:sp>
        <p:nvSpPr>
          <p:cNvPr id="8" name="">
            <a:extLst xmlns:a="http://schemas.openxmlformats.org/drawingml/2006/main">
              <a:ext uri="{FF2B5EF4-FFF2-40B4-BE49-F238E27FC236}">
                <a16:creationId xmlns:a16="http://schemas.microsoft.com/office/drawing/2014/main" id="{9E7E8F71-4ED7-4172-81C1-E0279E0F4ED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F20B0F54-B4AB-4F4F-8719-7CD489C5021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Recommendation: establish structured pre-production checklists to lock runtime assets</a:t>
            </a:r>
          </a:p>
        </p:txBody>
      </p:sp>
      <p:sp>
        <p:nvSpPr>
          <p:cNvPr id="10" name="">
            <a:extLst xmlns:a="http://schemas.openxmlformats.org/drawingml/2006/main">
              <a:ext uri="{FF2B5EF4-FFF2-40B4-BE49-F238E27FC236}">
                <a16:creationId xmlns:a16="http://schemas.microsoft.com/office/drawing/2014/main" id="{9A91F38D-C834-49BC-BDB9-F656E9C70C2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98693513"/>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C564019-45D1-42F4-81BC-68794D8420A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F0639211-9BCB-4EC5-92FF-6F06AB42716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8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Audio Selection, Licensing, and Synchronization</a:t>
            </a:r>
          </a:p>
        </p:txBody>
      </p:sp>
      <p:sp>
        <p:nvSpPr>
          <p:cNvPr id="3" name="">
            <a:extLst xmlns:a="http://schemas.openxmlformats.org/drawingml/2006/main">
              <a:ext uri="{FF2B5EF4-FFF2-40B4-BE49-F238E27FC236}">
                <a16:creationId xmlns:a16="http://schemas.microsoft.com/office/drawing/2014/main" id="{3239B6E3-DFF3-4F29-A82F-2D449D2481D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855"/>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Synchronizing recorded audio to visual media requires specific sync licensing or royalty-free commercial terms.</a:t>
            </a:r>
          </a:p>
        </p:txBody>
      </p:sp>
      <p:sp>
        <p:nvSpPr>
          <p:cNvPr id="4" name="">
            <a:extLst xmlns:a="http://schemas.openxmlformats.org/drawingml/2006/main">
              <a:ext uri="{FF2B5EF4-FFF2-40B4-BE49-F238E27FC236}">
                <a16:creationId xmlns:a16="http://schemas.microsoft.com/office/drawing/2014/main" id="{607214CC-4F23-4B3C-A7C0-B97C9B2AA53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Sync rights cover combining musical compositions with sequential visual imagery</a:t>
            </a:r>
          </a:p>
        </p:txBody>
      </p:sp>
      <p:sp>
        <p:nvSpPr>
          <p:cNvPr id="5" name="">
            <a:extLst xmlns:a="http://schemas.openxmlformats.org/drawingml/2006/main">
              <a:ext uri="{FF2B5EF4-FFF2-40B4-BE49-F238E27FC236}">
                <a16:creationId xmlns:a16="http://schemas.microsoft.com/office/drawing/2014/main" id="{6F29A1DC-1111-4442-ACCD-5706EDE1D78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Personal streaming subscriptions do not grant commercial presentation rights</a:t>
            </a:r>
          </a:p>
        </p:txBody>
      </p:sp>
      <p:sp>
        <p:nvSpPr>
          <p:cNvPr id="6" name="">
            <a:extLst xmlns:a="http://schemas.openxmlformats.org/drawingml/2006/main">
              <a:ext uri="{FF2B5EF4-FFF2-40B4-BE49-F238E27FC236}">
                <a16:creationId xmlns:a16="http://schemas.microsoft.com/office/drawing/2014/main" id="{DD520BBE-CFCC-4B6E-8EB6-5D3B9BD78B38}"/>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Business presentations require explicit commercial royalty-free clearance</a:t>
            </a:r>
          </a:p>
        </p:txBody>
      </p:sp>
      <p:sp>
        <p:nvSpPr>
          <p:cNvPr id="7" name="">
            <a:extLst xmlns:a="http://schemas.openxmlformats.org/drawingml/2006/main">
              <a:ext uri="{FF2B5EF4-FFF2-40B4-BE49-F238E27FC236}">
                <a16:creationId xmlns:a16="http://schemas.microsoft.com/office/drawing/2014/main" id="{38330E6C-4F45-41F3-8098-41789F50F1F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24848077"/>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88CDE4A-33D0-4DF7-8222-4326F03BA82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F7A471F1-C32A-470D-AD9E-2CBAA0F8969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Image Curation, Aspect Ratios, and Framing</a:t>
            </a:r>
          </a:p>
        </p:txBody>
      </p:sp>
      <p:sp>
        <p:nvSpPr>
          <p:cNvPr id="3" name="">
            <a:extLst xmlns:a="http://schemas.openxmlformats.org/drawingml/2006/main">
              <a:ext uri="{FF2B5EF4-FFF2-40B4-BE49-F238E27FC236}">
                <a16:creationId xmlns:a16="http://schemas.microsoft.com/office/drawing/2014/main" id="{1AF8AD3B-21CF-4A6A-AEB1-E4910B7444C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Standardizing image assets to a uniform widescreen aspect ratio prevents distortion and viewer fatigue.</a:t>
            </a:r>
          </a:p>
        </p:txBody>
      </p:sp>
      <p:sp>
        <p:nvSpPr>
          <p:cNvPr id="4" name="">
            <a:extLst xmlns:a="http://schemas.openxmlformats.org/drawingml/2006/main">
              <a:ext uri="{FF2B5EF4-FFF2-40B4-BE49-F238E27FC236}">
                <a16:creationId xmlns:a16="http://schemas.microsoft.com/office/drawing/2014/main" id="{419E1951-EFA4-4772-8685-D6BF4F6FECA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Standardize graphics to 16:9 widescreen to prevent download pillarboxes</a:t>
            </a:r>
          </a:p>
        </p:txBody>
      </p:sp>
      <p:sp>
        <p:nvSpPr>
          <p:cNvPr id="5" name="">
            <a:extLst xmlns:a="http://schemas.openxmlformats.org/drawingml/2006/main">
              <a:ext uri="{FF2B5EF4-FFF2-40B4-BE49-F238E27FC236}">
                <a16:creationId xmlns:a16="http://schemas.microsoft.com/office/drawing/2014/main" id="{3B784256-7DA0-40B9-A1FA-66AFC4F3BEA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77"/>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maintain uniform resolution standards like 1080p across all slides</a:t>
            </a:r>
          </a:p>
        </p:txBody>
      </p:sp>
      <p:sp>
        <p:nvSpPr>
          <p:cNvPr id="6" name="">
            <a:extLst xmlns:a="http://schemas.openxmlformats.org/drawingml/2006/main">
              <a:ext uri="{FF2B5EF4-FFF2-40B4-BE49-F238E27FC236}">
                <a16:creationId xmlns:a16="http://schemas.microsoft.com/office/drawing/2014/main" id="{890A762C-CFEF-4D42-9BC4-5030155B728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Establish clear focal hierarchy and negative space to guide viewer eye paths</a:t>
            </a:r>
          </a:p>
        </p:txBody>
      </p:sp>
      <p:sp>
        <p:nvSpPr>
          <p:cNvPr id="7" name="">
            <a:extLst xmlns:a="http://schemas.openxmlformats.org/drawingml/2006/main">
              <a:ext uri="{FF2B5EF4-FFF2-40B4-BE49-F238E27FC236}">
                <a16:creationId xmlns:a16="http://schemas.microsoft.com/office/drawing/2014/main" id="{C449F95B-E21A-4D11-9C8D-A2611CF3A5A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9833474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08EB16F-342F-41C1-9364-122525E1B0B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B45D5DA6-9A5B-49D7-BF4F-01B6D45DB40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245"/>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Native Audio Playback Across Slides in PowerPoint</a:t>
            </a:r>
          </a:p>
        </p:txBody>
      </p:sp>
      <p:sp>
        <p:nvSpPr>
          <p:cNvPr id="3" name="">
            <a:extLst xmlns:a="http://schemas.openxmlformats.org/drawingml/2006/main">
              <a:ext uri="{FF2B5EF4-FFF2-40B4-BE49-F238E27FC236}">
                <a16:creationId xmlns:a16="http://schemas.microsoft.com/office/drawing/2014/main" id="{9642D8EE-5A23-4224-98C9-8548BBBED8D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PowerPoint background playback options enable uninterrupted music across slide transitions.</a:t>
            </a:r>
          </a:p>
        </p:txBody>
      </p:sp>
      <p:sp>
        <p:nvSpPr>
          <p:cNvPr id="4" name="">
            <a:extLst xmlns:a="http://schemas.openxmlformats.org/drawingml/2006/main">
              <a:ext uri="{FF2B5EF4-FFF2-40B4-BE49-F238E27FC236}">
                <a16:creationId xmlns:a16="http://schemas.microsoft.com/office/drawing/2014/main" id="{AD865CE6-CC8E-4DEC-99BB-B69C88C613E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6649F7B-7E09-47F9-8022-5E4DFD5BC7E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Select Play in Background to automatically enable Play Across Slides and looping</a:t>
            </a:r>
          </a:p>
        </p:txBody>
      </p:sp>
      <p:sp>
        <p:nvSpPr>
          <p:cNvPr id="6" name="">
            <a:extLst xmlns:a="http://schemas.openxmlformats.org/drawingml/2006/main">
              <a:ext uri="{FF2B5EF4-FFF2-40B4-BE49-F238E27FC236}">
                <a16:creationId xmlns:a16="http://schemas.microsoft.com/office/drawing/2014/main" id="{BA1CF478-E24F-4FCB-B106-C54F5898C3D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355EE1B-478C-4F69-9DA7-662E39B5747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Configure the Animation Pane to stop soundtrack playback after a specific slide</a:t>
            </a:r>
          </a:p>
        </p:txBody>
      </p:sp>
      <p:sp>
        <p:nvSpPr>
          <p:cNvPr id="8" name="">
            <a:extLst xmlns:a="http://schemas.openxmlformats.org/drawingml/2006/main">
              <a:ext uri="{FF2B5EF4-FFF2-40B4-BE49-F238E27FC236}">
                <a16:creationId xmlns:a16="http://schemas.microsoft.com/office/drawing/2014/main" id="{541B457E-A103-4565-A319-60573992B33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81CEFC4-3368-43A3-BD38-7DC2C1A413B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Recommendation: use standard MP3 files under 100MB to preserve system stability</a:t>
            </a:r>
          </a:p>
        </p:txBody>
      </p:sp>
      <p:sp>
        <p:nvSpPr>
          <p:cNvPr id="10" name="">
            <a:extLst xmlns:a="http://schemas.openxmlformats.org/drawingml/2006/main">
              <a:ext uri="{FF2B5EF4-FFF2-40B4-BE49-F238E27FC236}">
                <a16:creationId xmlns:a16="http://schemas.microsoft.com/office/drawing/2014/main" id="{4B91B568-F3B5-40AA-876B-B55CD10C4EE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28120330"/>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731F11A-6D34-497A-B85D-65CEF293B0B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23C50B05-B1BA-4489-9C0D-205B25FF8A7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Apple Keynote and macOS Native Soundtrack Workflows</a:t>
            </a:r>
          </a:p>
        </p:txBody>
      </p:sp>
      <p:sp>
        <p:nvSpPr>
          <p:cNvPr id="3" name="">
            <a:extLst xmlns:a="http://schemas.openxmlformats.org/drawingml/2006/main">
              <a:ext uri="{FF2B5EF4-FFF2-40B4-BE49-F238E27FC236}">
                <a16:creationId xmlns:a16="http://schemas.microsoft.com/office/drawing/2014/main" id="{7869B074-D3A4-49B8-80FC-FE2FB8A1176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Keynote uses document-level soundtracks and accessibility controls for continuous audio presentation.</a:t>
            </a:r>
          </a:p>
        </p:txBody>
      </p:sp>
      <p:sp>
        <p:nvSpPr>
          <p:cNvPr id="4" name="">
            <a:extLst xmlns:a="http://schemas.openxmlformats.org/drawingml/2006/main">
              <a:ext uri="{FF2B5EF4-FFF2-40B4-BE49-F238E27FC236}">
                <a16:creationId xmlns:a16="http://schemas.microsoft.com/office/drawing/2014/main" id="{C8708721-73F4-4BC4-89DF-5C7D82B599C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Document Soundtrack inspector plays continuous audio across all slide builds</a:t>
            </a:r>
          </a:p>
        </p:txBody>
      </p:sp>
      <p:sp>
        <p:nvSpPr>
          <p:cNvPr id="5" name="">
            <a:extLst xmlns:a="http://schemas.openxmlformats.org/drawingml/2006/main">
              <a:ext uri="{FF2B5EF4-FFF2-40B4-BE49-F238E27FC236}">
                <a16:creationId xmlns:a16="http://schemas.microsoft.com/office/drawing/2014/main" id="{3C1A8135-3763-4C3F-89B4-DF02400D616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Native AAC and M4A audio containers optimize macOS and iOS presentation playback</a:t>
            </a:r>
          </a:p>
        </p:txBody>
      </p:sp>
      <p:sp>
        <p:nvSpPr>
          <p:cNvPr id="6" name="">
            <a:extLst xmlns:a="http://schemas.openxmlformats.org/drawingml/2006/main">
              <a:ext uri="{FF2B5EF4-FFF2-40B4-BE49-F238E27FC236}">
                <a16:creationId xmlns:a16="http://schemas.microsoft.com/office/drawing/2014/main" id="{6F7026BF-E43F-4CBA-AA9F-339DE6522DB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provide manual volume controls if audio auto-plays beyond 3 seconds</a:t>
            </a:r>
          </a:p>
        </p:txBody>
      </p:sp>
      <p:sp>
        <p:nvSpPr>
          <p:cNvPr id="7" name="">
            <a:extLst xmlns:a="http://schemas.openxmlformats.org/drawingml/2006/main">
              <a:ext uri="{FF2B5EF4-FFF2-40B4-BE49-F238E27FC236}">
                <a16:creationId xmlns:a16="http://schemas.microsoft.com/office/drawing/2014/main" id="{59007647-E090-4A58-8CDF-F5F197C9C3A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65202289"/>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01D5AFF-D4CB-49BB-8DB6-3FAF6C426BC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A5F490CF-3B19-4A81-BA10-D870F2E0912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Beat Synchronization and Advanced Timeline Editing</a:t>
            </a:r>
          </a:p>
        </p:txBody>
      </p:sp>
      <p:sp>
        <p:nvSpPr>
          <p:cNvPr id="3" name="">
            <a:extLst xmlns:a="http://schemas.openxmlformats.org/drawingml/2006/main">
              <a:ext uri="{FF2B5EF4-FFF2-40B4-BE49-F238E27FC236}">
                <a16:creationId xmlns:a16="http://schemas.microsoft.com/office/drawing/2014/main" id="{96DA705B-8C82-40B2-A630-481F5C43318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Timeline editors align photo cuts with musical beats and transient waveforms for cinematic rhythm.</a:t>
            </a:r>
          </a:p>
        </p:txBody>
      </p:sp>
      <p:sp>
        <p:nvSpPr>
          <p:cNvPr id="4" name="">
            <a:extLst xmlns:a="http://schemas.openxmlformats.org/drawingml/2006/main">
              <a:ext uri="{FF2B5EF4-FFF2-40B4-BE49-F238E27FC236}">
                <a16:creationId xmlns:a16="http://schemas.microsoft.com/office/drawing/2014/main" id="{993272FB-3200-48B6-A852-C26FCCE9E7F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Identify audio transient spikes to place image cuts exactly on rhythmic beats</a:t>
            </a:r>
          </a:p>
        </p:txBody>
      </p:sp>
      <p:sp>
        <p:nvSpPr>
          <p:cNvPr id="5" name="">
            <a:extLst xmlns:a="http://schemas.openxmlformats.org/drawingml/2006/main">
              <a:ext uri="{FF2B5EF4-FFF2-40B4-BE49-F238E27FC236}">
                <a16:creationId xmlns:a16="http://schemas.microsoft.com/office/drawing/2014/main" id="{B14C14B6-38D5-4B3D-AB71-FA544D010E0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gentle pan and zoom motion to add dynamic life to static photographs</a:t>
            </a:r>
          </a:p>
        </p:txBody>
      </p:sp>
      <p:sp>
        <p:nvSpPr>
          <p:cNvPr id="6" name="">
            <a:extLst xmlns:a="http://schemas.openxmlformats.org/drawingml/2006/main">
              <a:ext uri="{FF2B5EF4-FFF2-40B4-BE49-F238E27FC236}">
                <a16:creationId xmlns:a16="http://schemas.microsoft.com/office/drawing/2014/main" id="{02B1BB36-E066-4D71-B9F9-D069D3F8C88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Utilize audio crossfades and normalization curves to smooth volume transitions</a:t>
            </a:r>
          </a:p>
        </p:txBody>
      </p:sp>
      <p:sp>
        <p:nvSpPr>
          <p:cNvPr id="7" name="">
            <a:extLst xmlns:a="http://schemas.openxmlformats.org/drawingml/2006/main">
              <a:ext uri="{FF2B5EF4-FFF2-40B4-BE49-F238E27FC236}">
                <a16:creationId xmlns:a16="http://schemas.microsoft.com/office/drawing/2014/main" id="{CA301D9C-E404-4F9C-ADB0-E2880B63244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02880239"/>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0648EDF-59CE-4FBC-B5B9-465BBA223E7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29C075B8-2449-4A6C-9128-37548B0F23A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674"/>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Hardware Routing, Audio Gain, and Delivery Risks</a:t>
            </a:r>
          </a:p>
        </p:txBody>
      </p:sp>
      <p:sp>
        <p:nvSpPr>
          <p:cNvPr id="3" name="">
            <a:extLst xmlns:a="http://schemas.openxmlformats.org/drawingml/2006/main">
              <a:ext uri="{FF2B5EF4-FFF2-40B4-BE49-F238E27FC236}">
                <a16:creationId xmlns:a16="http://schemas.microsoft.com/office/drawing/2014/main" id="{1DE46DA9-F167-4ED0-980C-F74025B46A2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Calibrated audio gain staging and accessibility captions prevent venue failures during live delivery.</a:t>
            </a:r>
          </a:p>
        </p:txBody>
      </p:sp>
      <p:sp>
        <p:nvSpPr>
          <p:cNvPr id="4" name="">
            <a:extLst xmlns:a="http://schemas.openxmlformats.org/drawingml/2006/main">
              <a:ext uri="{FF2B5EF4-FFF2-40B4-BE49-F238E27FC236}">
                <a16:creationId xmlns:a16="http://schemas.microsoft.com/office/drawing/2014/main" id="{59B6E70C-8E3A-44A5-93DB-62FC0147755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1B2154A6-6913-493D-BACA-36CC06C1E3E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Apply peak dynamic audio normalization to prevent clipping and low-volume dropouts</a:t>
            </a:r>
          </a:p>
        </p:txBody>
      </p:sp>
      <p:sp>
        <p:nvSpPr>
          <p:cNvPr id="6" name="">
            <a:extLst xmlns:a="http://schemas.openxmlformats.org/drawingml/2006/main">
              <a:ext uri="{FF2B5EF4-FFF2-40B4-BE49-F238E27FC236}">
                <a16:creationId xmlns:a16="http://schemas.microsoft.com/office/drawing/2014/main" id="{2572DEC4-C4D7-4E43-AA73-20E71C0548F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E033C05A-5A2A-4D40-9FB4-3E54AC1C48F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Example: balance background tracks at secondary levels beneath spoken narration</a:t>
            </a:r>
          </a:p>
        </p:txBody>
      </p:sp>
      <p:sp>
        <p:nvSpPr>
          <p:cNvPr id="8" name="">
            <a:extLst xmlns:a="http://schemas.openxmlformats.org/drawingml/2006/main">
              <a:ext uri="{FF2B5EF4-FFF2-40B4-BE49-F238E27FC236}">
                <a16:creationId xmlns:a16="http://schemas.microsoft.com/office/drawing/2014/main" id="{F1BA6E18-852F-4EF8-AE34-58F55A7471A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FDF786C-CC82-4FA2-AD4E-88BDB01FDC8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Incorporate visual captions to preserve messaging for hearing-impaired audiences</a:t>
            </a:r>
          </a:p>
        </p:txBody>
      </p:sp>
      <p:sp>
        <p:nvSpPr>
          <p:cNvPr id="10" name="">
            <a:extLst xmlns:a="http://schemas.openxmlformats.org/drawingml/2006/main">
              <a:ext uri="{FF2B5EF4-FFF2-40B4-BE49-F238E27FC236}">
                <a16:creationId xmlns:a16="http://schemas.microsoft.com/office/drawing/2014/main" id="{682A6C79-F219-42C2-8436-1D7EF3022D2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8102557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AEC6B8F-29EC-4C47-9041-6C59AFAB440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29579CEA-9212-4A55-A10F-6FEF62B4AD4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Export Encodings, Container Formats, and Archiving</a:t>
            </a:r>
          </a:p>
        </p:txBody>
      </p:sp>
      <p:sp>
        <p:nvSpPr>
          <p:cNvPr id="3" name="">
            <a:extLst xmlns:a="http://schemas.openxmlformats.org/drawingml/2006/main">
              <a:ext uri="{FF2B5EF4-FFF2-40B4-BE49-F238E27FC236}">
                <a16:creationId xmlns:a16="http://schemas.microsoft.com/office/drawing/2014/main" id="{75ECED0A-6BF1-4189-BC80-B3FF675F69B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Exporting presentation slides into self-contained MP4 video files guarantees cross-platform reliability.</a:t>
            </a:r>
          </a:p>
        </p:txBody>
      </p:sp>
      <p:sp>
        <p:nvSpPr>
          <p:cNvPr id="4" name="">
            <a:extLst xmlns:a="http://schemas.openxmlformats.org/drawingml/2006/main">
              <a:ext uri="{FF2B5EF4-FFF2-40B4-BE49-F238E27FC236}">
                <a16:creationId xmlns:a16="http://schemas.microsoft.com/office/drawing/2014/main" id="{D3604E1D-EDB6-4461-A180-4D2C938E29F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Multiplex H.264 video and AAC audio into universal MP4 container formats</a:t>
            </a:r>
          </a:p>
        </p:txBody>
      </p:sp>
      <p:sp>
        <p:nvSpPr>
          <p:cNvPr id="5" name="">
            <a:extLst xmlns:a="http://schemas.openxmlformats.org/drawingml/2006/main">
              <a:ext uri="{FF2B5EF4-FFF2-40B4-BE49-F238E27FC236}">
                <a16:creationId xmlns:a16="http://schemas.microsoft.com/office/drawing/2014/main" id="{1662A21E-1792-4007-AD1E-675D0B43188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Synchronize Presentation Time Stamps to prevent progressive audio drift</a:t>
            </a:r>
          </a:p>
        </p:txBody>
      </p:sp>
      <p:sp>
        <p:nvSpPr>
          <p:cNvPr id="6" name="">
            <a:extLst xmlns:a="http://schemas.openxmlformats.org/drawingml/2006/main">
              <a:ext uri="{FF2B5EF4-FFF2-40B4-BE49-F238E27FC236}">
                <a16:creationId xmlns:a16="http://schemas.microsoft.com/office/drawing/2014/main" id="{7E451057-8B88-4E01-8C58-EBDC7D465A8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Self-contained video files eliminate missing asset links and font dependencies</a:t>
            </a:r>
          </a:p>
        </p:txBody>
      </p:sp>
      <p:sp>
        <p:nvSpPr>
          <p:cNvPr id="7" name="">
            <a:extLst xmlns:a="http://schemas.openxmlformats.org/drawingml/2006/main">
              <a:ext uri="{FF2B5EF4-FFF2-40B4-BE49-F238E27FC236}">
                <a16:creationId xmlns:a16="http://schemas.microsoft.com/office/drawing/2014/main" id="{11183D04-6F5B-4158-8DF5-D79A34A3C74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63694324"/>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15D4D74-929C-4BF3-82B1-5F1F59674A8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6F4B92E8-D2D8-49F7-8BA7-C5952E5BA8C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Building Reliable Audiovisual Presentations</a:t>
            </a:r>
          </a:p>
        </p:txBody>
      </p:sp>
      <p:sp>
        <p:nvSpPr>
          <p:cNvPr id="3" name="">
            <a:extLst xmlns:a="http://schemas.openxmlformats.org/drawingml/2006/main">
              <a:ext uri="{FF2B5EF4-FFF2-40B4-BE49-F238E27FC236}">
                <a16:creationId xmlns:a16="http://schemas.microsoft.com/office/drawing/2014/main" id="{2A882431-7067-4C99-AB1F-291182DDDD9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Mastering cognitive pacing, legal clearance, and consolidated video exports guarantees presentation success.</a:t>
            </a:r>
          </a:p>
        </p:txBody>
      </p:sp>
      <p:sp>
        <p:nvSpPr>
          <p:cNvPr id="4" name="">
            <a:extLst xmlns:a="http://schemas.openxmlformats.org/drawingml/2006/main">
              <a:ext uri="{FF2B5EF4-FFF2-40B4-BE49-F238E27FC236}">
                <a16:creationId xmlns:a16="http://schemas.microsoft.com/office/drawing/2014/main" id="{22EAA949-D586-406B-B685-648F67FA511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Respect working memory limits by pairing calm instrumental music with clear imagery</a:t>
            </a:r>
          </a:p>
        </p:txBody>
      </p:sp>
      <p:sp>
        <p:nvSpPr>
          <p:cNvPr id="5" name="">
            <a:extLst xmlns:a="http://schemas.openxmlformats.org/drawingml/2006/main">
              <a:ext uri="{FF2B5EF4-FFF2-40B4-BE49-F238E27FC236}">
                <a16:creationId xmlns:a16="http://schemas.microsoft.com/office/drawing/2014/main" id="{FC3A0C16-0790-44D1-86B1-029ED3B0F98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Pre-visualize pacing through two-column AV storyboards and locked checklists</a:t>
            </a:r>
          </a:p>
        </p:txBody>
      </p:sp>
      <p:sp>
        <p:nvSpPr>
          <p:cNvPr id="6" name="">
            <a:extLst xmlns:a="http://schemas.openxmlformats.org/drawingml/2006/main">
              <a:ext uri="{FF2B5EF4-FFF2-40B4-BE49-F238E27FC236}">
                <a16:creationId xmlns:a16="http://schemas.microsoft.com/office/drawing/2014/main" id="{F64FE51E-CD3A-4808-9049-6C0CE8BB7B0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Export finished picture decks to H.264 and AAC MP4 video files for reliable delivery</a:t>
            </a:r>
          </a:p>
        </p:txBody>
      </p:sp>
      <p:sp>
        <p:nvSpPr>
          <p:cNvPr id="7" name="">
            <a:extLst xmlns:a="http://schemas.openxmlformats.org/drawingml/2006/main">
              <a:ext uri="{FF2B5EF4-FFF2-40B4-BE49-F238E27FC236}">
                <a16:creationId xmlns:a16="http://schemas.microsoft.com/office/drawing/2014/main" id="{1C86B622-EA2B-4F69-A99A-8E2A4C395F8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413300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2026-10-10T04:58:46.3910000Z</dcterms:created>
  <dcterms:modified xsi:type="dcterms:W3CDTF">2026-10-10T04:58:46.3910000Z</dcterms:modified>
</coreProperties>
</file>