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581d2b531c024cee" /><Relationship Type="http://schemas.openxmlformats.org/officeDocument/2006/relationships/extended-properties" Target="/docProps/app.xml" Id="R04b5541515f74e30" /><Relationship Type="http://schemas.openxmlformats.org/officeDocument/2006/relationships/officeDocument" Target="/ppt/presentation.xml" Id="R9e754b7a59824b22" /></Relationships>
</file>

<file path=ppt/presentation.xml><?xml version="1.0" encoding="utf-8"?>
<p:presentation xmlns:p="http://schemas.openxmlformats.org/presentationml/2006/main">
  <p:sldMasterIdLst>
    <p:sldMasterId xmlns:r="http://schemas.openxmlformats.org/officeDocument/2006/relationships" id="2147483648" r:id="Re3e0383d0152418a"/>
  </p:sldMasterIdLst>
  <p:notesMasterIdLst>
    <p:notesMasterId xmlns:r="http://schemas.openxmlformats.org/officeDocument/2006/relationships" r:id="R6f2febc19b354362"/>
  </p:notesMasterIdLst>
  <p:sldIdLst>
    <p:sldId xmlns:r="http://schemas.openxmlformats.org/officeDocument/2006/relationships" id="256" r:id="Rbc5c9c473feb4268"/>
    <p:sldId xmlns:r="http://schemas.openxmlformats.org/officeDocument/2006/relationships" id="257" r:id="Rd8ac377dc8c34ab5"/>
    <p:sldId xmlns:r="http://schemas.openxmlformats.org/officeDocument/2006/relationships" id="258" r:id="Rd47bb2ce9f194ec9"/>
    <p:sldId xmlns:r="http://schemas.openxmlformats.org/officeDocument/2006/relationships" id="259" r:id="Ra64e64c5126f4c65"/>
    <p:sldId xmlns:r="http://schemas.openxmlformats.org/officeDocument/2006/relationships" id="260" r:id="Rf3e632a4c2634540"/>
    <p:sldId xmlns:r="http://schemas.openxmlformats.org/officeDocument/2006/relationships" id="261" r:id="Re07baa3f0bf44b49"/>
    <p:sldId xmlns:r="http://schemas.openxmlformats.org/officeDocument/2006/relationships" id="262" r:id="Re3630c6d07c54804"/>
    <p:sldId xmlns:r="http://schemas.openxmlformats.org/officeDocument/2006/relationships" id="263" r:id="R022c455a6994442e"/>
    <p:sldId xmlns:r="http://schemas.openxmlformats.org/officeDocument/2006/relationships" id="264" r:id="R32217dc7a78e4c11"/>
    <p:sldId xmlns:r="http://schemas.openxmlformats.org/officeDocument/2006/relationships" id="265" r:id="Rc4aae6742b8a40eb"/>
    <p:sldId xmlns:r="http://schemas.openxmlformats.org/officeDocument/2006/relationships" id="266" r:id="Rc5d8c831613846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2e7cd7f7424794" /><Relationship Type="http://schemas.openxmlformats.org/officeDocument/2006/relationships/slideMaster" Target="/ppt/slideMasters/slideMaster1.xml" Id="Re3e0383d0152418a" /><Relationship Type="http://schemas.openxmlformats.org/officeDocument/2006/relationships/notesMaster" Target="/ppt/notesMasters/notesMaster1.xml" Id="R6f2febc19b354362" /><Relationship Type="http://schemas.openxmlformats.org/officeDocument/2006/relationships/presProps" Target="/ppt/presProps.xml" Id="Ra22fa71074264efc" /><Relationship Type="http://schemas.openxmlformats.org/officeDocument/2006/relationships/tableStyles" Target="/ppt/tableStyles.xml" Id="R993426cdce974d26" /><Relationship Type="http://schemas.openxmlformats.org/officeDocument/2006/relationships/slide" Target="/ppt/slides/slide1.xml" Id="Rbc5c9c473feb4268" /><Relationship Type="http://schemas.openxmlformats.org/officeDocument/2006/relationships/slide" Target="/ppt/slides/slide2.xml" Id="Rd8ac377dc8c34ab5" /><Relationship Type="http://schemas.openxmlformats.org/officeDocument/2006/relationships/slide" Target="/ppt/slides/slide3.xml" Id="Rd47bb2ce9f194ec9" /><Relationship Type="http://schemas.openxmlformats.org/officeDocument/2006/relationships/slide" Target="/ppt/slides/slide4.xml" Id="Ra64e64c5126f4c65" /><Relationship Type="http://schemas.openxmlformats.org/officeDocument/2006/relationships/slide" Target="/ppt/slides/slide5.xml" Id="Rf3e632a4c2634540" /><Relationship Type="http://schemas.openxmlformats.org/officeDocument/2006/relationships/slide" Target="/ppt/slides/slide6.xml" Id="Re07baa3f0bf44b49" /><Relationship Type="http://schemas.openxmlformats.org/officeDocument/2006/relationships/slide" Target="/ppt/slides/slide7.xml" Id="Re3630c6d07c54804" /><Relationship Type="http://schemas.openxmlformats.org/officeDocument/2006/relationships/slide" Target="/ppt/slides/slide8.xml" Id="R022c455a6994442e" /><Relationship Type="http://schemas.openxmlformats.org/officeDocument/2006/relationships/slide" Target="/ppt/slides/slide9.xml" Id="R32217dc7a78e4c11" /><Relationship Type="http://schemas.openxmlformats.org/officeDocument/2006/relationships/slide" Target="/ppt/slides/slide10.xml" Id="Rc4aae6742b8a40eb" /><Relationship Type="http://schemas.openxmlformats.org/officeDocument/2006/relationships/slide" Target="/ppt/slides/slide11.xml" Id="Rc5d8c831613846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dafcf1ecc644f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66a0cdfe4cd411c" /><Relationship Type="http://schemas.openxmlformats.org/officeDocument/2006/relationships/notesMaster" Target="/ppt/notesMasters/notesMaster1.xml" Id="Ra0d9230bc4d04ec2"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5bc82452054402" /><Relationship Type="http://schemas.openxmlformats.org/officeDocument/2006/relationships/notesMaster" Target="/ppt/notesMasters/notesMaster1.xml" Id="R2969768e5d1046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ea2d8b861704dbb" /><Relationship Type="http://schemas.openxmlformats.org/officeDocument/2006/relationships/notesMaster" Target="/ppt/notesMasters/notesMaster1.xml" Id="R33dd27e756ed41c6"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e390d90eb14935" /><Relationship Type="http://schemas.openxmlformats.org/officeDocument/2006/relationships/notesMaster" Target="/ppt/notesMasters/notesMaster1.xml" Id="R778fe9f1ac1c4c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75fb44b023483e" /><Relationship Type="http://schemas.openxmlformats.org/officeDocument/2006/relationships/notesMaster" Target="/ppt/notesMasters/notesMaster1.xml" Id="R4bf3928fc0394a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53d8005d2355401c" /><Relationship Type="http://schemas.openxmlformats.org/officeDocument/2006/relationships/notesMaster" Target="/ppt/notesMasters/notesMaster1.xml" Id="Re59fabf88dc74bfd" /></Relationships>
</file>

<file path=ppt/notesSlides/_rels/notesSlide7.xml.rels>&#65279;<?xml version="1.0" encoding="utf-8"?><Relationships xmlns="http://schemas.openxmlformats.org/package/2006/relationships"><Relationship Type="http://schemas.openxmlformats.org/officeDocument/2006/relationships/slide" Target="/ppt/slides/slide7.xml" Id="Ra6f5144cb2cb4fd0" /><Relationship Type="http://schemas.openxmlformats.org/officeDocument/2006/relationships/notesMaster" Target="/ppt/notesMasters/notesMaster1.xml" Id="R747a3659388945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3ad4bd5d6dc943f7" /><Relationship Type="http://schemas.openxmlformats.org/officeDocument/2006/relationships/notesMaster" Target="/ppt/notesMasters/notesMaster1.xml" Id="R5d08ce21613e4e63" /></Relationships>
</file>

<file path=ppt/notesSlides/_rels/notesSlide9.xml.rels>&#65279;<?xml version="1.0" encoding="utf-8"?><Relationships xmlns="http://schemas.openxmlformats.org/package/2006/relationships"><Relationship Type="http://schemas.openxmlformats.org/officeDocument/2006/relationships/slide" Target="/ppt/slides/slide9.xml" Id="R57749071200343f3" /><Relationship Type="http://schemas.openxmlformats.org/officeDocument/2006/relationships/notesMaster" Target="/ppt/notesMasters/notesMaster1.xml" Id="Re6ef678e1ac246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cdfce33aa14acb" /><Relationship Type="http://schemas.openxmlformats.org/officeDocument/2006/relationships/notesMaster" Target="/ppt/notesMasters/notesMaster1.xml" Id="R43f3963aabd44f6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306c73137854c06" /><Relationship Type="http://schemas.openxmlformats.org/officeDocument/2006/relationships/notesMaster" Target="/ppt/notesMasters/notesMaster1.xml" Id="R273bf82a44d245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executive briefing on designing and delivering effective board of directors presentations. Board meetings represent the highest stakes communication forum in corporate life. Too often, seasoned executives stumble because they treat the boardroom as an operational review with higher ranking attendees. In reality, directors operate under strict statutory mandates that alter their information requirements. Over the next ten sections, we will examine the governance frameworks, structural package designs, and communication habits that distinguish exceptional boardroom reporting. By understanding the fiduciary responsibilities of the board, executives can craft materials that respect director time, highlight material risks, and accelerate informed decision-making.</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Directors are not corporate managers. They are legal fiduciaries bound by the statutory duties of care and loyalty. The duty of care requires directors to make informed decisions, which depends entirely on receiving objective and comprehensive corporate disclosures. Governance researchers note that the quality and flow of information from management represents a primary lever of board effectiveness. When management filters out difficult truths or spins operational setbacks into public relations victories, they compromise the oversight capability of the board and expose the enterprise to legal liability. Board materials must present balanced, defensible data that enables directors to fulfill their formal governance mandates. See Harvard Law School Forum on Corporate Governance and slide-deck.io.</a:t>
            </a:r>
          </a:p>
          <a:p xmlns:a="http://schemas.openxmlformats.org/drawingml/2006/main">
            <a:r>
              <a:t/>
            </a:r>
          </a:p>
          <a:p xmlns:a="http://schemas.openxmlformats.org/drawingml/2006/main">
            <a:r>
              <a:t>Sources:</a:t>
            </a:r>
          </a:p>
          <a:p xmlns:a="http://schemas.openxmlformats.org/drawingml/2006/main">
            <a:r>
              <a:t>https://corpgov.law.harvard.edu/2026/06/30/the-effective-board-a-guide-to-drive-board-performance/</a:t>
            </a:r>
          </a:p>
          <a:p xmlns:a="http://schemas.openxmlformats.org/drawingml/2006/main">
            <a:r>
              <a:t>https://slide-deck.io/blog/slide-deck-for-board-presentations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Effective board meetings operate on a rigorous pre-read model. Board packs are distributed in advance through secure portals, ideally at least a full week prior to the meeting, allowing directors sufficient time to absorb intricate analyses. Research from PwC published on Harvard Law School Forum reveals that directors consistently want more meeting time dedicated to corporate strategy rather than passive operational reporting. By establishing the ground rule that pre-read materials are taken as read, management eliminates one-way slide reading. Presenters can open directly with high-level implications and transition into substantive director debate. See Harvard Law School Forum on Corporate Governance and Confidence Playbook.</a:t>
            </a:r>
          </a:p>
          <a:p xmlns:a="http://schemas.openxmlformats.org/drawingml/2006/main">
            <a:r>
              <a:t/>
            </a:r>
          </a:p>
          <a:p xmlns:a="http://schemas.openxmlformats.org/drawingml/2006/main">
            <a:r>
              <a:t>Sources:</a:t>
            </a:r>
          </a:p>
          <a:p xmlns:a="http://schemas.openxmlformats.org/drawingml/2006/main">
            <a:r>
              <a:t>https://corpgov.law.harvard.edu/2025/09/11/mastering-boardroom-communication-five-essentials-for-executives/</a:t>
            </a:r>
          </a:p>
          <a:p xmlns:a="http://schemas.openxmlformats.org/drawingml/2006/main">
            <a:r>
              <a:t>https://www.confidenceplaybook.org/blog/how-to-present-to-a-board-of-directors-8-key-rules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standard business presentations, speakers often build sequential arguments that reach conclusions at the end. In the boardroom, this format fails because director attention is precious and time is strictly limited. Management must apply the Bottom Line Up Front discipline, delivering the primary recommendation or strategic finding in the opening sixty seconds. Utilizing structured narrative models such as Situation-Complication-Resolution anchors the board immediately in context, pinpoints the operational obstacle, and outlines the proposed remedy. This clarity ensures directors grasp the strategic purpose before evaluating supporting analyses. See Confidence Playbook and Harvard Law School Forum on Corporate Governance.</a:t>
            </a:r>
          </a:p>
          <a:p xmlns:a="http://schemas.openxmlformats.org/drawingml/2006/main">
            <a:r>
              <a:t/>
            </a:r>
          </a:p>
          <a:p xmlns:a="http://schemas.openxmlformats.org/drawingml/2006/main">
            <a:r>
              <a:t>Sources:</a:t>
            </a:r>
          </a:p>
          <a:p xmlns:a="http://schemas.openxmlformats.org/drawingml/2006/main">
            <a:r>
              <a:t>https://www.confidenceplaybook.org/blog/how-to-present-to-a-board-of-directors-8-key-rules</a:t>
            </a:r>
          </a:p>
          <a:p xmlns:a="http://schemas.openxmlformats.org/drawingml/2006/main">
            <a:r>
              <a:t>https://corpgov.law.harvard.edu/2025/09/11/mastering-boardroom-communication-five-essentials-for-executives/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frequent criticism heard from corporate directors is that management reporting provides excessive operational detail without sufficient strategic interpretation. Director feedback regularly notes that excessive operational granularity is a primary source of frustration. Management must filter slide content against three clear questions: Does this matter change shareholder value? Does it shift the risk profile? Does it require formal board authorization? If an item fails these tests, it belongs in an appendix. Elevating the presentation to strategic altitude ensures the board acts as a governing body rather than an operational steering committee. See Confidence Playbook and Harvard Law School Forum on Corporate Governance.</a:t>
            </a:r>
          </a:p>
          <a:p xmlns:a="http://schemas.openxmlformats.org/drawingml/2006/main">
            <a:r>
              <a:t/>
            </a:r>
          </a:p>
          <a:p xmlns:a="http://schemas.openxmlformats.org/drawingml/2006/main">
            <a:r>
              <a:t>Sources:</a:t>
            </a:r>
          </a:p>
          <a:p xmlns:a="http://schemas.openxmlformats.org/drawingml/2006/main">
            <a:r>
              <a:t>https://www.confidenceplaybook.org/blog/how-to-present-to-a-board-of-directors-8-key-rules</a:t>
            </a:r>
          </a:p>
          <a:p xmlns:a="http://schemas.openxmlformats.org/drawingml/2006/main">
            <a:r>
              <a:t>https://corpgov.law.harvard.edu/2026/07/07/five-things-the-strongest-boards-do-differently/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formal board package must adhere to a standardized agenda architecture that directors can navigate efficiently across fiscal cycles. The consent agenda opens proceedings by bundling routine administrative items, such as prior minutes and regulatory filings, into a single vote without discussion. This preserves valuable time for the substantive CEO strategic report and CFO financial overview. Meeting packages then transition into committee updates and targeted strategic deep dives before concluding with an executive session. Predictable document formatting, clear numbered sections, and executive summaries transform the board deck into a functional reference document. See slide-deck.io and Harvard Law School Forum on Corporate Governance.</a:t>
            </a:r>
          </a:p>
          <a:p xmlns:a="http://schemas.openxmlformats.org/drawingml/2006/main">
            <a:r>
              <a:t/>
            </a:r>
          </a:p>
          <a:p xmlns:a="http://schemas.openxmlformats.org/drawingml/2006/main">
            <a:r>
              <a:t>Sources:</a:t>
            </a:r>
          </a:p>
          <a:p xmlns:a="http://schemas.openxmlformats.org/drawingml/2006/main">
            <a:r>
              <a:t>https://slide-deck.io/blog/slide-deck-for-board-presentations</a:t>
            </a:r>
          </a:p>
          <a:p xmlns:a="http://schemas.openxmlformats.org/drawingml/2006/main">
            <a:r>
              <a:t>https://corpgov.law.harvard.edu/2026/04/07/top-5-corporate-governance-priorities-for-2026/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Board members have guided numerous organizations through volatile market cycles and can spot evasive corporate reporting immediately. Governance studies indicate that directors view intellectual honesty as an essential quality in management presenters. Presenting balanced disclosures by volunteering material headwinds and execution bottlenecks establishes managerial maturity. When reporting a negative development, presenters must articulate the root causes, model financial implications, and present a structured mitigation plan. Candor reassures directors that leadership is addressing issues actively rather than managing perceptions. See Confidence Playbook and Harvard Law School Forum on Corporate Governance.</a:t>
            </a:r>
          </a:p>
          <a:p xmlns:a="http://schemas.openxmlformats.org/drawingml/2006/main">
            <a:r>
              <a:t/>
            </a:r>
          </a:p>
          <a:p xmlns:a="http://schemas.openxmlformats.org/drawingml/2006/main">
            <a:r>
              <a:t>Sources:</a:t>
            </a:r>
          </a:p>
          <a:p xmlns:a="http://schemas.openxmlformats.org/drawingml/2006/main">
            <a:r>
              <a:t>https://www.confidenceplaybook.org/blog/how-to-present-to-a-board-of-directors-8-key-rules</a:t>
            </a:r>
          </a:p>
          <a:p xmlns:a="http://schemas.openxmlformats.org/drawingml/2006/main">
            <a:r>
              <a:t>https://corpgov.law.harvard.edu/2023/01/21/get-boardroom-ready-five-ways-to-improve-executive-interactions-with-the-board/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requesting board approval for capital deployment, management must present a defensible business case rather than a single predetermined option. Fiduciary oversight requires directors to assess whether proposed capital expenditures represent the most prudent use of corporate assets. Decision slides must clearly state the capital requested, compare the preferred option against realistic strategic alternatives, and outline the opportunity costs of each path. An illustrative comparison might contrast organic internal software development against acquiring a platform company, analyzing implementation speed against financial commitment. See slide-deck.io and Choladeck.</a:t>
            </a:r>
          </a:p>
          <a:p xmlns:a="http://schemas.openxmlformats.org/drawingml/2006/main">
            <a:r>
              <a:t/>
            </a:r>
          </a:p>
          <a:p xmlns:a="http://schemas.openxmlformats.org/drawingml/2006/main">
            <a:r>
              <a:t>Sources:</a:t>
            </a:r>
          </a:p>
          <a:p xmlns:a="http://schemas.openxmlformats.org/drawingml/2006/main">
            <a:r>
              <a:t>https://slide-deck.io/blog/slide-deck-for-board-presentations</a:t>
            </a:r>
          </a:p>
          <a:p xmlns:a="http://schemas.openxmlformats.org/drawingml/2006/main">
            <a:r>
              <a:t>https://choladeck.com/premade-template/board-of-directors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formal board meeting is not the venue to test unexpected strategic concepts or surprise directors with contentious capital requests. Best-practice executive communication involves active pre-meeting socialization. Conducting preview discussions with committee chairs and lead directors allows presenters to identify potential objections, test financial assumptions, and refine the narrative focus. Consulting the CEO beforehand provides essential context regarding current board priorities and interpersonal dynamics. Socializing material proposals beforehand ensures directors arrive well prepared and enables the formal session to focus on decisive governance actions. See Harvard Law School Forum on Corporate Governance and Prezentium.</a:t>
            </a:r>
          </a:p>
          <a:p xmlns:a="http://schemas.openxmlformats.org/drawingml/2006/main">
            <a:r>
              <a:t/>
            </a:r>
          </a:p>
          <a:p xmlns:a="http://schemas.openxmlformats.org/drawingml/2006/main">
            <a:r>
              <a:t>Sources:</a:t>
            </a:r>
          </a:p>
          <a:p xmlns:a="http://schemas.openxmlformats.org/drawingml/2006/main">
            <a:r>
              <a:t>https://corpgov.law.harvard.edu/2023/01/21/get-boardroom-ready-five-ways-to-improve-executive-interactions-with-the-board/</a:t>
            </a:r>
          </a:p>
          <a:p xmlns:a="http://schemas.openxmlformats.org/drawingml/2006/main">
            <a:r>
              <a:t>https://prezentium.com/board-of-directors-presentation/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an executive manages challenging cross-examination from directors often impacts professional credibility more than the formal presentation slides. Board members frequently interrupt prepared remarks to test operational command and probe underlying assumptions. Poise requires pausing to absorb the director question, answering the core inquiry directly, and avoiding defensive posturing. If a specific figure is unknown, guessing destroys credibility. The correct executive response is to state clearly that the number will be validated and shared in an off-cycle briefing. Governance practitioners note that consistent follow-through is essential to long-term trust. See Confidence Playbook and Harvard Law School Forum on Corporate Governance.</a:t>
            </a:r>
          </a:p>
          <a:p xmlns:a="http://schemas.openxmlformats.org/drawingml/2006/main">
            <a:r>
              <a:t/>
            </a:r>
          </a:p>
          <a:p xmlns:a="http://schemas.openxmlformats.org/drawingml/2006/main">
            <a:r>
              <a:t>Sources:</a:t>
            </a:r>
          </a:p>
          <a:p xmlns:a="http://schemas.openxmlformats.org/drawingml/2006/main">
            <a:r>
              <a:t>https://www.confidenceplaybook.org/blog/how-to-present-to-a-board-of-directors-8-key-rules</a:t>
            </a:r>
          </a:p>
          <a:p xmlns:a="http://schemas.openxmlformats.org/drawingml/2006/main">
            <a:r>
              <a:t>https://corpgov.law.harvard.edu/2025/09/11/mastering-boardroom-communication-five-essentials-for-executives/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exceptional board of directors presentations require bridging the gap between executive operations and board governance. By approaching board decks as formal instruments that fulfill the legal duties of care and loyalty, presenters build enduring institutional credibility. Implementing standalone pre-read decks distributed at least a week ahead of meetings allows the board to dedicate its limited agenda to forward-looking strategy and risk oversight. Grounding discussions in structured narrative models, candid risk disclosure, and transparent capital options ensures directors have everything they need to discharge their fiduciary responsibilities effectively. See Harvard Law School Forum on Corporate Governance and slide-deck.io.</a:t>
            </a:r>
          </a:p>
          <a:p xmlns:a="http://schemas.openxmlformats.org/drawingml/2006/main">
            <a:r>
              <a:t/>
            </a:r>
          </a:p>
          <a:p xmlns:a="http://schemas.openxmlformats.org/drawingml/2006/main">
            <a:r>
              <a:t>Sources:</a:t>
            </a:r>
          </a:p>
          <a:p xmlns:a="http://schemas.openxmlformats.org/drawingml/2006/main">
            <a:r>
              <a:t>https://corpgov.law.harvard.edu/2026/06/30/the-effective-board-a-guide-to-drive-board-performance/</a:t>
            </a:r>
          </a:p>
          <a:p xmlns:a="http://schemas.openxmlformats.org/drawingml/2006/main">
            <a:r>
              <a:t>https://slide-deck.io/blog/slide-deck-for-board-presentations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03419d3c6746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799ff3e1c7c434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572e032b92b49e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10e4d88d732450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0b79804b0994d4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1da93744f4b400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F26C14-F8F3-43CE-971E-3DCFA116239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47A184B-C883-4CEB-9813-2B2C6113773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85865E7-5C49-4933-9E21-7CDDDB0FA68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C7CAAD-B5D1-4C7F-937D-C9808E27CE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B1E6FDB-0EB7-4E61-A3A1-21ABAB540DD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724F835-DE41-4F1D-B0B4-53CEE47A405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2DE4436-67B5-4AAB-BE40-27F5F51A570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9CFC1A6-7FB9-4E9C-9F09-24982776665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BBA9AAC-1A42-4D47-8710-D0E4A6A7355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164E0C7-6C40-40EF-AEEA-ADFD6EECBBA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0f6ae032c64738" /><Relationship Type="http://schemas.openxmlformats.org/officeDocument/2006/relationships/slideLayout" Target="/ppt/slideLayouts/slideLayout1.xml" Id="R58bade9963f54f64" /><Relationship Type="http://schemas.openxmlformats.org/officeDocument/2006/relationships/slideLayout" Target="/ppt/slideLayouts/slideLayout2.xml" Id="R3d65fd754d62458a" /><Relationship Type="http://schemas.openxmlformats.org/officeDocument/2006/relationships/slideLayout" Target="/ppt/slideLayouts/slideLayout3.xml" Id="R64f3ce22f16d41c2" /><Relationship Type="http://schemas.openxmlformats.org/officeDocument/2006/relationships/slideLayout" Target="/ppt/slideLayouts/slideLayout4.xml" Id="R86e0f77024aa4a6a" /><Relationship Type="http://schemas.openxmlformats.org/officeDocument/2006/relationships/slideLayout" Target="/ppt/slideLayouts/slideLayout5.xml" Id="R40f745ba068b4c80" /><Relationship Type="http://schemas.openxmlformats.org/officeDocument/2006/relationships/slideLayout" Target="/ppt/slideLayouts/slideLayout6.xml" Id="Rd9d710667a7e4a2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bade9963f54f64"/>
    <p:sldLayoutId xmlns:r="http://schemas.openxmlformats.org/officeDocument/2006/relationships" id="2147483650" r:id="R3d65fd754d62458a"/>
    <p:sldLayoutId xmlns:r="http://schemas.openxmlformats.org/officeDocument/2006/relationships" id="2147483651" r:id="R64f3ce22f16d41c2"/>
    <p:sldLayoutId xmlns:r="http://schemas.openxmlformats.org/officeDocument/2006/relationships" id="2147483652" r:id="R86e0f77024aa4a6a"/>
    <p:sldLayoutId xmlns:r="http://schemas.openxmlformats.org/officeDocument/2006/relationships" id="2147483653" r:id="R40f745ba068b4c80"/>
    <p:sldLayoutId xmlns:r="http://schemas.openxmlformats.org/officeDocument/2006/relationships" id="2147483654" r:id="Rd9d710667a7e4a2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1939a6b182f42fb" /><Relationship Type="http://schemas.openxmlformats.org/officeDocument/2006/relationships/image" Target="/ppt/media/image.png" Id="Rc695f4279b434f4f" /><Relationship Type="http://schemas.openxmlformats.org/officeDocument/2006/relationships/notesSlide" Target="/ppt/notesSlides/notesSlide1.xml" Id="Rc8e109f053ff4ee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38a7222f864445c" /><Relationship Type="http://schemas.openxmlformats.org/officeDocument/2006/relationships/notesSlide" Target="/ppt/notesSlides/notesSlide2.xml" Id="R28df4ba1164848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668f2d020ae4aaf" /><Relationship Type="http://schemas.openxmlformats.org/officeDocument/2006/relationships/notesSlide" Target="/ppt/notesSlides/notesSlide3.xml" Id="Rf6d3d74df2d14bf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50ba5036bdf432f" /><Relationship Type="http://schemas.openxmlformats.org/officeDocument/2006/relationships/notesSlide" Target="/ppt/notesSlides/notesSlide4.xml" Id="Rfb74fe90ad284c7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6a66b9cb924f4f55" /><Relationship Type="http://schemas.openxmlformats.org/officeDocument/2006/relationships/notesSlide" Target="/ppt/notesSlides/notesSlide5.xml" Id="R6334c055726b419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698cf88417c45a4" /><Relationship Type="http://schemas.openxmlformats.org/officeDocument/2006/relationships/notesSlide" Target="/ppt/notesSlides/notesSlide6.xml" Id="R29aab18888584f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fac38c1d14948d5" /><Relationship Type="http://schemas.openxmlformats.org/officeDocument/2006/relationships/notesSlide" Target="/ppt/notesSlides/notesSlide7.xml" Id="R5d3dee7846ee4da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f565446a5244c2f" /><Relationship Type="http://schemas.openxmlformats.org/officeDocument/2006/relationships/notesSlide" Target="/ppt/notesSlides/notesSlide8.xml" Id="R74dadeb771bf427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1445e27fb324979" /><Relationship Type="http://schemas.openxmlformats.org/officeDocument/2006/relationships/notesSlide" Target="/ppt/notesSlides/notesSlide9.xml" Id="R7ff2384b3ce64a6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f4a99b027494693" /><Relationship Type="http://schemas.openxmlformats.org/officeDocument/2006/relationships/notesSlide" Target="/ppt/notesSlides/notesSlide10.xml" Id="Ra5828693c13742a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4622ee0c50b410a" /><Relationship Type="http://schemas.openxmlformats.org/officeDocument/2006/relationships/notesSlide" Target="/ppt/notesSlides/notesSlide11.xml" Id="Ra80a98f9f9404407"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BB7B3CB-C589-4FC8-AB86-825D42E487F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F685BE7F-A2EA-42A2-A6DA-0D9C0D61554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CORPORATE GOVERNANCE</a:t>
            </a:r>
          </a:p>
        </p:txBody>
      </p:sp>
      <p:sp>
        <p:nvSpPr>
          <p:cNvPr id="3" name="">
            <a:extLst xmlns:a="http://schemas.openxmlformats.org/drawingml/2006/main">
              <a:ext uri="{FF2B5EF4-FFF2-40B4-BE49-F238E27FC236}">
                <a16:creationId xmlns:a16="http://schemas.microsoft.com/office/drawing/2014/main" id="{B1ABA90C-4F5F-46CA-9071-3F63FB0E42C0}"/>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Board Of Directors Presentation Examples</a:t>
            </a:r>
          </a:p>
        </p:txBody>
      </p:sp>
      <p:sp>
        <p:nvSpPr>
          <p:cNvPr id="4" name="">
            <a:extLst xmlns:a="http://schemas.openxmlformats.org/drawingml/2006/main">
              <a:ext uri="{FF2B5EF4-FFF2-40B4-BE49-F238E27FC236}">
                <a16:creationId xmlns:a16="http://schemas.microsoft.com/office/drawing/2014/main" id="{6DFA1CB7-A27D-477F-8311-523CC44E8977}"/>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Governance Architecture and Executive Reporting Standards</a:t>
            </a:r>
          </a:p>
        </p:txBody>
      </p:sp>
      <p:pic>
        <p:nvPicPr>
          <p:cNvPr id="5" name="">
            <a:extLst xmlns:a="http://schemas.openxmlformats.org/drawingml/2006/main">
              <a:ext uri="{FF2B5EF4-FFF2-40B4-BE49-F238E27FC236}">
                <a16:creationId xmlns:a16="http://schemas.microsoft.com/office/drawing/2014/main" id="{FEBAE18B-42E7-4B04-A5ED-635544F0AEF7}"/>
              </a:ext>
            </a:extLst>
          </p:cNvPr>
          <p:cNvPicPr>
            <a:picLocks xmlns:a="http://schemas.openxmlformats.org/drawingml/2006/main" noChangeAspect="1"/>
          </p:cNvPicPr>
          <p:nvPr/>
        </p:nvPicPr>
        <p:blipFill>
          <a:blip xmlns:r="http://schemas.openxmlformats.org/officeDocument/2006/relationships" xmlns:a="http://schemas.openxmlformats.org/drawingml/2006/main" r:embed="Rc695f4279b434f4f"/>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4BABD22-DD1D-4D28-94E5-0319C639839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04452963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4C294DF-BCF9-43F2-B758-19618F49DF4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F74B3E64-27B1-4B2D-ABF7-17E263D4EBB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Fiduciary Mandates and Board Reporting Standards</a:t>
            </a:r>
          </a:p>
        </p:txBody>
      </p:sp>
      <p:sp>
        <p:nvSpPr>
          <p:cNvPr id="3" name="">
            <a:extLst xmlns:a="http://schemas.openxmlformats.org/drawingml/2006/main">
              <a:ext uri="{FF2B5EF4-FFF2-40B4-BE49-F238E27FC236}">
                <a16:creationId xmlns:a16="http://schemas.microsoft.com/office/drawing/2014/main" id="{DC1B41ED-56D8-4FD5-BC52-7AA3202B9DB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Board reporting must satisfy legal duties of care and loyalty rather than serve as promotional internal marketing.</a:t>
            </a:r>
          </a:p>
        </p:txBody>
      </p:sp>
      <p:sp>
        <p:nvSpPr>
          <p:cNvPr id="4" name="">
            <a:extLst xmlns:a="http://schemas.openxmlformats.org/drawingml/2006/main">
              <a:ext uri="{FF2B5EF4-FFF2-40B4-BE49-F238E27FC236}">
                <a16:creationId xmlns:a16="http://schemas.microsoft.com/office/drawing/2014/main" id="{58051238-D989-495D-AA66-D6C1AA97A684}"/>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Duty of care mandates informed decision-making backed by complete and objective records</a:t>
            </a:r>
          </a:p>
        </p:txBody>
      </p:sp>
      <p:sp>
        <p:nvSpPr>
          <p:cNvPr id="5" name="">
            <a:extLst xmlns:a="http://schemas.openxmlformats.org/drawingml/2006/main">
              <a:ext uri="{FF2B5EF4-FFF2-40B4-BE49-F238E27FC236}">
                <a16:creationId xmlns:a16="http://schemas.microsoft.com/office/drawing/2014/main" id="{6F816F76-BDCF-4B6E-B7EB-04EEC87F5B5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7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Concealing adverse material risks introduces severe corporate governance liability</a:t>
            </a:r>
          </a:p>
        </p:txBody>
      </p:sp>
      <p:sp>
        <p:nvSpPr>
          <p:cNvPr id="6" name="">
            <a:extLst xmlns:a="http://schemas.openxmlformats.org/drawingml/2006/main">
              <a:ext uri="{FF2B5EF4-FFF2-40B4-BE49-F238E27FC236}">
                <a16:creationId xmlns:a16="http://schemas.microsoft.com/office/drawing/2014/main" id="{4DFF0C1D-E7F0-4213-B1C5-F9E66F63524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Information flow from management directly influences board oversight and effectiveness</a:t>
            </a:r>
          </a:p>
        </p:txBody>
      </p:sp>
      <p:sp>
        <p:nvSpPr>
          <p:cNvPr id="7" name="">
            <a:extLst xmlns:a="http://schemas.openxmlformats.org/drawingml/2006/main">
              <a:ext uri="{FF2B5EF4-FFF2-40B4-BE49-F238E27FC236}">
                <a16:creationId xmlns:a16="http://schemas.microsoft.com/office/drawing/2014/main" id="{98A904E2-C89B-408A-9F00-8B27470DB98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21253553"/>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C7C594A-15EB-4D5A-A59F-C6AB2FE9363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52602A21-DAF5-4D0F-B29F-F434F312A8A5}"/>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Pre-Read Materials and Meeting Dynamics</a:t>
            </a:r>
          </a:p>
        </p:txBody>
      </p:sp>
      <p:sp>
        <p:nvSpPr>
          <p:cNvPr id="3" name="">
            <a:extLst xmlns:a="http://schemas.openxmlformats.org/drawingml/2006/main">
              <a:ext uri="{FF2B5EF4-FFF2-40B4-BE49-F238E27FC236}">
                <a16:creationId xmlns:a16="http://schemas.microsoft.com/office/drawing/2014/main" id="{96208445-0DEA-4B3E-B781-6A8F72163A0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Standalone pre-read decks distributed well in advance allow meetings to focus on debate rather than slide reading.</a:t>
            </a:r>
          </a:p>
        </p:txBody>
      </p:sp>
      <p:sp>
        <p:nvSpPr>
          <p:cNvPr id="4" name="">
            <a:extLst xmlns:a="http://schemas.openxmlformats.org/drawingml/2006/main">
              <a:ext uri="{FF2B5EF4-FFF2-40B4-BE49-F238E27FC236}">
                <a16:creationId xmlns:a16="http://schemas.microsoft.com/office/drawing/2014/main" id="{7FC02CD8-8C97-484B-B678-1E0A31C5F20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A6748F6-0B6F-4729-8901-971B9214C9C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94"/>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Distribute complete pre-read materials at least one full week before the board session</a:t>
            </a:r>
          </a:p>
        </p:txBody>
      </p:sp>
      <p:sp>
        <p:nvSpPr>
          <p:cNvPr id="6" name="">
            <a:extLst xmlns:a="http://schemas.openxmlformats.org/drawingml/2006/main">
              <a:ext uri="{FF2B5EF4-FFF2-40B4-BE49-F238E27FC236}">
                <a16:creationId xmlns:a16="http://schemas.microsoft.com/office/drawing/2014/main" id="{8615375C-4B98-42B6-B82E-7D2FA616C51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C83102A-B5C5-485E-A0F4-B8560A2A4F6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748"/>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Establish meeting conventions where portal materials are taken as read by all members</a:t>
            </a:r>
          </a:p>
        </p:txBody>
      </p:sp>
      <p:sp>
        <p:nvSpPr>
          <p:cNvPr id="8" name="">
            <a:extLst xmlns:a="http://schemas.openxmlformats.org/drawingml/2006/main">
              <a:ext uri="{FF2B5EF4-FFF2-40B4-BE49-F238E27FC236}">
                <a16:creationId xmlns:a16="http://schemas.microsoft.com/office/drawing/2014/main" id="{52A59907-7CB3-4380-8442-27947678CD1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6A2D868-0539-476D-8E33-9E8D209B605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Recommendation: Cap formal presentation time under 20 minutes to prioritize open dialogue</a:t>
            </a:r>
          </a:p>
        </p:txBody>
      </p:sp>
      <p:sp>
        <p:nvSpPr>
          <p:cNvPr id="10" name="">
            <a:extLst xmlns:a="http://schemas.openxmlformats.org/drawingml/2006/main">
              <a:ext uri="{FF2B5EF4-FFF2-40B4-BE49-F238E27FC236}">
                <a16:creationId xmlns:a16="http://schemas.microsoft.com/office/drawing/2014/main" id="{65F62575-FBEA-40DD-A9E3-F89C3C3C764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08140144"/>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5350634-5C7C-4124-A107-56A86964BD5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F6AA7F06-08EC-449F-97B7-41772A8814D8}"/>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Decision-First Framing and Narrative Architecture</a:t>
            </a:r>
          </a:p>
        </p:txBody>
      </p:sp>
      <p:sp>
        <p:nvSpPr>
          <p:cNvPr id="3" name="">
            <a:extLst xmlns:a="http://schemas.openxmlformats.org/drawingml/2006/main">
              <a:ext uri="{FF2B5EF4-FFF2-40B4-BE49-F238E27FC236}">
                <a16:creationId xmlns:a16="http://schemas.microsoft.com/office/drawing/2014/main" id="{420E4D25-4DB1-4CC5-B71C-F7DF4E12CC7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Leading with conclusions and structured frameworks ensures immediate alignment on critical board actions.</a:t>
            </a:r>
          </a:p>
        </p:txBody>
      </p:sp>
      <p:sp>
        <p:nvSpPr>
          <p:cNvPr id="4" name="">
            <a:extLst xmlns:a="http://schemas.openxmlformats.org/drawingml/2006/main">
              <a:ext uri="{FF2B5EF4-FFF2-40B4-BE49-F238E27FC236}">
                <a16:creationId xmlns:a16="http://schemas.microsoft.com/office/drawing/2014/main" id="{A50B570B-70E0-48E5-B639-2E91612FCE6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Apply Bottom Line Up Front principles by stating core recommendations in the opening minute</a:t>
            </a:r>
          </a:p>
        </p:txBody>
      </p:sp>
      <p:sp>
        <p:nvSpPr>
          <p:cNvPr id="5" name="">
            <a:extLst xmlns:a="http://schemas.openxmlformats.org/drawingml/2006/main">
              <a:ext uri="{FF2B5EF4-FFF2-40B4-BE49-F238E27FC236}">
                <a16:creationId xmlns:a16="http://schemas.microsoft.com/office/drawing/2014/main" id="{7345B592-6912-44E5-8D3A-D4ECAD1D0F7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Structure complex challenges using Situation-Complication-Resolution narrative flows</a:t>
            </a:r>
          </a:p>
        </p:txBody>
      </p:sp>
      <p:sp>
        <p:nvSpPr>
          <p:cNvPr id="6" name="">
            <a:extLst xmlns:a="http://schemas.openxmlformats.org/drawingml/2006/main">
              <a:ext uri="{FF2B5EF4-FFF2-40B4-BE49-F238E27FC236}">
                <a16:creationId xmlns:a16="http://schemas.microsoft.com/office/drawing/2014/main" id="{C21601F5-04DA-4AC2-9A92-F84D6E6D2A3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Eliminate delayed conclusions to prevent executive wandering and preserve agenda focus</a:t>
            </a:r>
          </a:p>
        </p:txBody>
      </p:sp>
      <p:sp>
        <p:nvSpPr>
          <p:cNvPr id="7" name="">
            <a:extLst xmlns:a="http://schemas.openxmlformats.org/drawingml/2006/main">
              <a:ext uri="{FF2B5EF4-FFF2-40B4-BE49-F238E27FC236}">
                <a16:creationId xmlns:a16="http://schemas.microsoft.com/office/drawing/2014/main" id="{6A810EB7-0AC0-41F1-8C8A-D6747AD21DF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47623113"/>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308C9C-B95E-4C8D-A3E0-AE492707A8B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B65E9EB2-EF96-462A-BD8A-00C8B9E5040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307"/>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Strategic Altitude and Filtering Operational Noise</a:t>
            </a:r>
          </a:p>
        </p:txBody>
      </p:sp>
      <p:sp>
        <p:nvSpPr>
          <p:cNvPr id="3" name="">
            <a:extLst xmlns:a="http://schemas.openxmlformats.org/drawingml/2006/main">
              <a:ext uri="{FF2B5EF4-FFF2-40B4-BE49-F238E27FC236}">
                <a16:creationId xmlns:a16="http://schemas.microsoft.com/office/drawing/2014/main" id="{6EC912DF-1F72-4564-94A8-8C73A0CBC1A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Board decks must prune technical minutiae and evaluate data strictly through enterprise value and risk posture.</a:t>
            </a:r>
          </a:p>
        </p:txBody>
      </p:sp>
      <p:sp>
        <p:nvSpPr>
          <p:cNvPr id="4" name="">
            <a:extLst xmlns:a="http://schemas.openxmlformats.org/drawingml/2006/main">
              <a:ext uri="{FF2B5EF4-FFF2-40B4-BE49-F238E27FC236}">
                <a16:creationId xmlns:a16="http://schemas.microsoft.com/office/drawing/2014/main" id="{FF3ACA14-8E7D-40D3-AD9B-3A2A0E5B2658}"/>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Directors consistently identify excessive operational detail as a primary communication hurdle</a:t>
            </a:r>
          </a:p>
        </p:txBody>
      </p:sp>
      <p:sp>
        <p:nvSpPr>
          <p:cNvPr id="5" name="">
            <a:extLst xmlns:a="http://schemas.openxmlformats.org/drawingml/2006/main">
              <a:ext uri="{FF2B5EF4-FFF2-40B4-BE49-F238E27FC236}">
                <a16:creationId xmlns:a16="http://schemas.microsoft.com/office/drawing/2014/main" id="{BD7839D6-B95F-40DA-8F89-82CD6AE47C0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Apply filtering tests to remove details that do not impact enterprise value or governance</a:t>
            </a:r>
          </a:p>
        </p:txBody>
      </p:sp>
      <p:sp>
        <p:nvSpPr>
          <p:cNvPr id="6" name="">
            <a:extLst xmlns:a="http://schemas.openxmlformats.org/drawingml/2006/main">
              <a:ext uri="{FF2B5EF4-FFF2-40B4-BE49-F238E27FC236}">
                <a16:creationId xmlns:a16="http://schemas.microsoft.com/office/drawing/2014/main" id="{FD1C50A1-976B-41DA-B701-4D41458677A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702"/>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Keep core decision decks within a focused 10 to 12 slide boundary</a:t>
            </a:r>
          </a:p>
        </p:txBody>
      </p:sp>
      <p:sp>
        <p:nvSpPr>
          <p:cNvPr id="7" name="">
            <a:extLst xmlns:a="http://schemas.openxmlformats.org/drawingml/2006/main">
              <a:ext uri="{FF2B5EF4-FFF2-40B4-BE49-F238E27FC236}">
                <a16:creationId xmlns:a16="http://schemas.microsoft.com/office/drawing/2014/main" id="{B2A9E041-A761-4F23-B09A-BDABCA4E675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97578780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718E5D6-1259-47A6-894C-3954928298E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26EA81FA-0D83-4BAD-A105-6D8DCD578BF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Core Agenda Structure and Deck Composition</a:t>
            </a:r>
          </a:p>
        </p:txBody>
      </p:sp>
      <p:sp>
        <p:nvSpPr>
          <p:cNvPr id="3" name="">
            <a:extLst xmlns:a="http://schemas.openxmlformats.org/drawingml/2006/main">
              <a:ext uri="{FF2B5EF4-FFF2-40B4-BE49-F238E27FC236}">
                <a16:creationId xmlns:a16="http://schemas.microsoft.com/office/drawing/2014/main" id="{BEDECDAC-85DF-4E53-982A-A61734E31329}"/>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Predictable deck structures organize routine governance, executive overviews, and strategic deep dives.</a:t>
            </a:r>
          </a:p>
        </p:txBody>
      </p:sp>
      <p:sp>
        <p:nvSpPr>
          <p:cNvPr id="4" name="">
            <a:extLst xmlns:a="http://schemas.openxmlformats.org/drawingml/2006/main">
              <a:ext uri="{FF2B5EF4-FFF2-40B4-BE49-F238E27FC236}">
                <a16:creationId xmlns:a16="http://schemas.microsoft.com/office/drawing/2014/main" id="{667F6579-870A-437D-98D4-234CC5F6671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D7CC7DD-0FE7-47D4-A220-62B5B97BA813}"/>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Consent agendas bundle routine statutory resolutions for expedited single-vote approvals</a:t>
            </a:r>
          </a:p>
        </p:txBody>
      </p:sp>
      <p:sp>
        <p:nvSpPr>
          <p:cNvPr id="6" name="">
            <a:extLst xmlns:a="http://schemas.openxmlformats.org/drawingml/2006/main">
              <a:ext uri="{FF2B5EF4-FFF2-40B4-BE49-F238E27FC236}">
                <a16:creationId xmlns:a16="http://schemas.microsoft.com/office/drawing/2014/main" id="{603D81A6-737F-406F-9963-F319A02FD89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ED8B96F-747E-4AEA-80A8-49A98DF5C28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CEO and CFO reports anchor current performance trends and macro operational context</a:t>
            </a:r>
          </a:p>
        </p:txBody>
      </p:sp>
      <p:sp>
        <p:nvSpPr>
          <p:cNvPr id="8" name="">
            <a:extLst xmlns:a="http://schemas.openxmlformats.org/drawingml/2006/main">
              <a:ext uri="{FF2B5EF4-FFF2-40B4-BE49-F238E27FC236}">
                <a16:creationId xmlns:a16="http://schemas.microsoft.com/office/drawing/2014/main" id="{0673940B-0ACB-4437-BEA5-EA35027E2DD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F1B35888-91BA-403A-A51A-EEDCF145D7E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Executive sessions without management provide crucial independent director alignment</a:t>
            </a:r>
          </a:p>
        </p:txBody>
      </p:sp>
      <p:sp>
        <p:nvSpPr>
          <p:cNvPr id="10" name="">
            <a:extLst xmlns:a="http://schemas.openxmlformats.org/drawingml/2006/main">
              <a:ext uri="{FF2B5EF4-FFF2-40B4-BE49-F238E27FC236}">
                <a16:creationId xmlns:a16="http://schemas.microsoft.com/office/drawing/2014/main" id="{13D8D198-22F0-4AF2-A172-0B8FD316B2D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27305858"/>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190F6B-8105-4A13-A754-A66FA2697A2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54229A41-D068-48E9-A67D-A4E394E357F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Transparent Risk Disclosure and Downside Mitigation</a:t>
            </a:r>
          </a:p>
        </p:txBody>
      </p:sp>
      <p:sp>
        <p:nvSpPr>
          <p:cNvPr id="3" name="">
            <a:extLst xmlns:a="http://schemas.openxmlformats.org/drawingml/2006/main">
              <a:ext uri="{FF2B5EF4-FFF2-40B4-BE49-F238E27FC236}">
                <a16:creationId xmlns:a16="http://schemas.microsoft.com/office/drawing/2014/main" id="{0C2710D2-9831-4A96-9659-A300AC40BBE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Voluntary disclosure of operational challenges and material exposures establishes vital fiduciary trust.</a:t>
            </a:r>
          </a:p>
        </p:txBody>
      </p:sp>
      <p:sp>
        <p:nvSpPr>
          <p:cNvPr id="4" name="">
            <a:extLst xmlns:a="http://schemas.openxmlformats.org/drawingml/2006/main">
              <a:ext uri="{FF2B5EF4-FFF2-40B4-BE49-F238E27FC236}">
                <a16:creationId xmlns:a16="http://schemas.microsoft.com/office/drawing/2014/main" id="{841CC637-3460-4245-B1F8-99C095C1B73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Intellectual honesty is widely recognized as a foundational trait directors value in presenters</a:t>
            </a:r>
          </a:p>
        </p:txBody>
      </p:sp>
      <p:sp>
        <p:nvSpPr>
          <p:cNvPr id="5" name="">
            <a:extLst xmlns:a="http://schemas.openxmlformats.org/drawingml/2006/main">
              <a:ext uri="{FF2B5EF4-FFF2-40B4-BE49-F238E27FC236}">
                <a16:creationId xmlns:a16="http://schemas.microsoft.com/office/drawing/2014/main" id="{9B8D568B-6184-475E-877B-D0280E131D6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7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Disclose material headwinds alongside evaluated operational mitigation roadmaps</a:t>
            </a:r>
          </a:p>
        </p:txBody>
      </p:sp>
      <p:sp>
        <p:nvSpPr>
          <p:cNvPr id="6" name="">
            <a:extLst xmlns:a="http://schemas.openxmlformats.org/drawingml/2006/main">
              <a:ext uri="{FF2B5EF4-FFF2-40B4-BE49-F238E27FC236}">
                <a16:creationId xmlns:a16="http://schemas.microsoft.com/office/drawing/2014/main" id="{29F289FF-6887-40D6-8289-A9DF8976965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466"/>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Deploy concise visual risk dashboards to summarize internal audit and control findings</a:t>
            </a:r>
          </a:p>
        </p:txBody>
      </p:sp>
      <p:sp>
        <p:nvSpPr>
          <p:cNvPr id="7" name="">
            <a:extLst xmlns:a="http://schemas.openxmlformats.org/drawingml/2006/main">
              <a:ext uri="{FF2B5EF4-FFF2-40B4-BE49-F238E27FC236}">
                <a16:creationId xmlns:a16="http://schemas.microsoft.com/office/drawing/2014/main" id="{52E94878-235E-4093-9E45-DF3CD66F9E3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25675658"/>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722EFBB-8754-47B2-BD78-54CB4DCF681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08B8EB07-5DE4-463F-B7EB-70B8AAB32799}"/>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Formulating Strategic Proposals and Capital Asks</a:t>
            </a:r>
          </a:p>
        </p:txBody>
      </p:sp>
      <p:sp>
        <p:nvSpPr>
          <p:cNvPr id="3" name="">
            <a:extLst xmlns:a="http://schemas.openxmlformats.org/drawingml/2006/main">
              <a:ext uri="{FF2B5EF4-FFF2-40B4-BE49-F238E27FC236}">
                <a16:creationId xmlns:a16="http://schemas.microsoft.com/office/drawing/2014/main" id="{014D3D26-7CBB-4A87-BCB1-A37ADB3F2FCA}"/>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Capital deployment requests must articulate viable alternatives, return profiles, and post-approval tracking.</a:t>
            </a:r>
          </a:p>
        </p:txBody>
      </p:sp>
      <p:sp>
        <p:nvSpPr>
          <p:cNvPr id="4" name="">
            <a:extLst xmlns:a="http://schemas.openxmlformats.org/drawingml/2006/main">
              <a:ext uri="{FF2B5EF4-FFF2-40B4-BE49-F238E27FC236}">
                <a16:creationId xmlns:a16="http://schemas.microsoft.com/office/drawing/2014/main" id="{999159F5-C2AC-4309-9874-73B4AFAEA77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Present decisions as structured trade-offs across distinct strategic operational paths</a:t>
            </a:r>
          </a:p>
        </p:txBody>
      </p:sp>
      <p:sp>
        <p:nvSpPr>
          <p:cNvPr id="5" name="">
            <a:extLst xmlns:a="http://schemas.openxmlformats.org/drawingml/2006/main">
              <a:ext uri="{FF2B5EF4-FFF2-40B4-BE49-F238E27FC236}">
                <a16:creationId xmlns:a16="http://schemas.microsoft.com/office/drawing/2014/main" id="{F2ADF2AF-3EAE-40A5-B0A8-3150E3101E28}"/>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Articulate capital deployment amounts, anticipated return windows, and baseline risks</a:t>
            </a:r>
          </a:p>
        </p:txBody>
      </p:sp>
      <p:sp>
        <p:nvSpPr>
          <p:cNvPr id="6" name="">
            <a:extLst xmlns:a="http://schemas.openxmlformats.org/drawingml/2006/main">
              <a:ext uri="{FF2B5EF4-FFF2-40B4-BE49-F238E27FC236}">
                <a16:creationId xmlns:a16="http://schemas.microsoft.com/office/drawing/2014/main" id="{2E92CA4D-B2A1-4DF8-99EF-1F2C9961586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Example: Contrast internal development paths against acquisition models with clear metrics</a:t>
            </a:r>
          </a:p>
        </p:txBody>
      </p:sp>
      <p:sp>
        <p:nvSpPr>
          <p:cNvPr id="7" name="">
            <a:extLst xmlns:a="http://schemas.openxmlformats.org/drawingml/2006/main">
              <a:ext uri="{FF2B5EF4-FFF2-40B4-BE49-F238E27FC236}">
                <a16:creationId xmlns:a16="http://schemas.microsoft.com/office/drawing/2014/main" id="{D6D0A510-1AEF-4770-BC57-43384160AC2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45901650"/>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1FD35BC-D4A5-4E85-B386-7D5783659E1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4978D135-FDF9-4D28-A8ED-E69DF0D280C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Pre-Meeting Socialization and Stakeholder Consensus</a:t>
            </a:r>
          </a:p>
        </p:txBody>
      </p:sp>
      <p:sp>
        <p:nvSpPr>
          <p:cNvPr id="3" name="">
            <a:extLst xmlns:a="http://schemas.openxmlformats.org/drawingml/2006/main">
              <a:ext uri="{FF2B5EF4-FFF2-40B4-BE49-F238E27FC236}">
                <a16:creationId xmlns:a16="http://schemas.microsoft.com/office/drawing/2014/main" id="{8D8FDE59-D766-4DD4-B3DC-25BA986347F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Pre-board socialization aligns leadership, validates assumptions, and prevents boardroom friction.</a:t>
            </a:r>
          </a:p>
        </p:txBody>
      </p:sp>
      <p:sp>
        <p:nvSpPr>
          <p:cNvPr id="4" name="">
            <a:extLst xmlns:a="http://schemas.openxmlformats.org/drawingml/2006/main">
              <a:ext uri="{FF2B5EF4-FFF2-40B4-BE49-F238E27FC236}">
                <a16:creationId xmlns:a16="http://schemas.microsoft.com/office/drawing/2014/main" id="{1328F1A7-17E7-424A-B563-64A46862E78A}"/>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35B98AD-0A1B-49EC-A995-A83D6D84398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Conduct preview briefings with committee chairs to align on critical discussion scope</a:t>
            </a:r>
          </a:p>
        </p:txBody>
      </p:sp>
      <p:sp>
        <p:nvSpPr>
          <p:cNvPr id="6" name="">
            <a:extLst xmlns:a="http://schemas.openxmlformats.org/drawingml/2006/main">
              <a:ext uri="{FF2B5EF4-FFF2-40B4-BE49-F238E27FC236}">
                <a16:creationId xmlns:a16="http://schemas.microsoft.com/office/drawing/2014/main" id="{5A7E1A52-8FDF-4B6D-BF48-F6115397C5D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1879AB9-C977-4921-888C-A12A448ED1B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Review political dynamics and expectations directly with the CEO prior to final distribution</a:t>
            </a:r>
          </a:p>
        </p:txBody>
      </p:sp>
      <p:sp>
        <p:nvSpPr>
          <p:cNvPr id="8" name="">
            <a:extLst xmlns:a="http://schemas.openxmlformats.org/drawingml/2006/main">
              <a:ext uri="{FF2B5EF4-FFF2-40B4-BE49-F238E27FC236}">
                <a16:creationId xmlns:a16="http://schemas.microsoft.com/office/drawing/2014/main" id="{97EA0CF8-55E4-4925-8E68-29D6C59CD150}"/>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09C2B4AA-3920-44FF-8A56-5ED8F8C0975B}"/>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94"/>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Address substantive director feedback early to streamline final boardroom approvals</a:t>
            </a:r>
          </a:p>
        </p:txBody>
      </p:sp>
      <p:sp>
        <p:nvSpPr>
          <p:cNvPr id="10" name="">
            <a:extLst xmlns:a="http://schemas.openxmlformats.org/drawingml/2006/main">
              <a:ext uri="{FF2B5EF4-FFF2-40B4-BE49-F238E27FC236}">
                <a16:creationId xmlns:a16="http://schemas.microsoft.com/office/drawing/2014/main" id="{EEBE3B98-FFE4-4ADE-8601-7C44C848FC7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3079085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A453035-DB6E-447D-B687-74A7170599A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DACB9DFC-95D8-4430-ABD6-64649FAAD567}"/>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Boardroom Executive Presence and Defensive Q&amp;A</a:t>
            </a:r>
          </a:p>
        </p:txBody>
      </p:sp>
      <p:sp>
        <p:nvSpPr>
          <p:cNvPr id="3" name="">
            <a:extLst xmlns:a="http://schemas.openxmlformats.org/drawingml/2006/main">
              <a:ext uri="{FF2B5EF4-FFF2-40B4-BE49-F238E27FC236}">
                <a16:creationId xmlns:a16="http://schemas.microsoft.com/office/drawing/2014/main" id="{0A3C6B83-5F28-40A0-9BB1-5C48705A54A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Executive presence relies on composed delivery, intellectual honesty, and structured responses.</a:t>
            </a:r>
          </a:p>
        </p:txBody>
      </p:sp>
      <p:sp>
        <p:nvSpPr>
          <p:cNvPr id="4" name="">
            <a:extLst xmlns:a="http://schemas.openxmlformats.org/drawingml/2006/main">
              <a:ext uri="{FF2B5EF4-FFF2-40B4-BE49-F238E27FC236}">
                <a16:creationId xmlns:a16="http://schemas.microsoft.com/office/drawing/2014/main" id="{0758FD61-F014-4C0E-A569-2BB95899341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Consistent executive follow-through on unanswered questions builds lasting governance credibility</a:t>
            </a:r>
          </a:p>
        </p:txBody>
      </p:sp>
      <p:sp>
        <p:nvSpPr>
          <p:cNvPr id="5" name="">
            <a:extLst xmlns:a="http://schemas.openxmlformats.org/drawingml/2006/main">
              <a:ext uri="{FF2B5EF4-FFF2-40B4-BE49-F238E27FC236}">
                <a16:creationId xmlns:a16="http://schemas.microsoft.com/office/drawing/2014/main" id="{4AF95F83-00E2-48C8-8DA6-129491F807D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Never bluff on unknown figures; commit to exact follow-up timelines on detailed queries</a:t>
            </a:r>
          </a:p>
        </p:txBody>
      </p:sp>
      <p:sp>
        <p:nvSpPr>
          <p:cNvPr id="6" name="">
            <a:extLst xmlns:a="http://schemas.openxmlformats.org/drawingml/2006/main">
              <a:ext uri="{FF2B5EF4-FFF2-40B4-BE49-F238E27FC236}">
                <a16:creationId xmlns:a16="http://schemas.microsoft.com/office/drawing/2014/main" id="{8C4247F0-F298-4F84-9450-1D5CD332DCDB}"/>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834"/>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Rehearse answers to the top five most difficult strategic challenges</a:t>
            </a:r>
          </a:p>
        </p:txBody>
      </p:sp>
      <p:sp>
        <p:nvSpPr>
          <p:cNvPr id="7" name="">
            <a:extLst xmlns:a="http://schemas.openxmlformats.org/drawingml/2006/main">
              <a:ext uri="{FF2B5EF4-FFF2-40B4-BE49-F238E27FC236}">
                <a16:creationId xmlns:a16="http://schemas.microsoft.com/office/drawing/2014/main" id="{6C6FEDC4-C51E-426A-863A-C9FBF49959A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5552151"/>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7735A94-7B54-43C9-8C2D-AA994635DFF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AD2DFCEF-83BB-4B84-A1B3-522AD3B8A30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Governance Excellence in Board Presentation Design</a:t>
            </a:r>
          </a:p>
        </p:txBody>
      </p:sp>
      <p:sp>
        <p:nvSpPr>
          <p:cNvPr id="3" name="">
            <a:extLst xmlns:a="http://schemas.openxmlformats.org/drawingml/2006/main">
              <a:ext uri="{FF2B5EF4-FFF2-40B4-BE49-F238E27FC236}">
                <a16:creationId xmlns:a16="http://schemas.microsoft.com/office/drawing/2014/main" id="{28B7DA3B-D76A-44F0-B144-F4AF2B3BEEFB}"/>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Rigorous preparation, objective disclosure, and strategic alignment transform board reporting into high-value governance.</a:t>
            </a:r>
          </a:p>
        </p:txBody>
      </p:sp>
      <p:sp>
        <p:nvSpPr>
          <p:cNvPr id="4" name="">
            <a:extLst xmlns:a="http://schemas.openxmlformats.org/drawingml/2006/main">
              <a:ext uri="{FF2B5EF4-FFF2-40B4-BE49-F238E27FC236}">
                <a16:creationId xmlns:a16="http://schemas.microsoft.com/office/drawing/2014/main" id="{503F3C23-0CE5-426F-B173-A6801EBC018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Treat board packs as legal governance instruments rather than internal operational reports</a:t>
            </a:r>
          </a:p>
        </p:txBody>
      </p:sp>
      <p:sp>
        <p:nvSpPr>
          <p:cNvPr id="5" name="">
            <a:extLst xmlns:a="http://schemas.openxmlformats.org/drawingml/2006/main">
              <a:ext uri="{FF2B5EF4-FFF2-40B4-BE49-F238E27FC236}">
                <a16:creationId xmlns:a16="http://schemas.microsoft.com/office/drawing/2014/main" id="{D0CB2C9D-C8A4-4392-A8C8-3289AEFEF5D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Rely on standalone pre-reads to protect boardroom time for forward-looking debate</a:t>
            </a:r>
          </a:p>
        </p:txBody>
      </p:sp>
      <p:sp>
        <p:nvSpPr>
          <p:cNvPr id="6" name="">
            <a:extLst xmlns:a="http://schemas.openxmlformats.org/drawingml/2006/main">
              <a:ext uri="{FF2B5EF4-FFF2-40B4-BE49-F238E27FC236}">
                <a16:creationId xmlns:a16="http://schemas.microsoft.com/office/drawing/2014/main" id="{05968733-7BB8-46CA-BF4D-B0BB65885A0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credibility through intellectual honesty, structured trade-offs, and swift follow-up</a:t>
            </a:r>
          </a:p>
        </p:txBody>
      </p:sp>
      <p:sp>
        <p:nvSpPr>
          <p:cNvPr id="7" name="">
            <a:extLst xmlns:a="http://schemas.openxmlformats.org/drawingml/2006/main">
              <a:ext uri="{FF2B5EF4-FFF2-40B4-BE49-F238E27FC236}">
                <a16:creationId xmlns:a16="http://schemas.microsoft.com/office/drawing/2014/main" id="{98515206-EEEF-4569-8C48-3D761682140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962921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2026-10-09T21:55:27.5680000Z</dcterms:created>
  <dcterms:modified xsi:type="dcterms:W3CDTF">2026-10-09T21:55:27.5680000Z</dcterms:modified>
</coreProperties>
</file>