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3948bd47ef3b47be" /><Relationship Type="http://schemas.openxmlformats.org/officeDocument/2006/relationships/extended-properties" Target="/docProps/app.xml" Id="R19673079bcac4c3b" /><Relationship Type="http://schemas.openxmlformats.org/officeDocument/2006/relationships/officeDocument" Target="/ppt/presentation.xml" Id="Rf861d35ebcae485d" /></Relationships>
</file>

<file path=ppt/presentation.xml><?xml version="1.0" encoding="utf-8"?>
<p:presentation xmlns:p="http://schemas.openxmlformats.org/presentationml/2006/main">
  <p:sldMasterIdLst>
    <p:sldMasterId xmlns:r="http://schemas.openxmlformats.org/officeDocument/2006/relationships" id="2147483648" r:id="R79258882943440fa"/>
  </p:sldMasterIdLst>
  <p:notesMasterIdLst>
    <p:notesMasterId xmlns:r="http://schemas.openxmlformats.org/officeDocument/2006/relationships" r:id="R24396aebcae24f91"/>
  </p:notesMasterIdLst>
  <p:sldIdLst>
    <p:sldId xmlns:r="http://schemas.openxmlformats.org/officeDocument/2006/relationships" id="256" r:id="R6908f5598a93423d"/>
    <p:sldId xmlns:r="http://schemas.openxmlformats.org/officeDocument/2006/relationships" id="257" r:id="Re75893ca50384f78"/>
    <p:sldId xmlns:r="http://schemas.openxmlformats.org/officeDocument/2006/relationships" id="258" r:id="R344f620d556d4d98"/>
    <p:sldId xmlns:r="http://schemas.openxmlformats.org/officeDocument/2006/relationships" id="259" r:id="R205013743ca64242"/>
    <p:sldId xmlns:r="http://schemas.openxmlformats.org/officeDocument/2006/relationships" id="260" r:id="Rdc2d9b81c4aa4884"/>
    <p:sldId xmlns:r="http://schemas.openxmlformats.org/officeDocument/2006/relationships" id="261" r:id="R376f38aefad64ac8"/>
    <p:sldId xmlns:r="http://schemas.openxmlformats.org/officeDocument/2006/relationships" id="262" r:id="Reee3ceb4e39048f3"/>
    <p:sldId xmlns:r="http://schemas.openxmlformats.org/officeDocument/2006/relationships" id="263" r:id="R18a9342be0094cb0"/>
    <p:sldId xmlns:r="http://schemas.openxmlformats.org/officeDocument/2006/relationships" id="264" r:id="R688d8705ff544ec1"/>
    <p:sldId xmlns:r="http://schemas.openxmlformats.org/officeDocument/2006/relationships" id="265" r:id="Rdd7b9228fdf64c0c"/>
    <p:sldId xmlns:r="http://schemas.openxmlformats.org/officeDocument/2006/relationships" id="266" r:id="Rce22bb5965b94c7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c3adecc4e224893" /><Relationship Type="http://schemas.openxmlformats.org/officeDocument/2006/relationships/slideMaster" Target="/ppt/slideMasters/slideMaster1.xml" Id="R79258882943440fa" /><Relationship Type="http://schemas.openxmlformats.org/officeDocument/2006/relationships/notesMaster" Target="/ppt/notesMasters/notesMaster1.xml" Id="R24396aebcae24f91" /><Relationship Type="http://schemas.openxmlformats.org/officeDocument/2006/relationships/presProps" Target="/ppt/presProps.xml" Id="R93ba4b6d4652443f" /><Relationship Type="http://schemas.openxmlformats.org/officeDocument/2006/relationships/tableStyles" Target="/ppt/tableStyles.xml" Id="Ra29e2ec9db8c4cf9" /><Relationship Type="http://schemas.openxmlformats.org/officeDocument/2006/relationships/slide" Target="/ppt/slides/slide1.xml" Id="R6908f5598a93423d" /><Relationship Type="http://schemas.openxmlformats.org/officeDocument/2006/relationships/slide" Target="/ppt/slides/slide2.xml" Id="Re75893ca50384f78" /><Relationship Type="http://schemas.openxmlformats.org/officeDocument/2006/relationships/slide" Target="/ppt/slides/slide3.xml" Id="R344f620d556d4d98" /><Relationship Type="http://schemas.openxmlformats.org/officeDocument/2006/relationships/slide" Target="/ppt/slides/slide4.xml" Id="R205013743ca64242" /><Relationship Type="http://schemas.openxmlformats.org/officeDocument/2006/relationships/slide" Target="/ppt/slides/slide5.xml" Id="Rdc2d9b81c4aa4884" /><Relationship Type="http://schemas.openxmlformats.org/officeDocument/2006/relationships/slide" Target="/ppt/slides/slide6.xml" Id="R376f38aefad64ac8" /><Relationship Type="http://schemas.openxmlformats.org/officeDocument/2006/relationships/slide" Target="/ppt/slides/slide7.xml" Id="Reee3ceb4e39048f3" /><Relationship Type="http://schemas.openxmlformats.org/officeDocument/2006/relationships/slide" Target="/ppt/slides/slide8.xml" Id="R18a9342be0094cb0" /><Relationship Type="http://schemas.openxmlformats.org/officeDocument/2006/relationships/slide" Target="/ppt/slides/slide9.xml" Id="R688d8705ff544ec1" /><Relationship Type="http://schemas.openxmlformats.org/officeDocument/2006/relationships/slide" Target="/ppt/slides/slide10.xml" Id="Rdd7b9228fdf64c0c" /><Relationship Type="http://schemas.openxmlformats.org/officeDocument/2006/relationships/slide" Target="/ppt/slides/slide11.xml" Id="Rce22bb5965b94c7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c5339a4978449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7b4c5d6546a4dec" /><Relationship Type="http://schemas.openxmlformats.org/officeDocument/2006/relationships/notesMaster" Target="/ppt/notesMasters/notesMaster1.xml" Id="Ra6eaad895c2e4c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caeb96f2c84ea4" /><Relationship Type="http://schemas.openxmlformats.org/officeDocument/2006/relationships/notesMaster" Target="/ppt/notesMasters/notesMaster1.xml" Id="Reaea654be0a941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9caae727ae824ba4" /><Relationship Type="http://schemas.openxmlformats.org/officeDocument/2006/relationships/notesMaster" Target="/ppt/notesMasters/notesMaster1.xml" Id="R855116e44cf84c1c" /></Relationships>
</file>

<file path=ppt/notesSlides/_rels/notesSlide4.xml.rels>&#65279;<?xml version="1.0" encoding="utf-8"?><Relationships xmlns="http://schemas.openxmlformats.org/package/2006/relationships"><Relationship Type="http://schemas.openxmlformats.org/officeDocument/2006/relationships/slide" Target="/ppt/slides/slide4.xml" Id="R3f843c40eb9a4b21" /><Relationship Type="http://schemas.openxmlformats.org/officeDocument/2006/relationships/notesMaster" Target="/ppt/notesMasters/notesMaster1.xml" Id="R94cdc068dbfe47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8a99e0526f3740d1" /><Relationship Type="http://schemas.openxmlformats.org/officeDocument/2006/relationships/notesMaster" Target="/ppt/notesMasters/notesMaster1.xml" Id="Rbef5f94ea48547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64d12ac745284f70" /><Relationship Type="http://schemas.openxmlformats.org/officeDocument/2006/relationships/notesMaster" Target="/ppt/notesMasters/notesMaster1.xml" Id="R845ad7beb9a241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017cc8a2544cbf" /><Relationship Type="http://schemas.openxmlformats.org/officeDocument/2006/relationships/notesMaster" Target="/ppt/notesMasters/notesMaster1.xml" Id="R083cc09e29b94ab6" /></Relationships>
</file>

<file path=ppt/notesSlides/_rels/notesSlide8.xml.rels>&#65279;<?xml version="1.0" encoding="utf-8"?><Relationships xmlns="http://schemas.openxmlformats.org/package/2006/relationships"><Relationship Type="http://schemas.openxmlformats.org/officeDocument/2006/relationships/slide" Target="/ppt/slides/slide8.xml" Id="Rf1c0ead682044988" /><Relationship Type="http://schemas.openxmlformats.org/officeDocument/2006/relationships/notesMaster" Target="/ppt/notesMasters/notesMaster1.xml" Id="R6a7fccd7eab047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bbf33bba9d9400a" /><Relationship Type="http://schemas.openxmlformats.org/officeDocument/2006/relationships/notesMaster" Target="/ppt/notesMasters/notesMaster1.xml" Id="R7eb99be198ca472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2e63213fb5e4a25" /><Relationship Type="http://schemas.openxmlformats.org/officeDocument/2006/relationships/notesMaster" Target="/ppt/notesMasters/notesMaster1.xml" Id="R7836fd41774a4d1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e984fdfc9c452f" /><Relationship Type="http://schemas.openxmlformats.org/officeDocument/2006/relationships/notesMaster" Target="/ppt/notesMasters/notesMaster1.xml" Id="Re137fe157adb48a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examine the mechanics of creating and maintaining a rigorous content inventory. Modern digital ecosystems frequently suffer from unmanaged content sprawl, broken navigational hierarchies, and unaccounted assets that undermine site migrations. A content inventory is not simply a list of web addresses. It is a structured quantitative baseline that documents every asset, its technical location, its structural relationships, and its operational ownership. Throughout this presentation, we will dissect how to design a sustainable data schema, combine automated discovery with manual verification, identify redundant and trivial pages, transition from fragile spreadsheets to synchronized relational databases, and build permanent governance lifecycles. Let us begin by defining the exact scope and purpose of the inventory.</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conduct an effective inventory, teams must first distinguish between three related but distinct content operations deliverables. A content inventory is strictly quantitative. It records what assets exist, where they reside, and how they connect structurally across the domain. In contrast, a qualitative content audit examines whether those pages meet strategic objectives, support customer journeys, or contain messaging gaps, as discussed in robotic marketing frameworks. Meanwhile, an editorial calendar or production schedule focuses on forward planning and future publication dates, as detailed in Instagantt production templates. The inventory establishes the objective baseline upon which audits and editorial decisions must be built. Citing source: Robotic Marketer content calendar guide at https://www.roboticmarketer.com/content-calendar-template-creating-a-calendar-that-drives-sustainable-results/ and Instagantt schedule template at https://www.instagantt.com/gantt-chart-templates/content-production-schedule-template.</a:t>
            </a:r>
          </a:p>
          <a:p xmlns:a="http://schemas.openxmlformats.org/drawingml/2006/main">
            <a:r>
              <a:t/>
            </a:r>
          </a:p>
          <a:p xmlns:a="http://schemas.openxmlformats.org/drawingml/2006/main">
            <a:r>
              <a:t>Sources:</a:t>
            </a:r>
          </a:p>
          <a:p xmlns:a="http://schemas.openxmlformats.org/drawingml/2006/main">
            <a:r>
              <a:t>https://www.roboticmarketer.com/content-calendar-template-creating-a-calendar-that-drives-sustainable-results/</a:t>
            </a:r>
          </a:p>
          <a:p xmlns:a="http://schemas.openxmlformats.org/drawingml/2006/main">
            <a:r>
              <a:t>https://www.instagantt.com/gantt-chart-templates/content-production-schedule-template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flat list of URLs is insufficient for enterprise planning. We must establish a standardized data model with defined entity properties, similar to structured metadata schemas like Microsoft Common Data Model. At minimum, each asset requires a persistent unique identifier, its hierarchical level in the directory tree, the parent asset ID, page title, and canonical URL. Furthermore, recording document types, HTTP response status, and descriptive metadata fields is essential. Federal digital guidelines from Digital.gov emphasize that concise metadata summaries and clear ownership directly drive user findability and accountability. Defining these tracking attributes upfront prevents redundant work when evaluating large content repositories across an organization. Citing source: Microsoft Common Data Model schema documentation at https://learn.microsoft.com/en-us/common-data-model/model-json and Digital.gov content strategy guidance at https://digital.gov/topics/content-strategy/.</a:t>
            </a:r>
          </a:p>
          <a:p xmlns:a="http://schemas.openxmlformats.org/drawingml/2006/main">
            <a:r>
              <a:t/>
            </a:r>
          </a:p>
          <a:p xmlns:a="http://schemas.openxmlformats.org/drawingml/2006/main">
            <a:r>
              <a:t>Sources:</a:t>
            </a:r>
          </a:p>
          <a:p xmlns:a="http://schemas.openxmlformats.org/drawingml/2006/main">
            <a:r>
              <a:t>https://learn.microsoft.com/en-us/common-data-model/model-json</a:t>
            </a:r>
          </a:p>
          <a:p xmlns:a="http://schemas.openxmlformats.org/drawingml/2006/main">
            <a:r>
              <a:t>https://digital.gov/topics/content-strategy/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Data capture requires balancing automated extraction tools against manual verification. Automated web crawlers rapidly discover public HTML pages, capture response codes, and export structural trees. However, crawlers only discover assets linked within the crawl path. As highlighted in practitioner research on Boxes and Arrows, basic CMS exports often provide flat page lists lacking vital structural relationship context. Manual verification is necessary to uncover orphan pages with zero inbound links, gated assets sequestered behind forms, single-page application states, and unlinked PDF repositories. NYTLicensing editorial research notes that gated lead generation assets require deliberate tracking to ensure high-value materials are not lost during structural audits. Citing source: Boxes and Arrows map based inventory analysis at https://boxesandarrows.com/a-map-based-approach-to-a-content-inventory/ and NYTLicensing editorial planning guide at https://nytlicensing.com/latest/methods/designing-content-marketing-editorial-calendar/.</a:t>
            </a:r>
          </a:p>
          <a:p xmlns:a="http://schemas.openxmlformats.org/drawingml/2006/main">
            <a:r>
              <a:t/>
            </a:r>
          </a:p>
          <a:p xmlns:a="http://schemas.openxmlformats.org/drawingml/2006/main">
            <a:r>
              <a:t>Sources:</a:t>
            </a:r>
          </a:p>
          <a:p xmlns:a="http://schemas.openxmlformats.org/drawingml/2006/main">
            <a:r>
              <a:t>https://boxesandarrows.com/a-map-based-approach-to-a-content-inventory/</a:t>
            </a:r>
          </a:p>
          <a:p xmlns:a="http://schemas.openxmlformats.org/drawingml/2006/main">
            <a:r>
              <a:t>https://nytlicensing.com/latest/methods/designing-content-marketing-editorial-calendar/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Bottom-up information architecture examines the site starting from individual documents, metadata, and lower-level assets rather than high-level strategic concepts. In the PeopleSoft enterprise redesign documented on Boxes and Arrows, tracking individual pages with numerical link identifiers allowed teams to quickly assess how broad or deep specific sections were. By formalizing parent-child connections in the inventory ledger, architects can translate tabular listings into visual diagrams using tools like Visio. This visualization exposes structural dead ends where users have no forward path, overly deep hierarchies that bury critical files, and isolated content silos lacking contextual cross links. Citing source: Boxes and Arrows PeopleSoft redesign case study at https://boxesandarrows.com/re-architecting-peoplesoft-com-from-the-bottom-up/ and Boxes and Arrows diagram automation guide at https://boxesandarrows.com/automating-diagrams-with-visio/.</a:t>
            </a:r>
          </a:p>
          <a:p xmlns:a="http://schemas.openxmlformats.org/drawingml/2006/main">
            <a:r>
              <a:t/>
            </a:r>
          </a:p>
          <a:p xmlns:a="http://schemas.openxmlformats.org/drawingml/2006/main">
            <a:r>
              <a:t>Sources:</a:t>
            </a:r>
          </a:p>
          <a:p xmlns:a="http://schemas.openxmlformats.org/drawingml/2006/main">
            <a:r>
              <a:t>https://boxesandarrows.com/re-architecting-peoplesoft-com-from-the-bottom-up/</a:t>
            </a:r>
          </a:p>
          <a:p xmlns:a="http://schemas.openxmlformats.org/drawingml/2006/main">
            <a:r>
              <a:t>https://boxesandarrows.com/automating-diagrams-with-visio/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During the inventory phase, applying structured heuristic criteria provides an objective assessment of asset viability. Information scent evaluates whether labels, link text, and metadata accurately signal what users will encounter upon navigating to a page. Collocation examines whether related assets, supporting files, and forms are logically grouped together rather than fragmented across separate domains. Crucially, teams must audit technical and visual presentation against the Web Content Accessibility Guidelines version 2.2. Following WCAG criteria ensures assets provide non-visual text alternatives, structured headings, and accessible interaction models, expanding usability for all audiences while mitigating legal and regulatory compliance risks across public digital touchpoints. Citing source: W3C Web Content Accessibility Guidelines 2.2 specification at https://www.w3.org/TR/WCAG22/.</a:t>
            </a:r>
          </a:p>
          <a:p xmlns:a="http://schemas.openxmlformats.org/drawingml/2006/main">
            <a:r>
              <a:t/>
            </a:r>
          </a:p>
          <a:p xmlns:a="http://schemas.openxmlformats.org/drawingml/2006/main">
            <a:r>
              <a:t>Sources:</a:t>
            </a:r>
          </a:p>
          <a:p xmlns:a="http://schemas.openxmlformats.org/drawingml/2006/main">
            <a:r>
              <a:t>https://www.w3.org/TR/WCAG22/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Enterprise digital properties inevitably accumulate low-value assets that clutter user navigation and dilute topical authority. As documented in competitive analysis and content auditing methodologies on Boxes and Arrows, teams use the ROT framework to systematically identify redundant, outdated, and trivial pages. Redundant content includes duplicate articles that compete against each other instead of organizing into structured topic clusters. Outdated content includes historical press releases, superseded documentation, or expired product lines identified by checking last-modified timestamps. Trivial content includes pages offering zero tangible value to users. Isolating these items enables confident archiving before migrations begin. Citing source: Boxes and Arrows competitive analysis methodology at https://boxesandarrows.com/competitive-analysis-understanding-the-market-context/ and Umbrex content pillars framework at https://umbrex.com/resources/frameworks/marketing-frameworks/content-pillars-topic-cluster-framework/.</a:t>
            </a:r>
          </a:p>
          <a:p xmlns:a="http://schemas.openxmlformats.org/drawingml/2006/main">
            <a:r>
              <a:t/>
            </a:r>
          </a:p>
          <a:p xmlns:a="http://schemas.openxmlformats.org/drawingml/2006/main">
            <a:r>
              <a:t>Sources:</a:t>
            </a:r>
          </a:p>
          <a:p xmlns:a="http://schemas.openxmlformats.org/drawingml/2006/main">
            <a:r>
              <a:t>https://boxesandarrows.com/competitive-analysis-understanding-the-market-context/</a:t>
            </a:r>
          </a:p>
          <a:p xmlns:a="http://schemas.openxmlformats.org/drawingml/2006/main">
            <a:r>
              <a:t>https://umbrex.com/resources/frameworks/marketing-frameworks/content-pillars-topic-cluster-framework/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While spreadsheets serve as accessible tools for initial scans, they fail to support enterprise ecosystems with thousands of assets. Flat spreadsheets suffer from severe version control conflicts, lack relational database linking, and quickly become obsolete snapshots. According to the five-level content operations maturity model from Earley Information Science, mature organizations implement multi-dimensional content models that systematically connect metadata across repositories. As emphasized by Sitecore, enterprise content operations require connected layers that link CMS architectures, digital asset management systems, and analytics databases. Moving to relational databases ensures the inventory remains synchronized with production repositories. Citing source: VKTR content operations maturity model research at https://www.vktr.com/content-marketing/the-5-level-content-operations-maturity-model-where-are-you-on-the-path-to-ai-ready/ and Sitecore enterprise content operations insights at https://www.sitecore.com/resources/insights/digital-asset-management/enterprise-content-operations.</a:t>
            </a:r>
          </a:p>
          <a:p xmlns:a="http://schemas.openxmlformats.org/drawingml/2006/main">
            <a:r>
              <a:t/>
            </a:r>
          </a:p>
          <a:p xmlns:a="http://schemas.openxmlformats.org/drawingml/2006/main">
            <a:r>
              <a:t>Sources:</a:t>
            </a:r>
          </a:p>
          <a:p xmlns:a="http://schemas.openxmlformats.org/drawingml/2006/main">
            <a:r>
              <a:t>https://www.vktr.com/content-marketing/the-5-level-content-operations-maturity-model-where-are-you-on-the-path-to-ai-ready/</a:t>
            </a:r>
          </a:p>
          <a:p xmlns:a="http://schemas.openxmlformats.org/drawingml/2006/main">
            <a:r>
              <a:t>https://www.sitecore.com/resources/insights/digital-asset-management/enterprise-content-operations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inventory rapidly degrades into historical trivia without structured governance. Organizations must choose an operating structure where centralized teams provide strict quality enforcement, decentralized teams offer local agility, or hybrid models balance central standards with distributed subject matter expertise. Operational research from Webstacks demonstrates that structured editorial operations and composable architectures maintain brand governance at scale. Content production workflow research from Magier emphasizes that every asset must possess clear editorial ownership and defined review timeframes. Embedding expiration dates directly into the inventory database ensures that content is systematically reviewed, revised, or unpublished rather than left online indefinitely. Citing source: Webstacks AI editorial workflows guide at https://www.webstacks.com/blog/ai-editorial-workflows and Magier content production workflow guide at https://www.magier.com/blog/content-production-workflow.</a:t>
            </a:r>
          </a:p>
          <a:p xmlns:a="http://schemas.openxmlformats.org/drawingml/2006/main">
            <a:r>
              <a:t/>
            </a:r>
          </a:p>
          <a:p xmlns:a="http://schemas.openxmlformats.org/drawingml/2006/main">
            <a:r>
              <a:t>Sources:</a:t>
            </a:r>
          </a:p>
          <a:p xmlns:a="http://schemas.openxmlformats.org/drawingml/2006/main">
            <a:r>
              <a:t>https://www.webstacks.com/blog/ai-editorial-workflows</a:t>
            </a:r>
          </a:p>
          <a:p xmlns:a="http://schemas.openxmlformats.org/drawingml/2006/main">
            <a:r>
              <a:t>https://www.magier.com/blog/content-production-workflow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During platform redesigns, the content inventory becomes the operational migration tracking sheet. In the PeopleSoft enterprise redesign on Boxes and Arrows, the inventory spreadsheet was expanded into a migration control document tracking thousands of rows of content, assigning team members, and balancing migration workloads. Each page receives an explicit disposition to keep as-is, revise, consolidate, or delete. Furthermore, mapping legacy URLs directly to new taxonomic destinations allows technical teams to build comprehensive 301 redirect tables, protecting search equity and preventing 404 errors. Metadata taxonomies, as detailed in Pixx.io guidance, organize disparate content into clear categories that support intuitive navigation. Citing source: Boxes and Arrows PeopleSoft redesign case study at https://boxesandarrows.com/re-architecting-peoplesoft-com-from-the-bottom-up/ and Pixx.io metadata taxonomy guide at https://www.pixx.io/en/blog/metadata-taxonomy.</a:t>
            </a:r>
          </a:p>
          <a:p xmlns:a="http://schemas.openxmlformats.org/drawingml/2006/main">
            <a:r>
              <a:t/>
            </a:r>
          </a:p>
          <a:p xmlns:a="http://schemas.openxmlformats.org/drawingml/2006/main">
            <a:r>
              <a:t>Sources:</a:t>
            </a:r>
          </a:p>
          <a:p xmlns:a="http://schemas.openxmlformats.org/drawingml/2006/main">
            <a:r>
              <a:t>https://boxesandarrows.com/re-architecting-peoplesoft-com-from-the-bottom-up/</a:t>
            </a:r>
          </a:p>
          <a:p xmlns:a="http://schemas.openxmlformats.org/drawingml/2006/main">
            <a:r>
              <a:t>https://www.pixx.io/en/blog/metadata-taxonomy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summarize, a successful content inventory is not a one-time project deliverable that is archived once a website launches. It is an essential operational discipline that protects digital ecosystems from unmanaged content decay. By grounding information architecture in verified quantitative data, enforcing strict metadata schemas, and continually eliminating redundant, outdated, and trivial material, organizations maintain high editorial quality and intuitive user navigation. Transitioning inventory records into synchronized relational databases ensures that digital asset management, content management systems, and governance lifecycles operate from a single source of truth. Citing source: Microsoft Common Data Model documentation at https://learn.microsoft.com/en-us/common-data-model/model-json.</a:t>
            </a:r>
          </a:p>
          <a:p xmlns:a="http://schemas.openxmlformats.org/drawingml/2006/main">
            <a:r>
              <a:t/>
            </a:r>
          </a:p>
          <a:p xmlns:a="http://schemas.openxmlformats.org/drawingml/2006/main">
            <a:r>
              <a:t>Sources:</a:t>
            </a:r>
          </a:p>
          <a:p xmlns:a="http://schemas.openxmlformats.org/drawingml/2006/main">
            <a:r>
              <a:t>https://learn.microsoft.com/en-us/common-data-model/model-json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d5b8abfbff6400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b3d9e0dd9c546a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b6042ecd3e2466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e6889fd13a5457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601227575bb439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69cbe436e9748c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AD96663-47AD-49AE-9005-B658ECEDEFC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0EEC4F4-5E0C-4B9E-9972-43CA96322A5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C7F872C-B81A-4978-AC23-EBA869FEB6A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9111AFA-B268-4753-9EE4-2ED0DB69C11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8CD98E4-9035-4D99-8E6E-AB48794F3E6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A31ABAC-8B25-410F-8D84-5A225D5BB07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31A9826-566B-4D8D-8F16-324446CFC74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8C8927A-D170-4F78-A5B0-8496AB8B6FF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9F94785-9FAD-4B11-BE0A-4FF08EDA106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F05F9E4-7322-4CDC-9B2A-CD7938F00C9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3497d959df74bd4" /><Relationship Type="http://schemas.openxmlformats.org/officeDocument/2006/relationships/slideLayout" Target="/ppt/slideLayouts/slideLayout1.xml" Id="Rc1d08dfb5783452a" /><Relationship Type="http://schemas.openxmlformats.org/officeDocument/2006/relationships/slideLayout" Target="/ppt/slideLayouts/slideLayout2.xml" Id="Raf97a82aec3a48fd" /><Relationship Type="http://schemas.openxmlformats.org/officeDocument/2006/relationships/slideLayout" Target="/ppt/slideLayouts/slideLayout3.xml" Id="Rb129d28890ef4975" /><Relationship Type="http://schemas.openxmlformats.org/officeDocument/2006/relationships/slideLayout" Target="/ppt/slideLayouts/slideLayout4.xml" Id="Rba49c6f49f1b4ac0" /><Relationship Type="http://schemas.openxmlformats.org/officeDocument/2006/relationships/slideLayout" Target="/ppt/slideLayouts/slideLayout5.xml" Id="Rfcd7fc0882d34626" /><Relationship Type="http://schemas.openxmlformats.org/officeDocument/2006/relationships/slideLayout" Target="/ppt/slideLayouts/slideLayout6.xml" Id="Re3b939edd3d944f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1d08dfb5783452a"/>
    <p:sldLayoutId xmlns:r="http://schemas.openxmlformats.org/officeDocument/2006/relationships" id="2147483650" r:id="Raf97a82aec3a48fd"/>
    <p:sldLayoutId xmlns:r="http://schemas.openxmlformats.org/officeDocument/2006/relationships" id="2147483651" r:id="Rb129d28890ef4975"/>
    <p:sldLayoutId xmlns:r="http://schemas.openxmlformats.org/officeDocument/2006/relationships" id="2147483652" r:id="Rba49c6f49f1b4ac0"/>
    <p:sldLayoutId xmlns:r="http://schemas.openxmlformats.org/officeDocument/2006/relationships" id="2147483653" r:id="Rfcd7fc0882d34626"/>
    <p:sldLayoutId xmlns:r="http://schemas.openxmlformats.org/officeDocument/2006/relationships" id="2147483654" r:id="Re3b939edd3d944f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fdf7f0d1f5f46de" /><Relationship Type="http://schemas.openxmlformats.org/officeDocument/2006/relationships/image" Target="/ppt/media/image.png" Id="R55a2dead8f054d4d" /><Relationship Type="http://schemas.openxmlformats.org/officeDocument/2006/relationships/notesSlide" Target="/ppt/notesSlides/notesSlide1.xml" Id="R09cb6e5b74774a1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fcda59083524547" /><Relationship Type="http://schemas.openxmlformats.org/officeDocument/2006/relationships/notesSlide" Target="/ppt/notesSlides/notesSlide2.xml" Id="R863a82a0793943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fdb6021fe1f4826" /><Relationship Type="http://schemas.openxmlformats.org/officeDocument/2006/relationships/notesSlide" Target="/ppt/notesSlides/notesSlide3.xml" Id="Re208991250964fb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fd5232b84504197" /><Relationship Type="http://schemas.openxmlformats.org/officeDocument/2006/relationships/notesSlide" Target="/ppt/notesSlides/notesSlide4.xml" Id="Reaa403e5e2ba4d0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84b211a62674c37" /><Relationship Type="http://schemas.openxmlformats.org/officeDocument/2006/relationships/notesSlide" Target="/ppt/notesSlides/notesSlide5.xml" Id="R0b2b08a9ac4c47b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8c4eed14aed4fca" /><Relationship Type="http://schemas.openxmlformats.org/officeDocument/2006/relationships/notesSlide" Target="/ppt/notesSlides/notesSlide6.xml" Id="R1c82d20d6637403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dcd1b50fcc34da4" /><Relationship Type="http://schemas.openxmlformats.org/officeDocument/2006/relationships/notesSlide" Target="/ppt/notesSlides/notesSlide7.xml" Id="R2fc86d3e83604b0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9bac33afb4242fe" /><Relationship Type="http://schemas.openxmlformats.org/officeDocument/2006/relationships/notesSlide" Target="/ppt/notesSlides/notesSlide8.xml" Id="R6ef0badd0d594e7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c678aff5bd24773" /><Relationship Type="http://schemas.openxmlformats.org/officeDocument/2006/relationships/notesSlide" Target="/ppt/notesSlides/notesSlide9.xml" Id="Rc41655401979441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10116653a874922" /><Relationship Type="http://schemas.openxmlformats.org/officeDocument/2006/relationships/notesSlide" Target="/ppt/notesSlides/notesSlide10.xml" Id="R2b8d73aba1854c8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8e485cab88a4083" /><Relationship Type="http://schemas.openxmlformats.org/officeDocument/2006/relationships/notesSlide" Target="/ppt/notesSlides/notesSlide11.xml" Id="R1f2da7de8c204437" /></Relationships>
</file>

<file path=ppt/slides/slide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8E02EBB-2557-454A-B3B2-FEA2C384D56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728D6CAF-9AD5-48F0-AAD1-25CE07CFC5AE}"/>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45B69"/>
                </a:solidFill>
                <a:latin typeface="Helvetica Neue"/>
                <a:ea typeface="Helvetica Neue"/>
                <a:cs typeface="Helvetica Neue"/>
              </a:defRPr>
            </a:defPPr>
          </a:lstStyle>
          <a:p xmlns:a="http://schemas.openxmlformats.org/drawingml/2006/main">
            <a:pPr algn="l">
              <a:defRPr sz="1200" b="1">
                <a:solidFill>
                  <a:srgbClr val="F45B69"/>
                </a:solidFill>
                <a:latin typeface="Helvetica Neue"/>
                <a:ea typeface="Helvetica Neue"/>
                <a:cs typeface="Helvetica Neue"/>
              </a:defRPr>
            </a:pPr>
            <a:r>
              <a:rPr sz="1200" b="1">
                <a:solidFill>
                  <a:srgbClr val="F45B69"/>
                </a:solidFill>
                <a:latin typeface="Helvetica Neue"/>
                <a:ea typeface="Helvetica Neue"/>
                <a:cs typeface="Helvetica Neue"/>
              </a:rPr>
              <a:t>INFORMATION ARCHITECTURE</a:t>
            </a:r>
          </a:p>
        </p:txBody>
      </p:sp>
      <p:sp>
        <p:nvSpPr>
          <p:cNvPr id="3" name="">
            <a:extLst xmlns:a="http://schemas.openxmlformats.org/drawingml/2006/main">
              <a:ext uri="{FF2B5EF4-FFF2-40B4-BE49-F238E27FC236}">
                <a16:creationId xmlns:a16="http://schemas.microsoft.com/office/drawing/2014/main" id="{EA97BE63-7414-4FBD-9F26-8BC84CB92AC9}"/>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Content Inventory</a:t>
            </a:r>
          </a:p>
        </p:txBody>
      </p:sp>
      <p:sp>
        <p:nvSpPr>
          <p:cNvPr id="4" name="">
            <a:extLst xmlns:a="http://schemas.openxmlformats.org/drawingml/2006/main">
              <a:ext uri="{FF2B5EF4-FFF2-40B4-BE49-F238E27FC236}">
                <a16:creationId xmlns:a16="http://schemas.microsoft.com/office/drawing/2014/main" id="{D4F66CCC-6A89-4B5C-8F1F-541B5F81F2BD}"/>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Systematic Architecture, Data Modeling, and Digital Governance</a:t>
            </a:r>
          </a:p>
        </p:txBody>
      </p:sp>
      <p:pic>
        <p:nvPicPr>
          <p:cNvPr id="5" name="">
            <a:extLst xmlns:a="http://schemas.openxmlformats.org/drawingml/2006/main">
              <a:ext uri="{FF2B5EF4-FFF2-40B4-BE49-F238E27FC236}">
                <a16:creationId xmlns:a16="http://schemas.microsoft.com/office/drawing/2014/main" id="{1C484515-0F3A-4387-A723-A87FFA5B3849}"/>
              </a:ext>
            </a:extLst>
          </p:cNvPr>
          <p:cNvPicPr>
            <a:picLocks xmlns:a="http://schemas.openxmlformats.org/drawingml/2006/main" noChangeAspect="1"/>
          </p:cNvPicPr>
          <p:nvPr/>
        </p:nvPicPr>
        <p:blipFill>
          <a:blip xmlns:r="http://schemas.openxmlformats.org/officeDocument/2006/relationships" xmlns:a="http://schemas.openxmlformats.org/drawingml/2006/main" r:embed="R55a2dead8f054d4d"/>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F11D721-EFBD-467C-A94D-B2F45E59CD9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11472327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092F942-9A8B-48BF-961A-69F46DD7AD1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950D821B-12EF-4346-86C8-BF14FA78519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Defining the Scope of a Content Inventory</a:t>
            </a:r>
          </a:p>
        </p:txBody>
      </p:sp>
      <p:sp>
        <p:nvSpPr>
          <p:cNvPr id="3" name="">
            <a:extLst xmlns:a="http://schemas.openxmlformats.org/drawingml/2006/main">
              <a:ext uri="{FF2B5EF4-FFF2-40B4-BE49-F238E27FC236}">
                <a16:creationId xmlns:a16="http://schemas.microsoft.com/office/drawing/2014/main" id="{19B343A9-6741-450C-A33A-CA50DAFEC7C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An inventory provides a comprehensive quantitative accounting distinct from audits and editorial calendars.</a:t>
            </a:r>
          </a:p>
        </p:txBody>
      </p:sp>
      <p:sp>
        <p:nvSpPr>
          <p:cNvPr id="4" name="">
            <a:extLst xmlns:a="http://schemas.openxmlformats.org/drawingml/2006/main">
              <a:ext uri="{FF2B5EF4-FFF2-40B4-BE49-F238E27FC236}">
                <a16:creationId xmlns:a16="http://schemas.microsoft.com/office/drawing/2014/main" id="{14E36D1E-3A78-4073-B3AA-9874681972D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Quantitative inventories document existing digital assets</a:t>
            </a:r>
          </a:p>
        </p:txBody>
      </p:sp>
      <p:sp>
        <p:nvSpPr>
          <p:cNvPr id="5" name="">
            <a:extLst xmlns:a="http://schemas.openxmlformats.org/drawingml/2006/main">
              <a:ext uri="{FF2B5EF4-FFF2-40B4-BE49-F238E27FC236}">
                <a16:creationId xmlns:a16="http://schemas.microsoft.com/office/drawing/2014/main" id="{EB4B0197-3E86-4B80-8DC0-15FA5949CFF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Qualitative audits assess message performance and gaps</a:t>
            </a:r>
          </a:p>
        </p:txBody>
      </p:sp>
      <p:sp>
        <p:nvSpPr>
          <p:cNvPr id="6" name="">
            <a:extLst xmlns:a="http://schemas.openxmlformats.org/drawingml/2006/main">
              <a:ext uri="{FF2B5EF4-FFF2-40B4-BE49-F238E27FC236}">
                <a16:creationId xmlns:a16="http://schemas.microsoft.com/office/drawing/2014/main" id="{CE782658-6016-45EC-8A63-D9953C1A13C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Production schedules manage future authoring timelines</a:t>
            </a:r>
          </a:p>
        </p:txBody>
      </p:sp>
      <p:sp>
        <p:nvSpPr>
          <p:cNvPr id="7" name="">
            <a:extLst xmlns:a="http://schemas.openxmlformats.org/drawingml/2006/main">
              <a:ext uri="{FF2B5EF4-FFF2-40B4-BE49-F238E27FC236}">
                <a16:creationId xmlns:a16="http://schemas.microsoft.com/office/drawing/2014/main" id="{3046D19F-E2B8-49B3-8759-C3C2223DC49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52110029"/>
      </p:ext>
    </p:extLst>
  </p:cSld>
</p:sld>
</file>

<file path=ppt/slides/slide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55F8CEF-85A9-4330-8980-FD85788EC8D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A759831F-C5F5-47E6-B414-BD50D15DDED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301"/>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Designing the Data Model and Tracking Schema</a:t>
            </a:r>
          </a:p>
        </p:txBody>
      </p:sp>
      <p:sp>
        <p:nvSpPr>
          <p:cNvPr id="3" name="">
            <a:extLst xmlns:a="http://schemas.openxmlformats.org/drawingml/2006/main">
              <a:ext uri="{FF2B5EF4-FFF2-40B4-BE49-F238E27FC236}">
                <a16:creationId xmlns:a16="http://schemas.microsoft.com/office/drawing/2014/main" id="{976E0F42-3582-4323-97B3-C0E001F0378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91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Standardized metadata fields create an actionable schema for technical and editorial evaluation.</a:t>
            </a:r>
          </a:p>
        </p:txBody>
      </p:sp>
      <p:sp>
        <p:nvSpPr>
          <p:cNvPr id="4" name="">
            <a:extLst xmlns:a="http://schemas.openxmlformats.org/drawingml/2006/main">
              <a:ext uri="{FF2B5EF4-FFF2-40B4-BE49-F238E27FC236}">
                <a16:creationId xmlns:a16="http://schemas.microsoft.com/office/drawing/2014/main" id="{D85654EB-C702-4208-BF6C-780F6EDC1C3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0215622C-FC60-405F-B2A0-A7E8138889D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Track unique identifiers alongside hierarchical depth</a:t>
            </a:r>
          </a:p>
        </p:txBody>
      </p:sp>
      <p:sp>
        <p:nvSpPr>
          <p:cNvPr id="6" name="">
            <a:extLst xmlns:a="http://schemas.openxmlformats.org/drawingml/2006/main">
              <a:ext uri="{FF2B5EF4-FFF2-40B4-BE49-F238E27FC236}">
                <a16:creationId xmlns:a16="http://schemas.microsoft.com/office/drawing/2014/main" id="{E9B3AAFE-9643-4786-983A-06CFBECF901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9E8CA9D-B002-4A7E-BA81-C722222C408A}"/>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Capture canonical URLs, HTTP status, and document formats</a:t>
            </a:r>
          </a:p>
        </p:txBody>
      </p:sp>
      <p:sp>
        <p:nvSpPr>
          <p:cNvPr id="8" name="">
            <a:extLst xmlns:a="http://schemas.openxmlformats.org/drawingml/2006/main">
              <a:ext uri="{FF2B5EF4-FFF2-40B4-BE49-F238E27FC236}">
                <a16:creationId xmlns:a16="http://schemas.microsoft.com/office/drawing/2014/main" id="{7B63EA8E-6732-4FC3-8742-C076FC88606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8DC20AE8-B744-43EE-ACD9-3A0243458769}"/>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Record meta summaries, keyword targets, and explicit owners</a:t>
            </a:r>
          </a:p>
        </p:txBody>
      </p:sp>
      <p:sp>
        <p:nvSpPr>
          <p:cNvPr id="10" name="">
            <a:extLst xmlns:a="http://schemas.openxmlformats.org/drawingml/2006/main">
              <a:ext uri="{FF2B5EF4-FFF2-40B4-BE49-F238E27FC236}">
                <a16:creationId xmlns:a16="http://schemas.microsoft.com/office/drawing/2014/main" id="{9D8326AC-A44B-462E-B7C8-DA69E771F40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06139609"/>
      </p:ext>
    </p:extLst>
  </p:cSld>
</p:sld>
</file>

<file path=ppt/slides/slide4.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D86261F-3D1C-42ED-A61F-E1A9992F34F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141C86BE-1DB3-49A4-9A1A-75F4FB5F728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Automated Crawling and Manual Discovery Methods</a:t>
            </a:r>
          </a:p>
        </p:txBody>
      </p:sp>
      <p:sp>
        <p:nvSpPr>
          <p:cNvPr id="3" name="">
            <a:extLst xmlns:a="http://schemas.openxmlformats.org/drawingml/2006/main">
              <a:ext uri="{FF2B5EF4-FFF2-40B4-BE49-F238E27FC236}">
                <a16:creationId xmlns:a16="http://schemas.microsoft.com/office/drawing/2014/main" id="{9894085F-7AA0-436C-91FA-03ECFFBC334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Automated crawl scripts capture public page structures while manual verification uncovers hidden assets.</a:t>
            </a:r>
          </a:p>
        </p:txBody>
      </p:sp>
      <p:sp>
        <p:nvSpPr>
          <p:cNvPr id="4" name="">
            <a:extLst xmlns:a="http://schemas.openxmlformats.org/drawingml/2006/main">
              <a:ext uri="{FF2B5EF4-FFF2-40B4-BE49-F238E27FC236}">
                <a16:creationId xmlns:a16="http://schemas.microsoft.com/office/drawing/2014/main" id="{658C2B82-E0FC-4BCF-BC5E-B947E98AC8B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Web crawlers rapidly extract public links and HTTP codes</a:t>
            </a:r>
          </a:p>
        </p:txBody>
      </p:sp>
      <p:sp>
        <p:nvSpPr>
          <p:cNvPr id="5" name="">
            <a:extLst xmlns:a="http://schemas.openxmlformats.org/drawingml/2006/main">
              <a:ext uri="{FF2B5EF4-FFF2-40B4-BE49-F238E27FC236}">
                <a16:creationId xmlns:a16="http://schemas.microsoft.com/office/drawing/2014/main" id="{F6A3096A-F5EC-4E24-98CC-CD978CB24F51}"/>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CMS database exports often miss relational linking structures</a:t>
            </a:r>
          </a:p>
        </p:txBody>
      </p:sp>
      <p:sp>
        <p:nvSpPr>
          <p:cNvPr id="6" name="">
            <a:extLst xmlns:a="http://schemas.openxmlformats.org/drawingml/2006/main">
              <a:ext uri="{FF2B5EF4-FFF2-40B4-BE49-F238E27FC236}">
                <a16:creationId xmlns:a16="http://schemas.microsoft.com/office/drawing/2014/main" id="{396489C9-4840-4C77-8EED-5369DB667E5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Manual auditing identifies orphan pages and gated media</a:t>
            </a:r>
          </a:p>
        </p:txBody>
      </p:sp>
      <p:sp>
        <p:nvSpPr>
          <p:cNvPr id="7" name="">
            <a:extLst xmlns:a="http://schemas.openxmlformats.org/drawingml/2006/main">
              <a:ext uri="{FF2B5EF4-FFF2-40B4-BE49-F238E27FC236}">
                <a16:creationId xmlns:a16="http://schemas.microsoft.com/office/drawing/2014/main" id="{97AAA5F6-8CD2-41A3-B307-C287BEAB440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458201874"/>
      </p:ext>
    </p:extLst>
  </p:cSld>
</p:sld>
</file>

<file path=ppt/slides/slide5.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8B177E6-608F-4DE0-A190-3DB77A97F5C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4CE74419-CCF3-4532-BD7A-87B779AA21A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Mapping Hierarchies and Site Architecture</a:t>
            </a:r>
          </a:p>
        </p:txBody>
      </p:sp>
      <p:sp>
        <p:nvSpPr>
          <p:cNvPr id="3" name="">
            <a:extLst xmlns:a="http://schemas.openxmlformats.org/drawingml/2006/main">
              <a:ext uri="{FF2B5EF4-FFF2-40B4-BE49-F238E27FC236}">
                <a16:creationId xmlns:a16="http://schemas.microsoft.com/office/drawing/2014/main" id="{B224E7CC-F012-41DD-A656-95112963C14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Bottom-up analysis of parent-child relationships identifies structural defects across complex site trees.</a:t>
            </a:r>
          </a:p>
        </p:txBody>
      </p:sp>
      <p:sp>
        <p:nvSpPr>
          <p:cNvPr id="4" name="">
            <a:extLst xmlns:a="http://schemas.openxmlformats.org/drawingml/2006/main">
              <a:ext uri="{FF2B5EF4-FFF2-40B4-BE49-F238E27FC236}">
                <a16:creationId xmlns:a16="http://schemas.microsoft.com/office/drawing/2014/main" id="{F1482307-08A7-4878-9F22-41AC44FBFA89}"/>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Bottom-up IA examines individual assets and file structures</a:t>
            </a:r>
          </a:p>
        </p:txBody>
      </p:sp>
      <p:sp>
        <p:nvSpPr>
          <p:cNvPr id="5" name="">
            <a:extLst xmlns:a="http://schemas.openxmlformats.org/drawingml/2006/main">
              <a:ext uri="{FF2B5EF4-FFF2-40B4-BE49-F238E27FC236}">
                <a16:creationId xmlns:a16="http://schemas.microsoft.com/office/drawing/2014/main" id="{66FF24C8-5ED4-4062-A236-FB825B021C9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Hierarchical link IDs reveal structural depth and breadth</a:t>
            </a:r>
          </a:p>
        </p:txBody>
      </p:sp>
      <p:sp>
        <p:nvSpPr>
          <p:cNvPr id="6" name="">
            <a:extLst xmlns:a="http://schemas.openxmlformats.org/drawingml/2006/main">
              <a:ext uri="{FF2B5EF4-FFF2-40B4-BE49-F238E27FC236}">
                <a16:creationId xmlns:a16="http://schemas.microsoft.com/office/drawing/2014/main" id="{6FE86878-6704-4735-84EE-0B157E38AFC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Diagramming scripts uncover dead ends and cross linking gaps</a:t>
            </a:r>
          </a:p>
        </p:txBody>
      </p:sp>
      <p:sp>
        <p:nvSpPr>
          <p:cNvPr id="7" name="">
            <a:extLst xmlns:a="http://schemas.openxmlformats.org/drawingml/2006/main">
              <a:ext uri="{FF2B5EF4-FFF2-40B4-BE49-F238E27FC236}">
                <a16:creationId xmlns:a16="http://schemas.microsoft.com/office/drawing/2014/main" id="{E5A86474-97CC-457D-8678-E1544D605AA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5217637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EF40382-ABCB-481F-BE14-9E64AFEF986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1BB816AF-B778-4D7F-BA97-92D5C38286B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Evaluating Assets with Analysis Heuristics</a:t>
            </a:r>
          </a:p>
        </p:txBody>
      </p:sp>
      <p:sp>
        <p:nvSpPr>
          <p:cNvPr id="3" name="">
            <a:extLst xmlns:a="http://schemas.openxmlformats.org/drawingml/2006/main">
              <a:ext uri="{FF2B5EF4-FFF2-40B4-BE49-F238E27FC236}">
                <a16:creationId xmlns:a16="http://schemas.microsoft.com/office/drawing/2014/main" id="{BE9F86EB-9CF2-4906-8EE3-0AD1B3998EE9}"/>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34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Applying structured heuristics during the inventory phase identifies usability and accessibility flaws.</a:t>
            </a:r>
          </a:p>
        </p:txBody>
      </p:sp>
      <p:sp>
        <p:nvSpPr>
          <p:cNvPr id="4" name="">
            <a:extLst xmlns:a="http://schemas.openxmlformats.org/drawingml/2006/main">
              <a:ext uri="{FF2B5EF4-FFF2-40B4-BE49-F238E27FC236}">
                <a16:creationId xmlns:a16="http://schemas.microsoft.com/office/drawing/2014/main" id="{598C0B88-CA4D-48C4-B56E-CA0FB1FFC767}"/>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5D4CA690-4BBD-48E6-91AC-0CBAF65B4BC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Evaluate information scent in titles, menus, and summaries</a:t>
            </a:r>
          </a:p>
        </p:txBody>
      </p:sp>
      <p:sp>
        <p:nvSpPr>
          <p:cNvPr id="6" name="">
            <a:extLst xmlns:a="http://schemas.openxmlformats.org/drawingml/2006/main">
              <a:ext uri="{FF2B5EF4-FFF2-40B4-BE49-F238E27FC236}">
                <a16:creationId xmlns:a16="http://schemas.microsoft.com/office/drawing/2014/main" id="{06E583F7-D4CC-4EF9-9186-6846B61EE04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37B3738-009C-43B4-8C5E-CCB710C1FF80}"/>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Examine collocation of related tasks and reference assets</a:t>
            </a:r>
          </a:p>
        </p:txBody>
      </p:sp>
      <p:sp>
        <p:nvSpPr>
          <p:cNvPr id="8" name="">
            <a:extLst xmlns:a="http://schemas.openxmlformats.org/drawingml/2006/main">
              <a:ext uri="{FF2B5EF4-FFF2-40B4-BE49-F238E27FC236}">
                <a16:creationId xmlns:a16="http://schemas.microsoft.com/office/drawing/2014/main" id="{E15D2BDF-0DF6-4B22-9300-DDA9DCEF9B2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1CA744D-D099-478B-BA7D-B85DD7A0605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Audit baseline accessibility against WCAG 2.2 standards</a:t>
            </a:r>
          </a:p>
        </p:txBody>
      </p:sp>
      <p:sp>
        <p:nvSpPr>
          <p:cNvPr id="10" name="">
            <a:extLst xmlns:a="http://schemas.openxmlformats.org/drawingml/2006/main">
              <a:ext uri="{FF2B5EF4-FFF2-40B4-BE49-F238E27FC236}">
                <a16:creationId xmlns:a16="http://schemas.microsoft.com/office/drawing/2014/main" id="{C4CD7309-0374-4F8B-9B77-5DBB10CA99A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12843254"/>
      </p:ext>
    </p:extLst>
  </p:cSld>
</p:sld>
</file>

<file path=ppt/slides/slide7.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E318357-B55D-400E-ADF2-96D4E19C8D5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6F89FFCA-A448-4B40-B0B9-BC42070CC62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Identifying Redundant, Outdated, and Trivial Content</a:t>
            </a:r>
          </a:p>
        </p:txBody>
      </p:sp>
      <p:sp>
        <p:nvSpPr>
          <p:cNvPr id="3" name="">
            <a:extLst xmlns:a="http://schemas.openxmlformats.org/drawingml/2006/main">
              <a:ext uri="{FF2B5EF4-FFF2-40B4-BE49-F238E27FC236}">
                <a16:creationId xmlns:a16="http://schemas.microsoft.com/office/drawing/2014/main" id="{16078E19-C486-42A6-94C9-BFC6B1C1524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The ROT framework isolates low-value pages to prevent migrating unnecessary bloat.</a:t>
            </a:r>
          </a:p>
        </p:txBody>
      </p:sp>
      <p:sp>
        <p:nvSpPr>
          <p:cNvPr id="4" name="">
            <a:extLst xmlns:a="http://schemas.openxmlformats.org/drawingml/2006/main">
              <a:ext uri="{FF2B5EF4-FFF2-40B4-BE49-F238E27FC236}">
                <a16:creationId xmlns:a16="http://schemas.microsoft.com/office/drawing/2014/main" id="{AD347303-8644-43EE-B0CC-053D863CE00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Redundant pages duplicate core topics and cannibalize traffic</a:t>
            </a:r>
          </a:p>
        </p:txBody>
      </p:sp>
      <p:sp>
        <p:nvSpPr>
          <p:cNvPr id="5" name="">
            <a:extLst xmlns:a="http://schemas.openxmlformats.org/drawingml/2006/main">
              <a:ext uri="{FF2B5EF4-FFF2-40B4-BE49-F238E27FC236}">
                <a16:creationId xmlns:a16="http://schemas.microsoft.com/office/drawing/2014/main" id="{83F640C9-6C33-4AE1-A697-FC525BE6CBC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Outdated assets carry expired dates or obsolete policies</a:t>
            </a:r>
          </a:p>
        </p:txBody>
      </p:sp>
      <p:sp>
        <p:nvSpPr>
          <p:cNvPr id="6" name="">
            <a:extLst xmlns:a="http://schemas.openxmlformats.org/drawingml/2006/main">
              <a:ext uri="{FF2B5EF4-FFF2-40B4-BE49-F238E27FC236}">
                <a16:creationId xmlns:a16="http://schemas.microsoft.com/office/drawing/2014/main" id="{26471425-20C0-44AA-873A-CB17C1924896}"/>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Trivial pages produce negligible engagement and lack purpose</a:t>
            </a:r>
          </a:p>
        </p:txBody>
      </p:sp>
      <p:sp>
        <p:nvSpPr>
          <p:cNvPr id="7" name="">
            <a:extLst xmlns:a="http://schemas.openxmlformats.org/drawingml/2006/main">
              <a:ext uri="{FF2B5EF4-FFF2-40B4-BE49-F238E27FC236}">
                <a16:creationId xmlns:a16="http://schemas.microsoft.com/office/drawing/2014/main" id="{45595248-E689-438D-A981-3A5C7758443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71505817"/>
      </p:ext>
    </p:extLst>
  </p:cSld>
</p:sld>
</file>

<file path=ppt/slides/slide8.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A99FC1E-2C21-4BE8-BE3E-B29288B47B4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98298440-5ABC-4C06-8F6E-3000C1537DB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Moving from Flat Sheets to Relational Databases</a:t>
            </a:r>
          </a:p>
        </p:txBody>
      </p:sp>
      <p:sp>
        <p:nvSpPr>
          <p:cNvPr id="3" name="">
            <a:extLst xmlns:a="http://schemas.openxmlformats.org/drawingml/2006/main">
              <a:ext uri="{FF2B5EF4-FFF2-40B4-BE49-F238E27FC236}">
                <a16:creationId xmlns:a16="http://schemas.microsoft.com/office/drawing/2014/main" id="{FC72FE94-5467-45D4-BC88-BF7208821D6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Enterprise scale demands transitioning from static spreadsheets to integrated relational databases.</a:t>
            </a:r>
          </a:p>
        </p:txBody>
      </p:sp>
      <p:sp>
        <p:nvSpPr>
          <p:cNvPr id="4" name="">
            <a:extLst xmlns:a="http://schemas.openxmlformats.org/drawingml/2006/main">
              <a:ext uri="{FF2B5EF4-FFF2-40B4-BE49-F238E27FC236}">
                <a16:creationId xmlns:a16="http://schemas.microsoft.com/office/drawing/2014/main" id="{C8ECBF8E-F4B6-41C6-8802-E56E0130B89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Static spreadsheets break down under enterprise asset volumes</a:t>
            </a:r>
          </a:p>
        </p:txBody>
      </p:sp>
      <p:sp>
        <p:nvSpPr>
          <p:cNvPr id="5" name="">
            <a:extLst xmlns:a="http://schemas.openxmlformats.org/drawingml/2006/main">
              <a:ext uri="{FF2B5EF4-FFF2-40B4-BE49-F238E27FC236}">
                <a16:creationId xmlns:a16="http://schemas.microsoft.com/office/drawing/2014/main" id="{3012B608-94D0-455D-98A9-863491379F9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Multi-dimensional data models support complex asset relations</a:t>
            </a:r>
          </a:p>
        </p:txBody>
      </p:sp>
      <p:sp>
        <p:nvSpPr>
          <p:cNvPr id="6" name="">
            <a:extLst xmlns:a="http://schemas.openxmlformats.org/drawingml/2006/main">
              <a:ext uri="{FF2B5EF4-FFF2-40B4-BE49-F238E27FC236}">
                <a16:creationId xmlns:a16="http://schemas.microsoft.com/office/drawing/2014/main" id="{F15E3058-F930-4AB7-9FF9-852CA6B916F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Synchronized databases connect CMS repositories and DAM systems</a:t>
            </a:r>
          </a:p>
        </p:txBody>
      </p:sp>
      <p:sp>
        <p:nvSpPr>
          <p:cNvPr id="7" name="">
            <a:extLst xmlns:a="http://schemas.openxmlformats.org/drawingml/2006/main">
              <a:ext uri="{FF2B5EF4-FFF2-40B4-BE49-F238E27FC236}">
                <a16:creationId xmlns:a16="http://schemas.microsoft.com/office/drawing/2014/main" id="{A20910A4-6CB5-4E83-9B2C-9A479749F81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49225950"/>
      </p:ext>
    </p:extLst>
  </p:cSld>
</p:sld>
</file>

<file path=ppt/slides/slide9.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AE99996-D370-4DB8-87A8-47029DC49CE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DA721252-81E3-4529-9F1B-B8D248BA2FC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197"/>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Establishing Governance and Ownership Lifecycles</a:t>
            </a:r>
          </a:p>
        </p:txBody>
      </p:sp>
      <p:sp>
        <p:nvSpPr>
          <p:cNvPr id="3" name="">
            <a:extLst xmlns:a="http://schemas.openxmlformats.org/drawingml/2006/main">
              <a:ext uri="{FF2B5EF4-FFF2-40B4-BE49-F238E27FC236}">
                <a16:creationId xmlns:a16="http://schemas.microsoft.com/office/drawing/2014/main" id="{99E128AB-5A9A-440B-B604-E47D8877F72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Sustained inventory accuracy requires defined ownership, recurring review dates, and unpublishing rules.</a:t>
            </a:r>
          </a:p>
        </p:txBody>
      </p:sp>
      <p:sp>
        <p:nvSpPr>
          <p:cNvPr id="4" name="">
            <a:extLst xmlns:a="http://schemas.openxmlformats.org/drawingml/2006/main">
              <a:ext uri="{FF2B5EF4-FFF2-40B4-BE49-F238E27FC236}">
                <a16:creationId xmlns:a16="http://schemas.microsoft.com/office/drawing/2014/main" id="{4D096702-35BE-40C9-A607-D4C8EDA44819}"/>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A622170E-D9ED-4C10-8658-5B49A9E99FB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Centralized teams ensure consistency while hybrid models scale</a:t>
            </a:r>
          </a:p>
        </p:txBody>
      </p:sp>
      <p:sp>
        <p:nvSpPr>
          <p:cNvPr id="6" name="">
            <a:extLst xmlns:a="http://schemas.openxmlformats.org/drawingml/2006/main">
              <a:ext uri="{FF2B5EF4-FFF2-40B4-BE49-F238E27FC236}">
                <a16:creationId xmlns:a16="http://schemas.microsoft.com/office/drawing/2014/main" id="{2219E885-3B73-4354-9D5F-BB3507FDD86C}"/>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0B0AF08-61A8-4AC7-BBF8-2F67F6C79194}"/>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Assign explicit business owners to every inventoried asset</a:t>
            </a:r>
          </a:p>
        </p:txBody>
      </p:sp>
      <p:sp>
        <p:nvSpPr>
          <p:cNvPr id="8" name="">
            <a:extLst xmlns:a="http://schemas.openxmlformats.org/drawingml/2006/main">
              <a:ext uri="{FF2B5EF4-FFF2-40B4-BE49-F238E27FC236}">
                <a16:creationId xmlns:a16="http://schemas.microsoft.com/office/drawing/2014/main" id="{D0B39D4F-C794-4C06-A69D-6E5D3A3EB9C1}"/>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56A549B4-AC06-4CCA-97A9-75DEA43E940C}"/>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Automate recurring audit cycles to trigger unpublishing</a:t>
            </a:r>
          </a:p>
        </p:txBody>
      </p:sp>
      <p:sp>
        <p:nvSpPr>
          <p:cNvPr id="10" name="">
            <a:extLst xmlns:a="http://schemas.openxmlformats.org/drawingml/2006/main">
              <a:ext uri="{FF2B5EF4-FFF2-40B4-BE49-F238E27FC236}">
                <a16:creationId xmlns:a16="http://schemas.microsoft.com/office/drawing/2014/main" id="{2BD48B46-0F6D-4CEE-B70E-D8136384E47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7045507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909A0E2-4C50-4B34-AFD4-F6D03979DFE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3DAFDE4B-D0F9-46E7-A5B1-A0FC7F9E0AB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Executing Migration Planning and Architectural Redesign</a:t>
            </a:r>
          </a:p>
        </p:txBody>
      </p:sp>
      <p:sp>
        <p:nvSpPr>
          <p:cNvPr id="3" name="">
            <a:extLst xmlns:a="http://schemas.openxmlformats.org/drawingml/2006/main">
              <a:ext uri="{FF2B5EF4-FFF2-40B4-BE49-F238E27FC236}">
                <a16:creationId xmlns:a16="http://schemas.microsoft.com/office/drawing/2014/main" id="{85005DB6-7055-436D-8426-D3FFEF59E9E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Inventory ledgers translate directly into disposition tables, 301 redirects, and migration workloads.</a:t>
            </a:r>
          </a:p>
        </p:txBody>
      </p:sp>
      <p:sp>
        <p:nvSpPr>
          <p:cNvPr id="4" name="">
            <a:extLst xmlns:a="http://schemas.openxmlformats.org/drawingml/2006/main">
              <a:ext uri="{FF2B5EF4-FFF2-40B4-BE49-F238E27FC236}">
                <a16:creationId xmlns:a16="http://schemas.microsoft.com/office/drawing/2014/main" id="{5B21F53D-E882-4542-A3DF-2CA6022266B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Assign migration dispositions: keep, revise, merge, or delete</a:t>
            </a:r>
          </a:p>
        </p:txBody>
      </p:sp>
      <p:sp>
        <p:nvSpPr>
          <p:cNvPr id="5" name="">
            <a:extLst xmlns:a="http://schemas.openxmlformats.org/drawingml/2006/main">
              <a:ext uri="{FF2B5EF4-FFF2-40B4-BE49-F238E27FC236}">
                <a16:creationId xmlns:a16="http://schemas.microsoft.com/office/drawing/2014/main" id="{70E595D8-0ACA-4AC6-9684-5B8AB32DE82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Map legacy URLs to target paths to build 301 redirect tables</a:t>
            </a:r>
          </a:p>
        </p:txBody>
      </p:sp>
      <p:sp>
        <p:nvSpPr>
          <p:cNvPr id="6" name="">
            <a:extLst xmlns:a="http://schemas.openxmlformats.org/drawingml/2006/main">
              <a:ext uri="{FF2B5EF4-FFF2-40B4-BE49-F238E27FC236}">
                <a16:creationId xmlns:a16="http://schemas.microsoft.com/office/drawing/2014/main" id="{0342D66C-22F1-4759-8B45-2C462F18687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Use mapped metadata taxonomies to build intuitive site trees</a:t>
            </a:r>
          </a:p>
        </p:txBody>
      </p:sp>
      <p:sp>
        <p:nvSpPr>
          <p:cNvPr id="7" name="">
            <a:extLst xmlns:a="http://schemas.openxmlformats.org/drawingml/2006/main">
              <a:ext uri="{FF2B5EF4-FFF2-40B4-BE49-F238E27FC236}">
                <a16:creationId xmlns:a16="http://schemas.microsoft.com/office/drawing/2014/main" id="{8729C64B-E8DD-48B9-A4FB-CCC2A99A76B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68195132"/>
      </p:ext>
    </p:extLst>
  </p:cSld>
</p:sld>
</file>

<file path=ppt/slides/slide1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9DD666E-7CF2-4843-B0C9-7CD31CAD189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64AF8B7E-9E23-4993-87A1-F943927BC4A2}"/>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a Sustainable Inventory Practice</a:t>
            </a:r>
          </a:p>
        </p:txBody>
      </p:sp>
      <p:sp>
        <p:nvSpPr>
          <p:cNvPr id="3" name="">
            <a:extLst xmlns:a="http://schemas.openxmlformats.org/drawingml/2006/main">
              <a:ext uri="{FF2B5EF4-FFF2-40B4-BE49-F238E27FC236}">
                <a16:creationId xmlns:a16="http://schemas.microsoft.com/office/drawing/2014/main" id="{BCE7BD25-8FB3-4133-84F1-745518BB822C}"/>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Transforming the inventory into an active operational system ensures long-term architectural health.</a:t>
            </a:r>
          </a:p>
        </p:txBody>
      </p:sp>
      <p:sp>
        <p:nvSpPr>
          <p:cNvPr id="4" name="">
            <a:extLst xmlns:a="http://schemas.openxmlformats.org/drawingml/2006/main">
              <a:ext uri="{FF2B5EF4-FFF2-40B4-BE49-F238E27FC236}">
                <a16:creationId xmlns:a16="http://schemas.microsoft.com/office/drawing/2014/main" id="{E6ADA4C0-02DD-4ED7-9902-56BD5A840F4B}"/>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Ground architectural redesigns in verified quantitative data</a:t>
            </a:r>
          </a:p>
        </p:txBody>
      </p:sp>
      <p:sp>
        <p:nvSpPr>
          <p:cNvPr id="5" name="">
            <a:extLst xmlns:a="http://schemas.openxmlformats.org/drawingml/2006/main">
              <a:ext uri="{FF2B5EF4-FFF2-40B4-BE49-F238E27FC236}">
                <a16:creationId xmlns:a16="http://schemas.microsoft.com/office/drawing/2014/main" id="{DF932F26-3FEF-47A0-9567-CBB1C6BE69E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Eliminate digital bloat through continuous ROT identification</a:t>
            </a:r>
          </a:p>
        </p:txBody>
      </p:sp>
      <p:sp>
        <p:nvSpPr>
          <p:cNvPr id="6" name="">
            <a:extLst xmlns:a="http://schemas.openxmlformats.org/drawingml/2006/main">
              <a:ext uri="{FF2B5EF4-FFF2-40B4-BE49-F238E27FC236}">
                <a16:creationId xmlns:a16="http://schemas.microsoft.com/office/drawing/2014/main" id="{2AE4C1FC-449D-47EF-B706-7D3D583D6B3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Integrate relational schemas with active CMS publishing workflows</a:t>
            </a:r>
          </a:p>
        </p:txBody>
      </p:sp>
      <p:sp>
        <p:nvSpPr>
          <p:cNvPr id="7" name="">
            <a:extLst xmlns:a="http://schemas.openxmlformats.org/drawingml/2006/main">
              <a:ext uri="{FF2B5EF4-FFF2-40B4-BE49-F238E27FC236}">
                <a16:creationId xmlns:a16="http://schemas.microsoft.com/office/drawing/2014/main" id="{F8671AC1-35A2-4946-9B8A-CBBF4B45F3A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1198706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2026-10-10T05:33:15.9950000Z</dcterms:created>
  <dcterms:modified xsi:type="dcterms:W3CDTF">2026-10-10T05:33:15.9950000Z</dcterms:modified>
</coreProperties>
</file>