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12714da972b84212" /><Relationship Type="http://schemas.openxmlformats.org/officeDocument/2006/relationships/extended-properties" Target="/docProps/app.xml" Id="Rdca58901aa05418c" /><Relationship Type="http://schemas.openxmlformats.org/officeDocument/2006/relationships/officeDocument" Target="/ppt/presentation.xml" Id="Reaecccb845a74e81" /></Relationships>
</file>

<file path=ppt/presentation.xml><?xml version="1.0" encoding="utf-8"?>
<p:presentation xmlns:p="http://schemas.openxmlformats.org/presentationml/2006/main">
  <p:sldMasterIdLst>
    <p:sldMasterId xmlns:r="http://schemas.openxmlformats.org/officeDocument/2006/relationships" id="2147483648" r:id="R328b457b6a6b4b1c"/>
  </p:sldMasterIdLst>
  <p:notesMasterIdLst>
    <p:notesMasterId xmlns:r="http://schemas.openxmlformats.org/officeDocument/2006/relationships" r:id="Rf55ddbf372fd4bd6"/>
  </p:notesMasterIdLst>
  <p:sldIdLst>
    <p:sldId xmlns:r="http://schemas.openxmlformats.org/officeDocument/2006/relationships" id="256" r:id="R7cfe89b104f747ab"/>
    <p:sldId xmlns:r="http://schemas.openxmlformats.org/officeDocument/2006/relationships" id="257" r:id="R906d9573c5284131"/>
    <p:sldId xmlns:r="http://schemas.openxmlformats.org/officeDocument/2006/relationships" id="258" r:id="Ra4df91fe5bdb42ae"/>
    <p:sldId xmlns:r="http://schemas.openxmlformats.org/officeDocument/2006/relationships" id="259" r:id="Re295cec864ab41e5"/>
    <p:sldId xmlns:r="http://schemas.openxmlformats.org/officeDocument/2006/relationships" id="260" r:id="Ref35e60a6b464ed6"/>
    <p:sldId xmlns:r="http://schemas.openxmlformats.org/officeDocument/2006/relationships" id="261" r:id="R0d8e3db8882b47a4"/>
    <p:sldId xmlns:r="http://schemas.openxmlformats.org/officeDocument/2006/relationships" id="262" r:id="Re2f4d641d6fd4ac5"/>
    <p:sldId xmlns:r="http://schemas.openxmlformats.org/officeDocument/2006/relationships" id="263" r:id="Rd39de70377784e02"/>
    <p:sldId xmlns:r="http://schemas.openxmlformats.org/officeDocument/2006/relationships" id="264" r:id="R78b926f064af49ff"/>
    <p:sldId xmlns:r="http://schemas.openxmlformats.org/officeDocument/2006/relationships" id="265" r:id="R9e7fc45a58af49e2"/>
    <p:sldId xmlns:r="http://schemas.openxmlformats.org/officeDocument/2006/relationships" id="266" r:id="Rc2283f8ff0b347c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44db72c903143d9" /><Relationship Type="http://schemas.openxmlformats.org/officeDocument/2006/relationships/slideMaster" Target="/ppt/slideMasters/slideMaster1.xml" Id="R328b457b6a6b4b1c" /><Relationship Type="http://schemas.openxmlformats.org/officeDocument/2006/relationships/notesMaster" Target="/ppt/notesMasters/notesMaster1.xml" Id="Rf55ddbf372fd4bd6" /><Relationship Type="http://schemas.openxmlformats.org/officeDocument/2006/relationships/presProps" Target="/ppt/presProps.xml" Id="Rfac07fe0116d4949" /><Relationship Type="http://schemas.openxmlformats.org/officeDocument/2006/relationships/tableStyles" Target="/ppt/tableStyles.xml" Id="Rfd69e1f55860459f" /><Relationship Type="http://schemas.openxmlformats.org/officeDocument/2006/relationships/slide" Target="/ppt/slides/slide1.xml" Id="R7cfe89b104f747ab" /><Relationship Type="http://schemas.openxmlformats.org/officeDocument/2006/relationships/slide" Target="/ppt/slides/slide2.xml" Id="R906d9573c5284131" /><Relationship Type="http://schemas.openxmlformats.org/officeDocument/2006/relationships/slide" Target="/ppt/slides/slide3.xml" Id="Ra4df91fe5bdb42ae" /><Relationship Type="http://schemas.openxmlformats.org/officeDocument/2006/relationships/slide" Target="/ppt/slides/slide4.xml" Id="Re295cec864ab41e5" /><Relationship Type="http://schemas.openxmlformats.org/officeDocument/2006/relationships/slide" Target="/ppt/slides/slide5.xml" Id="Ref35e60a6b464ed6" /><Relationship Type="http://schemas.openxmlformats.org/officeDocument/2006/relationships/slide" Target="/ppt/slides/slide6.xml" Id="R0d8e3db8882b47a4" /><Relationship Type="http://schemas.openxmlformats.org/officeDocument/2006/relationships/slide" Target="/ppt/slides/slide7.xml" Id="Re2f4d641d6fd4ac5" /><Relationship Type="http://schemas.openxmlformats.org/officeDocument/2006/relationships/slide" Target="/ppt/slides/slide8.xml" Id="Rd39de70377784e02" /><Relationship Type="http://schemas.openxmlformats.org/officeDocument/2006/relationships/slide" Target="/ppt/slides/slide9.xml" Id="R78b926f064af49ff" /><Relationship Type="http://schemas.openxmlformats.org/officeDocument/2006/relationships/slide" Target="/ppt/slides/slide10.xml" Id="R9e7fc45a58af49e2" /><Relationship Type="http://schemas.openxmlformats.org/officeDocument/2006/relationships/slide" Target="/ppt/slides/slide11.xml" Id="Rc2283f8ff0b347c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a3faf92531e4cf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1efa13e70c40fe" /><Relationship Type="http://schemas.openxmlformats.org/officeDocument/2006/relationships/notesMaster" Target="/ppt/notesMasters/notesMaster1.xml" Id="R61cca01f466a43ef" /></Relationships>
</file>

<file path=ppt/notesSlides/_rels/notesSlide2.xml.rels>&#65279;<?xml version="1.0" encoding="utf-8"?><Relationships xmlns="http://schemas.openxmlformats.org/package/2006/relationships"><Relationship Type="http://schemas.openxmlformats.org/officeDocument/2006/relationships/slide" Target="/ppt/slides/slide2.xml" Id="R7a8bb1fdcd1a4b78" /><Relationship Type="http://schemas.openxmlformats.org/officeDocument/2006/relationships/notesMaster" Target="/ppt/notesMasters/notesMaster1.xml" Id="Ra268ebbcaf924c18" /></Relationships>
</file>

<file path=ppt/notesSlides/_rels/notesSlide3.xml.rels>&#65279;<?xml version="1.0" encoding="utf-8"?><Relationships xmlns="http://schemas.openxmlformats.org/package/2006/relationships"><Relationship Type="http://schemas.openxmlformats.org/officeDocument/2006/relationships/slide" Target="/ppt/slides/slide3.xml" Id="R7e26b9c9f7384764" /><Relationship Type="http://schemas.openxmlformats.org/officeDocument/2006/relationships/notesMaster" Target="/ppt/notesMasters/notesMaster1.xml" Id="Re06e1114c44a490b" /></Relationships>
</file>

<file path=ppt/notesSlides/_rels/notesSlide4.xml.rels>&#65279;<?xml version="1.0" encoding="utf-8"?><Relationships xmlns="http://schemas.openxmlformats.org/package/2006/relationships"><Relationship Type="http://schemas.openxmlformats.org/officeDocument/2006/relationships/slide" Target="/ppt/slides/slide4.xml" Id="Rbd44d9f8b3384473" /><Relationship Type="http://schemas.openxmlformats.org/officeDocument/2006/relationships/notesMaster" Target="/ppt/notesMasters/notesMaster1.xml" Id="R949a85f80c6e45a7" /></Relationships>
</file>

<file path=ppt/notesSlides/_rels/notesSlide5.xml.rels>&#65279;<?xml version="1.0" encoding="utf-8"?><Relationships xmlns="http://schemas.openxmlformats.org/package/2006/relationships"><Relationship Type="http://schemas.openxmlformats.org/officeDocument/2006/relationships/slide" Target="/ppt/slides/slide5.xml" Id="R0aae9a920a0343b7" /><Relationship Type="http://schemas.openxmlformats.org/officeDocument/2006/relationships/notesMaster" Target="/ppt/notesMasters/notesMaster1.xml" Id="R658df1d254174e5c" /></Relationships>
</file>

<file path=ppt/notesSlides/_rels/notesSlide6.xml.rels>&#65279;<?xml version="1.0" encoding="utf-8"?><Relationships xmlns="http://schemas.openxmlformats.org/package/2006/relationships"><Relationship Type="http://schemas.openxmlformats.org/officeDocument/2006/relationships/slide" Target="/ppt/slides/slide6.xml" Id="R5083da0867b84531" /><Relationship Type="http://schemas.openxmlformats.org/officeDocument/2006/relationships/notesMaster" Target="/ppt/notesMasters/notesMaster1.xml" Id="Ra5f9db7a7df040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68166ec504470c" /><Relationship Type="http://schemas.openxmlformats.org/officeDocument/2006/relationships/notesMaster" Target="/ppt/notesMasters/notesMaster1.xml" Id="R59bb1d3f5c244d8f" /></Relationships>
</file>

<file path=ppt/notesSlides/_rels/notesSlide8.xml.rels>&#65279;<?xml version="1.0" encoding="utf-8"?><Relationships xmlns="http://schemas.openxmlformats.org/package/2006/relationships"><Relationship Type="http://schemas.openxmlformats.org/officeDocument/2006/relationships/slide" Target="/ppt/slides/slide8.xml" Id="R9dd83e7218f74131" /><Relationship Type="http://schemas.openxmlformats.org/officeDocument/2006/relationships/notesMaster" Target="/ppt/notesMasters/notesMaster1.xml" Id="R1f42cb69a0954251" /></Relationships>
</file>

<file path=ppt/notesSlides/_rels/notesSlide9.xml.rels>&#65279;<?xml version="1.0" encoding="utf-8"?><Relationships xmlns="http://schemas.openxmlformats.org/package/2006/relationships"><Relationship Type="http://schemas.openxmlformats.org/officeDocument/2006/relationships/slide" Target="/ppt/slides/slide9.xml" Id="Rdd23ecd6e84c4bef" /><Relationship Type="http://schemas.openxmlformats.org/officeDocument/2006/relationships/notesMaster" Target="/ppt/notesMasters/notesMaster1.xml" Id="Redb81f1e0a164b9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818ecfe6e72484a" /><Relationship Type="http://schemas.openxmlformats.org/officeDocument/2006/relationships/notesMaster" Target="/ppt/notesMasters/notesMaster1.xml" Id="R5dd9c95adf904a0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b105cf2fd844069" /><Relationship Type="http://schemas.openxmlformats.org/officeDocument/2006/relationships/notesMaster" Target="/ppt/notesMasters/notesMaster1.xml" Id="Rd160ed215cc4445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In this presentation, we are exploring how startup founders can use ChatGPT and large language models as structured reasoning partners during pitch deck creation. Early-stage fundraising demands a disciplined narrative that connects customer friction, defensible market advantages, and clear business models into an organized investment thesis. While generative AI models can quickly produce draft copy, unstructured prompts tend to generate generic marketing filler that fails due diligence reviews with institutional venture partners. We will examine systematic prompt techniques that turn raw business observations into clear, evidence-based presentations. By defining precise contextual boundaries, structuring slide-by-slide outlines, and applying grounded verification checks, founders can refine their core narrative while avoiding fabricated figures or vanity buzzwords.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Pitch decks must capture partner attention and establish immediate clarity. As highlighted by Bullpen in their analysis of deck frameworks at https://www.thebullpen.co/blog/pitch-deck-storytelling-frameworks, successful decks frequently adapt proven storytelling structures such as the Hero Journey and Problem Agitate Solve to sustain engagement during brief initial investor reviews. Unguided language models often default to listing technical features rather than framing human or operational tension. Furthermore, as detailed by Harvard Business School Online at https://online.hbs.edu/blog/post/how-to-pitch-a-business-idea, venture investors assess the founder ability to articulate product-market fit and target market dynamics. By instructing ChatGPT to position the target customer as the central figure confronting acute friction, founders construct an authentic investment thesis that demonstrates deep market understanding and strategic focus.</a:t>
            </a:r>
          </a:p>
          <a:p xmlns:a="http://schemas.openxmlformats.org/drawingml/2006/main">
            <a:r>
              <a:t/>
            </a:r>
          </a:p>
          <a:p xmlns:a="http://schemas.openxmlformats.org/drawingml/2006/main">
            <a:r>
              <a:t>Sources:</a:t>
            </a:r>
          </a:p>
          <a:p xmlns:a="http://schemas.openxmlformats.org/drawingml/2006/main">
            <a:r>
              <a:t>https://www.thebullpen.co/blog/pitch-deck-storytelling-frameworks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Engineering effective prompts requires strict architectural constraints. Technical documentation from Microsoft Learn at https://learn.microsoft.com/en-us/azure/foundry/openai/concepts/prompt-engineering explains that language models predict the most likely token sequence, meaning that placing the primary task instruction at the very beginning of the prompt produces significantly higher quality completions. Additionally, OpenAI developer guidelines at https://developers.openai.com/api/docs/guides/prompt-engineering recommend incorporating Markdown headers and XML tags to establish explicit boundaries between instructions, background context, and reference data. Pitch deck prompts should explicitly forbid generic corporate jargon such as game-changing or synergistic. Providing concrete few-shot examples guides the model to adopt the concise, metric-driven tone expected by institutional venture capitalists while preventing conversational drift.</a:t>
            </a:r>
          </a:p>
          <a:p xmlns:a="http://schemas.openxmlformats.org/drawingml/2006/main">
            <a:r>
              <a:t/>
            </a:r>
          </a:p>
          <a:p xmlns:a="http://schemas.openxmlformats.org/drawingml/2006/main">
            <a:r>
              <a:t>Sources:</a:t>
            </a:r>
          </a:p>
          <a:p xmlns:a="http://schemas.openxmlformats.org/drawingml/2006/main">
            <a:r>
              <a:t>https://learn.microsoft.com/en-us/azure/foundry/openai/concepts/prompt-engineering</a:t>
            </a:r>
          </a:p>
          <a:p xmlns:a="http://schemas.openxmlformats.org/drawingml/2006/main">
            <a:r>
              <a:t>https://developers.openai.com/api/docs/guides/prompt-engineering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Institutional venture investors evaluate pitch decks through standard diligence categories. As outlined by Harvard Business School Online at https://online.hbs.edu/blog/post/how-to-pitch-a-business-idea, an effective presentation must systematically cover target markets, value propositions, monetization models, and explicit capital asks. Pitch prompt frameworks from Something Big at https://somethingbig.ai/prompts/pitch-deck-prompt structure this progression across a focused sequence where each slide performs a single cognitive job. Rather than asking an AI tool to generate an entire deck in a single prompt, founders should instruct the model to produce structured outlines specifying slide titles, core strategic objectives, three to five factual bullets, and concise speaking points. This ensures every slide directly advances investor decision-making and separates verified operational results from forward-looking projections.</a:t>
            </a:r>
          </a:p>
          <a:p xmlns:a="http://schemas.openxmlformats.org/drawingml/2006/main">
            <a:r>
              <a:t/>
            </a:r>
          </a:p>
          <a:p xmlns:a="http://schemas.openxmlformats.org/drawingml/2006/main">
            <a:r>
              <a:t>Sources:</a:t>
            </a:r>
          </a:p>
          <a:p xmlns:a="http://schemas.openxmlformats.org/drawingml/2006/main">
            <a:r>
              <a:t>https://online.hbs.edu/blog/post/how-to-pitch-a-business-idea</a:t>
            </a:r>
          </a:p>
          <a:p xmlns:a="http://schemas.openxmlformats.org/drawingml/2006/main">
            <a:r>
              <a:t>https://somethingbig.ai/prompts/pitch-deck-prompt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problem and solution slides establish the foundation of any early-stage investor pitch. Template guidance from GPT Prompt Engine at https://gptpromptengine.com/prompts/entrepreneurs/pitch-deck-writing/ demonstrates that opening with a relatable scenario, quantifying friction, and explaining why existing alternatives fail makes customer pain concrete. Similarly, prompt structures from Something Big at https://somethingbig.ai/prompts/pitch-deck-prompt suggest using a day-after implementation perspective to walk investors through customer workflow transformation rather than reciting product specifications. When drafting these slides with ChatGPT, founders should clearly distinguish proven current capabilities from projected future outcomes. Restricting the model to customer discovery notes prevents exaggerated claims and ensures that the narrative highlights authentic economic friction and clear business value.</a:t>
            </a:r>
          </a:p>
          <a:p xmlns:a="http://schemas.openxmlformats.org/drawingml/2006/main">
            <a:r>
              <a:t/>
            </a:r>
          </a:p>
          <a:p xmlns:a="http://schemas.openxmlformats.org/drawingml/2006/main">
            <a:r>
              <a:t>Sources:</a:t>
            </a:r>
          </a:p>
          <a:p xmlns:a="http://schemas.openxmlformats.org/drawingml/2006/main">
            <a:r>
              <a:t>https://gptpromptengine.com/prompts/entrepreneurs/pitch-deck-writing/</a:t>
            </a:r>
          </a:p>
          <a:p xmlns:a="http://schemas.openxmlformats.org/drawingml/2006/main">
            <a:r>
              <a:t>https://somethingbig.ai/prompts/pitch-deck-prompt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Market sizing and traction slides frequently determine whether an investor proceeds to formal due diligence. Appiqa guidance at https://www.appiqa.com/blog/presentation-tips/15-chatgpt-prompts-to-help-you-build-a-winning-startup-pitch-deck emphasizes prompting language models to build market opportunity slides using bottoms-up TAM, SAM, and SOM frameworks grounded in verifiable customer counts and contract values. To translate operational data into standard venture indicators, founders should utilize structured outputs. Technical documentation from the OpenAI API guide at https://developers.openai.com/api/docs/guides/structured-outputs explains that enforcing schema adherence prevents narrative rambling and organizes metrics cleanly. Prompting ChatGPT to extract verified performance figures into standardized tables helps founders showcase recurring revenue, customer retention, and historical growth rates with institutional precision.</a:t>
            </a:r>
          </a:p>
          <a:p xmlns:a="http://schemas.openxmlformats.org/drawingml/2006/main">
            <a:r>
              <a:t/>
            </a:r>
          </a:p>
          <a:p xmlns:a="http://schemas.openxmlformats.org/drawingml/2006/main">
            <a:r>
              <a:t>Sources:</a:t>
            </a:r>
          </a:p>
          <a:p xmlns:a="http://schemas.openxmlformats.org/drawingml/2006/main">
            <a:r>
              <a:t>https://www.appiqa.com/blog/presentation-tips/15-chatgpt-prompts-to-help-you-build-a-winning-startup-pitch-deck</a:t>
            </a:r>
          </a:p>
          <a:p xmlns:a="http://schemas.openxmlformats.org/drawingml/2006/main">
            <a:r>
              <a:t>https://developers.openai.com/api/docs/guides/structured-outputs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Founders who claim they face no competition immediately compromise their credibility in venture meetings. Pitch deck prompt frameworks from GPT Prompt Engine at https://gptpromptengine.com/prompts/entrepreneurs/pitch-deck-writing/ recommend a sustainable advantage approach that explicitly acknowledges competitor strengths while clarifying why the startup differentiation will widen over operating time. Furthermore, educational prompt patterns from GreatPrompts.ai at https://greatprompts.ai/prompts/chatgpt-startup-pitch-deck-prompts illustrate how to position key rivals within structured comparative formats. Prompts should guide ChatGPT to evaluate structural defensibility, such as network effects, switching costs, and regulatory barriers, rather than constructing artificial quadrants where competitors appear uniformly deficient. This balanced framing demonstrates market awareness and strategic defensibility to prospective investors.</a:t>
            </a:r>
          </a:p>
          <a:p xmlns:a="http://schemas.openxmlformats.org/drawingml/2006/main">
            <a:r>
              <a:t/>
            </a:r>
          </a:p>
          <a:p xmlns:a="http://schemas.openxmlformats.org/drawingml/2006/main">
            <a:r>
              <a:t>Sources:</a:t>
            </a:r>
          </a:p>
          <a:p xmlns:a="http://schemas.openxmlformats.org/drawingml/2006/main">
            <a:r>
              <a:t>https://gptpromptengine.com/prompts/entrepreneurs/pitch-deck-writing/</a:t>
            </a:r>
          </a:p>
          <a:p xmlns:a="http://schemas.openxmlformats.org/drawingml/2006/main">
            <a:r>
              <a:t>https://greatprompts.ai/prompts/chatgpt-startup-pitch-deck-prompts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presenting to venture capitalists, founders should evaluate their slide drafts against institutional evaluation criteria. As Harvard Business School Online explains at https://online.hbs.edu/blog/post/how-to-pitch-a-business-idea, pitch meetings require concise communication that invites dialogue rather than overwhelming investors with dense paragraphs. Startup prompt frameworks cataloged by GreatPrompts.ai at https://greatprompts.ai/prompts/chatgpt-startup-pitch-deck-prompts suggest instructing ChatGPT to adopt the persona of an experienced, skeptical venture partner. This simulated partner review evaluates draft slides on metric credibility, slide brevity, and logical clarity. By identifying unsupported assumptions and wordy bullet points during internal iterations, founders can refine their slides to deliver high-signal messages that respect partner time and encourage deeper diligence conversations.</a:t>
            </a:r>
          </a:p>
          <a:p xmlns:a="http://schemas.openxmlformats.org/drawingml/2006/main">
            <a:r>
              <a:t/>
            </a:r>
          </a:p>
          <a:p xmlns:a="http://schemas.openxmlformats.org/drawingml/2006/main">
            <a:r>
              <a:t>Sources:</a:t>
            </a:r>
          </a:p>
          <a:p xmlns:a="http://schemas.openxmlformats.org/drawingml/2006/main">
            <a:r>
              <a:t>https://online.hbs.edu/blog/post/how-to-pitch-a-business-idea</a:t>
            </a:r>
          </a:p>
          <a:p xmlns:a="http://schemas.openxmlformats.org/drawingml/2006/main">
            <a:r>
              <a:t>https://greatprompts.ai/prompts/chatgpt-startup-pitch-deck-prompts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Large language models predict probable text sequences rather than independently verifying facts, creating a genuine risk of hallucinated market statistics and fictional customer proof points. Technical documentation from Microsoft Learn at https://learn.microsoft.com/en-us/azure/foundry/openai/concepts/prompt-engineering stresses that prompt engineering must prioritize factual grounding and manual verification. To eliminate fabricated data, prompts should instruct the model to answer using only supplied reference materials and explicitly omit unmentioned figures. In addition, developer documentation from the OpenAI API guide at https://developers.openai.com/api/docs/guides/structured-outputs shows how strict schema definitions enforce predictable data extraction. Implementing strict negative constraints and validation instructions protects founder credibility by ensuring that every metric presented to investors is fully auditable.</a:t>
            </a:r>
          </a:p>
          <a:p xmlns:a="http://schemas.openxmlformats.org/drawingml/2006/main">
            <a:r>
              <a:t/>
            </a:r>
          </a:p>
          <a:p xmlns:a="http://schemas.openxmlformats.org/drawingml/2006/main">
            <a:r>
              <a:t>Sources:</a:t>
            </a:r>
          </a:p>
          <a:p xmlns:a="http://schemas.openxmlformats.org/drawingml/2006/main">
            <a:r>
              <a:t>https://learn.microsoft.com/en-us/azure/foundry/openai/concepts/prompt-engineering</a:t>
            </a:r>
          </a:p>
          <a:p xmlns:a="http://schemas.openxmlformats.org/drawingml/2006/main">
            <a:r>
              <a:t>https://developers.openai.com/api/docs/guides/structured-outputs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Producing an exceptional pitch deck requires an operational system rather than relying on a single prompt. Presentation workflow research from Slide Gamma AI at https://www.slidegmm.ai/en/how-to/use-chatgpt-for-pitch-deck-content highlights the efficiency of generating clean plain text slide copy before transferring content into visual presentation templates. Technical guidelines from the OpenAI API Prompt Engineering Guide at https://developers.openai.com/api/docs/guides/prompt-engineering recommend maintaining prompt logs and systematically testing prompt variations as models evolve. Founders should separate the production workflow into sequential stages, starting with narrative spine development, followed by slide drafting, partner persona critiques, and final text condensation. This repeatable workflow ensures consistent messaging quality and disciplined delivery across every fundraising slide.</a:t>
            </a:r>
          </a:p>
          <a:p xmlns:a="http://schemas.openxmlformats.org/drawingml/2006/main">
            <a:r>
              <a:t/>
            </a:r>
          </a:p>
          <a:p xmlns:a="http://schemas.openxmlformats.org/drawingml/2006/main">
            <a:r>
              <a:t>Sources:</a:t>
            </a:r>
          </a:p>
          <a:p xmlns:a="http://schemas.openxmlformats.org/drawingml/2006/main">
            <a:r>
              <a:t>https://www.slidegmm.ai/en/how-to/use-chatgpt-for-pitch-deck-content</a:t>
            </a:r>
          </a:p>
          <a:p xmlns:a="http://schemas.openxmlformats.org/drawingml/2006/main">
            <a:r>
              <a:t>https://developers.openai.com/api/docs/guides/prompt-engineering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our discussion, generative language models offer tremendous leverage for founders when paired with rigorous prompt engineering and strict factual constraints. Core entrepreneurship research from Harvard Business School Online at https://online.hbs.edu/blog/post/how-to-pitch-a-business-idea emphasizes that pitching is fundamentally about establishing trust, demonstrating product-market fit, and presenting clear commercial milestones. ChatGPT cannot replace founder intuition or operational reality, but it can serve as a powerful reasoning partner for structuring outlines, condensing wordy slides, and simulating critical partner questions. By grounding prompts in verifiable company data, defining explicit boundaries, and rejecting unsubstantiated claims, founders can build presentations that withstand scrutiny.</a:t>
            </a:r>
          </a:p>
          <a:p xmlns:a="http://schemas.openxmlformats.org/drawingml/2006/main">
            <a:r>
              <a:t/>
            </a:r>
          </a:p>
          <a:p xmlns:a="http://schemas.openxmlformats.org/drawingml/2006/main">
            <a:r>
              <a:t>Sources:</a:t>
            </a:r>
          </a:p>
          <a:p xmlns:a="http://schemas.openxmlformats.org/drawingml/2006/main">
            <a:r>
              <a:t>https://online.hbs.edu/blog/post/how-to-pitch-a-business-idea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4bf268fda44fb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d911c595cfc4a4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acc6642f935421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18836296053471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e9acf95c3764be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a67722b557a40a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48D4BA1-CA3C-4070-86C0-92AE2C44CBD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2E58D11-40E5-4AEF-8FD5-249EACD794C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C601F29-AFA2-4969-A312-5137BAB17D0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1F959C5-585A-47F7-BC44-46B8851E853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405B402-6E5B-487A-9F73-81F61A29C72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97EDE29-E830-4B0D-BBC2-E4964EA0AEA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CB98619-1A41-4E6F-90BF-34E9E77D1A3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5335703-186D-4438-A69D-4F7A647AF62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22136B0-E08E-42D8-960C-A82B5D1AFE5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3CE81D6-0295-4FA0-9851-0E0A1447E98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ce167a019814ced" /><Relationship Type="http://schemas.openxmlformats.org/officeDocument/2006/relationships/slideLayout" Target="/ppt/slideLayouts/slideLayout1.xml" Id="Ra7018852f0f640c0" /><Relationship Type="http://schemas.openxmlformats.org/officeDocument/2006/relationships/slideLayout" Target="/ppt/slideLayouts/slideLayout2.xml" Id="R4108712d80254f94" /><Relationship Type="http://schemas.openxmlformats.org/officeDocument/2006/relationships/slideLayout" Target="/ppt/slideLayouts/slideLayout3.xml" Id="R5a8f35cf42554edf" /><Relationship Type="http://schemas.openxmlformats.org/officeDocument/2006/relationships/slideLayout" Target="/ppt/slideLayouts/slideLayout4.xml" Id="R12137339d155498a" /><Relationship Type="http://schemas.openxmlformats.org/officeDocument/2006/relationships/slideLayout" Target="/ppt/slideLayouts/slideLayout5.xml" Id="Rdf0c39685f5f482c" /><Relationship Type="http://schemas.openxmlformats.org/officeDocument/2006/relationships/slideLayout" Target="/ppt/slideLayouts/slideLayout6.xml" Id="Rbfcdc848c8ee464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7018852f0f640c0"/>
    <p:sldLayoutId xmlns:r="http://schemas.openxmlformats.org/officeDocument/2006/relationships" id="2147483650" r:id="R4108712d80254f94"/>
    <p:sldLayoutId xmlns:r="http://schemas.openxmlformats.org/officeDocument/2006/relationships" id="2147483651" r:id="R5a8f35cf42554edf"/>
    <p:sldLayoutId xmlns:r="http://schemas.openxmlformats.org/officeDocument/2006/relationships" id="2147483652" r:id="R12137339d155498a"/>
    <p:sldLayoutId xmlns:r="http://schemas.openxmlformats.org/officeDocument/2006/relationships" id="2147483653" r:id="Rdf0c39685f5f482c"/>
    <p:sldLayoutId xmlns:r="http://schemas.openxmlformats.org/officeDocument/2006/relationships" id="2147483654" r:id="Rbfcdc848c8ee464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565c52f93be4bde" /><Relationship Type="http://schemas.openxmlformats.org/officeDocument/2006/relationships/image" Target="/ppt/media/image.png" Id="R13d35ff8d9b94aa3" /><Relationship Type="http://schemas.openxmlformats.org/officeDocument/2006/relationships/notesSlide" Target="/ppt/notesSlides/notesSlide1.xml" Id="R4c538f1918464e2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07996e3c7804c2f" /><Relationship Type="http://schemas.openxmlformats.org/officeDocument/2006/relationships/notesSlide" Target="/ppt/notesSlides/notesSlide2.xml" Id="R9609ba178a77474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57039513dd946d9" /><Relationship Type="http://schemas.openxmlformats.org/officeDocument/2006/relationships/notesSlide" Target="/ppt/notesSlides/notesSlide3.xml" Id="Re589d9f22da54f9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cbade38d2f74f72" /><Relationship Type="http://schemas.openxmlformats.org/officeDocument/2006/relationships/notesSlide" Target="/ppt/notesSlides/notesSlide4.xml" Id="Rebe4d82f3088450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110945186de413b" /><Relationship Type="http://schemas.openxmlformats.org/officeDocument/2006/relationships/notesSlide" Target="/ppt/notesSlides/notesSlide5.xml" Id="R8edec03fd9e44aa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058e9872fc5430d" /><Relationship Type="http://schemas.openxmlformats.org/officeDocument/2006/relationships/notesSlide" Target="/ppt/notesSlides/notesSlide6.xml" Id="Re9affb2c24fc4f7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4d77a1e09734d22" /><Relationship Type="http://schemas.openxmlformats.org/officeDocument/2006/relationships/notesSlide" Target="/ppt/notesSlides/notesSlide7.xml" Id="R357178d608b5441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55129081b914601" /><Relationship Type="http://schemas.openxmlformats.org/officeDocument/2006/relationships/notesSlide" Target="/ppt/notesSlides/notesSlide8.xml" Id="R32637c2f7cc4442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1749d27c9dc49f5" /><Relationship Type="http://schemas.openxmlformats.org/officeDocument/2006/relationships/notesSlide" Target="/ppt/notesSlides/notesSlide9.xml" Id="R54d4243ea42e4ab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49e4df566f84285" /><Relationship Type="http://schemas.openxmlformats.org/officeDocument/2006/relationships/notesSlide" Target="/ppt/notesSlides/notesSlide10.xml" Id="Ref3223919ea6465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2d4bf120dc34f68" /><Relationship Type="http://schemas.openxmlformats.org/officeDocument/2006/relationships/notesSlide" Target="/ppt/notesSlides/notesSlide11.xml" Id="R6c285befb0f442e7"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355A8DA-40F1-4CFD-A44D-64C6066D86A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35DC9EF2-A5B2-41A1-990A-759768AFAB3D}"/>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STARTUP FUNDRAISING</a:t>
            </a:r>
          </a:p>
        </p:txBody>
      </p:sp>
      <p:sp>
        <p:nvSpPr>
          <p:cNvPr id="3" name="">
            <a:extLst xmlns:a="http://schemas.openxmlformats.org/drawingml/2006/main">
              <a:ext uri="{FF2B5EF4-FFF2-40B4-BE49-F238E27FC236}">
                <a16:creationId xmlns:a16="http://schemas.microsoft.com/office/drawing/2014/main" id="{15E6E3B7-F090-4A90-9202-E69D21E211EC}"/>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Chat Gpt Prompts For Pitch Deck</a:t>
            </a:r>
          </a:p>
        </p:txBody>
      </p:sp>
      <p:sp>
        <p:nvSpPr>
          <p:cNvPr id="4" name="">
            <a:extLst xmlns:a="http://schemas.openxmlformats.org/drawingml/2006/main">
              <a:ext uri="{FF2B5EF4-FFF2-40B4-BE49-F238E27FC236}">
                <a16:creationId xmlns:a16="http://schemas.microsoft.com/office/drawing/2014/main" id="{545F65A4-9A05-4FE2-8A1D-141A811F7991}"/>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Engineering Rigorous Investor Narratives with Generative Models</a:t>
            </a:r>
          </a:p>
        </p:txBody>
      </p:sp>
      <p:pic>
        <p:nvPicPr>
          <p:cNvPr id="5" name="">
            <a:extLst xmlns:a="http://schemas.openxmlformats.org/drawingml/2006/main">
              <a:ext uri="{FF2B5EF4-FFF2-40B4-BE49-F238E27FC236}">
                <a16:creationId xmlns:a16="http://schemas.microsoft.com/office/drawing/2014/main" id="{7B1E0028-7230-4C88-B7CE-063D6B1072CD}"/>
              </a:ext>
            </a:extLst>
          </p:cNvPr>
          <p:cNvPicPr>
            <a:picLocks xmlns:a="http://schemas.openxmlformats.org/drawingml/2006/main" noChangeAspect="1"/>
          </p:cNvPicPr>
          <p:nvPr/>
        </p:nvPicPr>
        <p:blipFill>
          <a:blip xmlns:r="http://schemas.openxmlformats.org/officeDocument/2006/relationships" xmlns:a="http://schemas.openxmlformats.org/drawingml/2006/main" r:embed="R13d35ff8d9b94aa3"/>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78E9A6E-4B7E-484F-BA3F-2D80492E80C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439140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59A0D9B-EFBE-4705-BB26-1602CAB9E23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F8D6A0DC-1A0D-47E7-8A4F-83F9AEDAA1A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Framing Startup Narrative with Generative AI</a:t>
            </a:r>
          </a:p>
        </p:txBody>
      </p:sp>
      <p:sp>
        <p:nvSpPr>
          <p:cNvPr id="3" name="">
            <a:extLst xmlns:a="http://schemas.openxmlformats.org/drawingml/2006/main">
              <a:ext uri="{FF2B5EF4-FFF2-40B4-BE49-F238E27FC236}">
                <a16:creationId xmlns:a16="http://schemas.microsoft.com/office/drawing/2014/main" id="{E79F2339-BD76-4AB1-932E-09116DFCFFF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Narrative structure anchors investor attention by framing customer problems before detailing solutions.</a:t>
            </a:r>
          </a:p>
        </p:txBody>
      </p:sp>
      <p:sp>
        <p:nvSpPr>
          <p:cNvPr id="4" name="">
            <a:extLst xmlns:a="http://schemas.openxmlformats.org/drawingml/2006/main">
              <a:ext uri="{FF2B5EF4-FFF2-40B4-BE49-F238E27FC236}">
                <a16:creationId xmlns:a16="http://schemas.microsoft.com/office/drawing/2014/main" id="{F42B6BB8-31FC-493F-8075-B519A07CC91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Center the narrative on customer transformation rather than technical ego</a:t>
            </a:r>
          </a:p>
        </p:txBody>
      </p:sp>
      <p:sp>
        <p:nvSpPr>
          <p:cNvPr id="5" name="">
            <a:extLst xmlns:a="http://schemas.openxmlformats.org/drawingml/2006/main">
              <a:ext uri="{FF2B5EF4-FFF2-40B4-BE49-F238E27FC236}">
                <a16:creationId xmlns:a16="http://schemas.microsoft.com/office/drawing/2014/main" id="{672228B1-1301-493F-968D-35EB95D8D266}"/>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Blend structured storytelling models like Problem Agitate Solve</a:t>
            </a:r>
          </a:p>
        </p:txBody>
      </p:sp>
      <p:sp>
        <p:nvSpPr>
          <p:cNvPr id="6" name="">
            <a:extLst xmlns:a="http://schemas.openxmlformats.org/drawingml/2006/main">
              <a:ext uri="{FF2B5EF4-FFF2-40B4-BE49-F238E27FC236}">
                <a16:creationId xmlns:a16="http://schemas.microsoft.com/office/drawing/2014/main" id="{E8194412-5895-473F-8CAF-41755881DBE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Prompt language models to enforce clarity and emotional resonance</a:t>
            </a:r>
          </a:p>
        </p:txBody>
      </p:sp>
      <p:sp>
        <p:nvSpPr>
          <p:cNvPr id="7" name="">
            <a:extLst xmlns:a="http://schemas.openxmlformats.org/drawingml/2006/main">
              <a:ext uri="{FF2B5EF4-FFF2-40B4-BE49-F238E27FC236}">
                <a16:creationId xmlns:a16="http://schemas.microsoft.com/office/drawing/2014/main" id="{2CE052AA-F2AD-4C1C-92EC-ED8A5C768CF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58304761"/>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02FBA34-1129-4DAB-B778-17B9A96DD2D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AFD367D0-C321-47D8-BFC3-B4C491A6C98B}"/>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832"/>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Prompt Design Principles for Pitch Deck Clarity</a:t>
            </a:r>
          </a:p>
        </p:txBody>
      </p:sp>
      <p:sp>
        <p:nvSpPr>
          <p:cNvPr id="3" name="">
            <a:extLst xmlns:a="http://schemas.openxmlformats.org/drawingml/2006/main">
              <a:ext uri="{FF2B5EF4-FFF2-40B4-BE49-F238E27FC236}">
                <a16:creationId xmlns:a16="http://schemas.microsoft.com/office/drawing/2014/main" id="{FF9EAC09-2FD0-44EB-B220-F55CD4B6ED6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Constrained prompts with clear roles, delimited context, and negative constraints yield concise investor copy.</a:t>
            </a:r>
          </a:p>
        </p:txBody>
      </p:sp>
      <p:sp>
        <p:nvSpPr>
          <p:cNvPr id="4" name="">
            <a:extLst xmlns:a="http://schemas.openxmlformats.org/drawingml/2006/main">
              <a:ext uri="{FF2B5EF4-FFF2-40B4-BE49-F238E27FC236}">
                <a16:creationId xmlns:a16="http://schemas.microsoft.com/office/drawing/2014/main" id="{B6F4513B-199C-4471-8C26-46735EBD0647}"/>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B74BC0A0-B182-4CED-A7B6-E02882D76853}"/>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State primary instructions at prompt start to optimize model behavior</a:t>
            </a:r>
          </a:p>
        </p:txBody>
      </p:sp>
      <p:sp>
        <p:nvSpPr>
          <p:cNvPr id="6" name="">
            <a:extLst xmlns:a="http://schemas.openxmlformats.org/drawingml/2006/main">
              <a:ext uri="{FF2B5EF4-FFF2-40B4-BE49-F238E27FC236}">
                <a16:creationId xmlns:a16="http://schemas.microsoft.com/office/drawing/2014/main" id="{85DA6ADF-447B-4064-97CD-43D73DB0FF4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B376709E-A1E6-40A0-A0E5-11FFC25EFFF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Use Markdown headers and XML tags to separate facts from instructions</a:t>
            </a:r>
          </a:p>
        </p:txBody>
      </p:sp>
      <p:sp>
        <p:nvSpPr>
          <p:cNvPr id="8" name="">
            <a:extLst xmlns:a="http://schemas.openxmlformats.org/drawingml/2006/main">
              <a:ext uri="{FF2B5EF4-FFF2-40B4-BE49-F238E27FC236}">
                <a16:creationId xmlns:a16="http://schemas.microsoft.com/office/drawing/2014/main" id="{099206C1-744B-4152-B70E-E96453C6767E}"/>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47DAA2B6-128D-4357-A73F-C7C13DE1F327}"/>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Enforce negative constraints to ban vague promotional jargon</a:t>
            </a:r>
          </a:p>
        </p:txBody>
      </p:sp>
      <p:sp>
        <p:nvSpPr>
          <p:cNvPr id="10" name="">
            <a:extLst xmlns:a="http://schemas.openxmlformats.org/drawingml/2006/main">
              <a:ext uri="{FF2B5EF4-FFF2-40B4-BE49-F238E27FC236}">
                <a16:creationId xmlns:a16="http://schemas.microsoft.com/office/drawing/2014/main" id="{C9CE2B95-A0C3-42D0-B22F-EB04FB7A41D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14523154"/>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3D766CB-2362-4899-A5C3-BAC78E52DA0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580F7565-C9F0-42AF-81F7-415D09E04D87}"/>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Structuring the Core Ten-Slide Investor Thesis</a:t>
            </a:r>
          </a:p>
        </p:txBody>
      </p:sp>
      <p:sp>
        <p:nvSpPr>
          <p:cNvPr id="3" name="">
            <a:extLst xmlns:a="http://schemas.openxmlformats.org/drawingml/2006/main">
              <a:ext uri="{FF2B5EF4-FFF2-40B4-BE49-F238E27FC236}">
                <a16:creationId xmlns:a16="http://schemas.microsoft.com/office/drawing/2014/main" id="{14A293B1-C603-42EA-A671-2AC97B2ED16F}"/>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A standard ten-slide venture sequence gives each slide a distinct cognitive job to answer partner diligence.</a:t>
            </a:r>
          </a:p>
        </p:txBody>
      </p:sp>
      <p:sp>
        <p:nvSpPr>
          <p:cNvPr id="4" name="">
            <a:extLst xmlns:a="http://schemas.openxmlformats.org/drawingml/2006/main">
              <a:ext uri="{FF2B5EF4-FFF2-40B4-BE49-F238E27FC236}">
                <a16:creationId xmlns:a16="http://schemas.microsoft.com/office/drawing/2014/main" id="{907DA6A3-839C-4F3D-BB22-CE33DCD8DDB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Deploy a focused 10-slide core presentation sequence</a:t>
            </a:r>
          </a:p>
        </p:txBody>
      </p:sp>
      <p:sp>
        <p:nvSpPr>
          <p:cNvPr id="5" name="">
            <a:extLst xmlns:a="http://schemas.openxmlformats.org/drawingml/2006/main">
              <a:ext uri="{FF2B5EF4-FFF2-40B4-BE49-F238E27FC236}">
                <a16:creationId xmlns:a16="http://schemas.microsoft.com/office/drawing/2014/main" id="{C4806FE2-D546-4E62-8CD3-D8331BF22CC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Map each slide to a specific diligence question and business milestone</a:t>
            </a:r>
          </a:p>
        </p:txBody>
      </p:sp>
      <p:sp>
        <p:nvSpPr>
          <p:cNvPr id="6" name="">
            <a:extLst xmlns:a="http://schemas.openxmlformats.org/drawingml/2006/main">
              <a:ext uri="{FF2B5EF4-FFF2-40B4-BE49-F238E27FC236}">
                <a16:creationId xmlns:a16="http://schemas.microsoft.com/office/drawing/2014/main" id="{C021A131-9ECF-4563-959D-99AE9C171C05}"/>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Prompt the AI for slide titles, key bullets, and concise notes</a:t>
            </a:r>
          </a:p>
        </p:txBody>
      </p:sp>
      <p:sp>
        <p:nvSpPr>
          <p:cNvPr id="7" name="">
            <a:extLst xmlns:a="http://schemas.openxmlformats.org/drawingml/2006/main">
              <a:ext uri="{FF2B5EF4-FFF2-40B4-BE49-F238E27FC236}">
                <a16:creationId xmlns:a16="http://schemas.microsoft.com/office/drawing/2014/main" id="{1733ED6E-3CE7-47C4-B46B-7645997C9C6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605527107"/>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FD773E2-404C-420D-B0C4-554E02EB875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4FD9874B-4864-464E-8BCF-61DF2298FD8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Drafting the Problem and Solution Narrative</a:t>
            </a:r>
          </a:p>
        </p:txBody>
      </p:sp>
      <p:sp>
        <p:nvSpPr>
          <p:cNvPr id="3" name="">
            <a:extLst xmlns:a="http://schemas.openxmlformats.org/drawingml/2006/main">
              <a:ext uri="{FF2B5EF4-FFF2-40B4-BE49-F238E27FC236}">
                <a16:creationId xmlns:a16="http://schemas.microsoft.com/office/drawing/2014/main" id="{B20DCFE9-F500-4F39-AD02-0664495F4CB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Isolating quantifiable customer pain points prevents product explanations from sounding like feature inventories.</a:t>
            </a:r>
          </a:p>
        </p:txBody>
      </p:sp>
      <p:sp>
        <p:nvSpPr>
          <p:cNvPr id="4" name="">
            <a:extLst xmlns:a="http://schemas.openxmlformats.org/drawingml/2006/main">
              <a:ext uri="{FF2B5EF4-FFF2-40B4-BE49-F238E27FC236}">
                <a16:creationId xmlns:a16="http://schemas.microsoft.com/office/drawing/2014/main" id="{A2A7E3C2-3298-4D5C-AD68-9803F14E482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Quantify acute customer friction and the tangible cost of inaction</a:t>
            </a:r>
          </a:p>
        </p:txBody>
      </p:sp>
      <p:sp>
        <p:nvSpPr>
          <p:cNvPr id="5" name="">
            <a:extLst xmlns:a="http://schemas.openxmlformats.org/drawingml/2006/main">
              <a:ext uri="{FF2B5EF4-FFF2-40B4-BE49-F238E27FC236}">
                <a16:creationId xmlns:a16="http://schemas.microsoft.com/office/drawing/2014/main" id="{4E89DA5A-A5C8-4685-826A-AD901417A3C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Describe customer workflow changes using the day after approach</a:t>
            </a:r>
          </a:p>
        </p:txBody>
      </p:sp>
      <p:sp>
        <p:nvSpPr>
          <p:cNvPr id="6" name="">
            <a:extLst xmlns:a="http://schemas.openxmlformats.org/drawingml/2006/main">
              <a:ext uri="{FF2B5EF4-FFF2-40B4-BE49-F238E27FC236}">
                <a16:creationId xmlns:a16="http://schemas.microsoft.com/office/drawing/2014/main" id="{C318CA82-E97A-4818-8F18-1C022E3E425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Separate verified operational facts from unvalidated hypotheses</a:t>
            </a:r>
          </a:p>
        </p:txBody>
      </p:sp>
      <p:sp>
        <p:nvSpPr>
          <p:cNvPr id="7" name="">
            <a:extLst xmlns:a="http://schemas.openxmlformats.org/drawingml/2006/main">
              <a:ext uri="{FF2B5EF4-FFF2-40B4-BE49-F238E27FC236}">
                <a16:creationId xmlns:a16="http://schemas.microsoft.com/office/drawing/2014/main" id="{0DBB3366-F05B-4260-9CA8-DC3A1D52D5B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5941391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9CC750C-E5A0-455A-B870-9B1F701D367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05FB5CC4-1D65-40CA-A061-3BA6BD4AEC41}"/>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Sizing the Market and Quantifying Traction</a:t>
            </a:r>
          </a:p>
        </p:txBody>
      </p:sp>
      <p:sp>
        <p:nvSpPr>
          <p:cNvPr id="3" name="">
            <a:extLst xmlns:a="http://schemas.openxmlformats.org/drawingml/2006/main">
              <a:ext uri="{FF2B5EF4-FFF2-40B4-BE49-F238E27FC236}">
                <a16:creationId xmlns:a16="http://schemas.microsoft.com/office/drawing/2014/main" id="{2BFD2BE5-0127-4CE7-B201-5B10E660DDA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Bottoms-up market formulas and structured schemas provide believable financial framing.</a:t>
            </a:r>
          </a:p>
        </p:txBody>
      </p:sp>
      <p:sp>
        <p:nvSpPr>
          <p:cNvPr id="4" name="">
            <a:extLst xmlns:a="http://schemas.openxmlformats.org/drawingml/2006/main">
              <a:ext uri="{FF2B5EF4-FFF2-40B4-BE49-F238E27FC236}">
                <a16:creationId xmlns:a16="http://schemas.microsoft.com/office/drawing/2014/main" id="{40E5FB22-67C4-41E2-863D-A136970454AD}"/>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62B9D32-56FB-40BB-A988-DBAC834E8F2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Calculate TAM, SAM, and SOM using defined unit economics</a:t>
            </a:r>
          </a:p>
        </p:txBody>
      </p:sp>
      <p:sp>
        <p:nvSpPr>
          <p:cNvPr id="6" name="">
            <a:extLst xmlns:a="http://schemas.openxmlformats.org/drawingml/2006/main">
              <a:ext uri="{FF2B5EF4-FFF2-40B4-BE49-F238E27FC236}">
                <a16:creationId xmlns:a16="http://schemas.microsoft.com/office/drawing/2014/main" id="{1398773D-7E4A-4074-9795-1EA1A8F36D29}"/>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66E2D94-F4A3-48E1-9E8E-A8D0446C8B8C}"/>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Recommendation: Apply structured schemas for clean data formatting</a:t>
            </a:r>
          </a:p>
        </p:txBody>
      </p:sp>
      <p:sp>
        <p:nvSpPr>
          <p:cNvPr id="8" name="">
            <a:extLst xmlns:a="http://schemas.openxmlformats.org/drawingml/2006/main">
              <a:ext uri="{FF2B5EF4-FFF2-40B4-BE49-F238E27FC236}">
                <a16:creationId xmlns:a16="http://schemas.microsoft.com/office/drawing/2014/main" id="{31D05071-D9ED-42C3-9968-C05749B0AF8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00EEDEE5-B1DF-429F-8199-B571EA2113E1}"/>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Translate raw operational metrics into standard venture traction indicators</a:t>
            </a:r>
          </a:p>
        </p:txBody>
      </p:sp>
      <p:sp>
        <p:nvSpPr>
          <p:cNvPr id="10" name="">
            <a:extLst xmlns:a="http://schemas.openxmlformats.org/drawingml/2006/main">
              <a:ext uri="{FF2B5EF4-FFF2-40B4-BE49-F238E27FC236}">
                <a16:creationId xmlns:a16="http://schemas.microsoft.com/office/drawing/2014/main" id="{59AB4731-C1D7-4C41-A393-6D185DA967F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13713240"/>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4B67A47-8757-479E-A805-80834210394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7EC699FC-8D87-4794-8C5E-D268170F956E}"/>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Articulating Competitive Positioning and Moats</a:t>
            </a:r>
          </a:p>
        </p:txBody>
      </p:sp>
      <p:sp>
        <p:nvSpPr>
          <p:cNvPr id="3" name="">
            <a:extLst xmlns:a="http://schemas.openxmlformats.org/drawingml/2006/main">
              <a:ext uri="{FF2B5EF4-FFF2-40B4-BE49-F238E27FC236}">
                <a16:creationId xmlns:a16="http://schemas.microsoft.com/office/drawing/2014/main" id="{EFF3023C-F628-4776-B548-8AF0E815ED00}"/>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Honest competitive matrices acknowledge alternative solutions while demonstrating expanding advantages.</a:t>
            </a:r>
          </a:p>
        </p:txBody>
      </p:sp>
      <p:sp>
        <p:nvSpPr>
          <p:cNvPr id="4" name="">
            <a:extLst xmlns:a="http://schemas.openxmlformats.org/drawingml/2006/main">
              <a:ext uri="{FF2B5EF4-FFF2-40B4-BE49-F238E27FC236}">
                <a16:creationId xmlns:a16="http://schemas.microsoft.com/office/drawing/2014/main" id="{A362E696-4CD8-4477-BF08-52416A27FF5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Acknowledge competitor strengths while pinpointing architectural differences</a:t>
            </a:r>
          </a:p>
        </p:txBody>
      </p:sp>
      <p:sp>
        <p:nvSpPr>
          <p:cNvPr id="5" name="">
            <a:extLst xmlns:a="http://schemas.openxmlformats.org/drawingml/2006/main">
              <a:ext uri="{FF2B5EF4-FFF2-40B4-BE49-F238E27FC236}">
                <a16:creationId xmlns:a16="http://schemas.microsoft.com/office/drawing/2014/main" id="{37FBEB35-8B0E-49BD-8C78-7C7F56CCC75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Demonstrate why competitive moats expand over operating time</a:t>
            </a:r>
          </a:p>
        </p:txBody>
      </p:sp>
      <p:sp>
        <p:nvSpPr>
          <p:cNvPr id="6" name="">
            <a:extLst xmlns:a="http://schemas.openxmlformats.org/drawingml/2006/main">
              <a:ext uri="{FF2B5EF4-FFF2-40B4-BE49-F238E27FC236}">
                <a16:creationId xmlns:a16="http://schemas.microsoft.com/office/drawing/2014/main" id="{821835A4-5B7E-4943-90EB-0CF39D247E9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Avoid artificial quadrants that claim zero incumbent presence</a:t>
            </a:r>
          </a:p>
        </p:txBody>
      </p:sp>
      <p:sp>
        <p:nvSpPr>
          <p:cNvPr id="7" name="">
            <a:extLst xmlns:a="http://schemas.openxmlformats.org/drawingml/2006/main">
              <a:ext uri="{FF2B5EF4-FFF2-40B4-BE49-F238E27FC236}">
                <a16:creationId xmlns:a16="http://schemas.microsoft.com/office/drawing/2014/main" id="{579E4435-C774-41C4-B40F-5F573A0ACCB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97795137"/>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C9027A4-C628-4873-B3EA-B3FE94E5602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D9A13F98-761F-470A-8101-C16FB15B518A}"/>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86"/>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Evaluating AI Drafts Against Investor Standards</a:t>
            </a:r>
          </a:p>
        </p:txBody>
      </p:sp>
      <p:sp>
        <p:nvSpPr>
          <p:cNvPr id="3" name="">
            <a:extLst xmlns:a="http://schemas.openxmlformats.org/drawingml/2006/main">
              <a:ext uri="{FF2B5EF4-FFF2-40B4-BE49-F238E27FC236}">
                <a16:creationId xmlns:a16="http://schemas.microsoft.com/office/drawing/2014/main" id="{10343C71-A2E1-45BF-8D8D-F5CD7C5C451D}"/>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Simulating skeptical partner reviews reveals logical gaps and excessive text density before pitch meetings.</a:t>
            </a:r>
          </a:p>
        </p:txBody>
      </p:sp>
      <p:sp>
        <p:nvSpPr>
          <p:cNvPr id="4" name="">
            <a:extLst xmlns:a="http://schemas.openxmlformats.org/drawingml/2006/main">
              <a:ext uri="{FF2B5EF4-FFF2-40B4-BE49-F238E27FC236}">
                <a16:creationId xmlns:a16="http://schemas.microsoft.com/office/drawing/2014/main" id="{36D7F3EE-3BA4-4BFC-93AC-9D730A494A33}"/>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Prompt the language model to adopt a skeptical partner persona</a:t>
            </a:r>
          </a:p>
        </p:txBody>
      </p:sp>
      <p:sp>
        <p:nvSpPr>
          <p:cNvPr id="5" name="">
            <a:extLst xmlns:a="http://schemas.openxmlformats.org/drawingml/2006/main">
              <a:ext uri="{FF2B5EF4-FFF2-40B4-BE49-F238E27FC236}">
                <a16:creationId xmlns:a16="http://schemas.microsoft.com/office/drawing/2014/main" id="{7B04D0F3-E15F-4A2A-BCA5-01CE86913EEC}"/>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Score slide text on clarity, density, and evidence grounding</a:t>
            </a:r>
          </a:p>
        </p:txBody>
      </p:sp>
      <p:sp>
        <p:nvSpPr>
          <p:cNvPr id="6" name="">
            <a:extLst xmlns:a="http://schemas.openxmlformats.org/drawingml/2006/main">
              <a:ext uri="{FF2B5EF4-FFF2-40B4-BE49-F238E27FC236}">
                <a16:creationId xmlns:a16="http://schemas.microsoft.com/office/drawing/2014/main" id="{A739CB11-5809-4720-B8FC-225C9825178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Reduce on-slide reading burden to stimulate direct conversation</a:t>
            </a:r>
          </a:p>
        </p:txBody>
      </p:sp>
      <p:sp>
        <p:nvSpPr>
          <p:cNvPr id="7" name="">
            <a:extLst xmlns:a="http://schemas.openxmlformats.org/drawingml/2006/main">
              <a:ext uri="{FF2B5EF4-FFF2-40B4-BE49-F238E27FC236}">
                <a16:creationId xmlns:a16="http://schemas.microsoft.com/office/drawing/2014/main" id="{C80B15D2-B7A3-46D3-8434-61894C03122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00354628"/>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8A3E7C1-9598-4CD3-8DC5-EC695DDCDD7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BB4A4C97-2539-44AA-8090-78122B3ABFDF}"/>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Managing AI Hallucinations and Unsupported Claims</a:t>
            </a:r>
          </a:p>
        </p:txBody>
      </p:sp>
      <p:sp>
        <p:nvSpPr>
          <p:cNvPr id="3" name="">
            <a:extLst xmlns:a="http://schemas.openxmlformats.org/drawingml/2006/main">
              <a:ext uri="{FF2B5EF4-FFF2-40B4-BE49-F238E27FC236}">
                <a16:creationId xmlns:a16="http://schemas.microsoft.com/office/drawing/2014/main" id="{BA5F44FA-5FC4-4412-B4CD-56BF591E1325}"/>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987"/>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Strict grounding protocols and deterministic schemas prevent fabricated metrics and fictional case studies.</a:t>
            </a:r>
          </a:p>
        </p:txBody>
      </p:sp>
      <p:sp>
        <p:nvSpPr>
          <p:cNvPr id="4" name="">
            <a:extLst xmlns:a="http://schemas.openxmlformats.org/drawingml/2006/main">
              <a:ext uri="{FF2B5EF4-FFF2-40B4-BE49-F238E27FC236}">
                <a16:creationId xmlns:a16="http://schemas.microsoft.com/office/drawing/2014/main" id="{EAFA9724-DAD1-4813-9811-5CAE4033C05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E4D9E390-E51F-4AA9-BA75-5122EE4A747E}"/>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Bind model responses strictly to supplied source files and notes</a:t>
            </a:r>
          </a:p>
        </p:txBody>
      </p:sp>
      <p:sp>
        <p:nvSpPr>
          <p:cNvPr id="6" name="">
            <a:extLst xmlns:a="http://schemas.openxmlformats.org/drawingml/2006/main">
              <a:ext uri="{FF2B5EF4-FFF2-40B4-BE49-F238E27FC236}">
                <a16:creationId xmlns:a16="http://schemas.microsoft.com/office/drawing/2014/main" id="{B75F7757-2460-4470-B0FF-715A98BF7BB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0B958E5-8B26-4843-9A3C-8BBC22891D1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Use deterministic output configurations to eliminate speculation</a:t>
            </a:r>
          </a:p>
        </p:txBody>
      </p:sp>
      <p:sp>
        <p:nvSpPr>
          <p:cNvPr id="8" name="">
            <a:extLst xmlns:a="http://schemas.openxmlformats.org/drawingml/2006/main">
              <a:ext uri="{FF2B5EF4-FFF2-40B4-BE49-F238E27FC236}">
                <a16:creationId xmlns:a16="http://schemas.microsoft.com/office/drawing/2014/main" id="{BE0646F4-9133-4003-AECF-AD3AD2A5030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29630D11-A3FC-4B53-AE42-8DC7E2E38D2D}"/>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Explicitly forbid invented traction figures and customer citations</a:t>
            </a:r>
          </a:p>
        </p:txBody>
      </p:sp>
      <p:sp>
        <p:nvSpPr>
          <p:cNvPr id="10" name="">
            <a:extLst xmlns:a="http://schemas.openxmlformats.org/drawingml/2006/main">
              <a:ext uri="{FF2B5EF4-FFF2-40B4-BE49-F238E27FC236}">
                <a16:creationId xmlns:a16="http://schemas.microsoft.com/office/drawing/2014/main" id="{22112094-3910-4F73-8F04-105B01A778E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5109569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D178CF3-671D-4567-92F7-C956195C90D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CFB80C7D-0AF6-4D85-9F1A-19E2D20A46D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Building a Repeatable Pitch Iteration Workflow</a:t>
            </a:r>
          </a:p>
        </p:txBody>
      </p:sp>
      <p:sp>
        <p:nvSpPr>
          <p:cNvPr id="3" name="">
            <a:extLst xmlns:a="http://schemas.openxmlformats.org/drawingml/2006/main">
              <a:ext uri="{FF2B5EF4-FFF2-40B4-BE49-F238E27FC236}">
                <a16:creationId xmlns:a16="http://schemas.microsoft.com/office/drawing/2014/main" id="{62FA88C4-BCD5-4F81-A0E3-1225C6F6275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A phased pipeline separating drafting, critiquing, and formatting produces consistent presentation decks.</a:t>
            </a:r>
          </a:p>
        </p:txBody>
      </p:sp>
      <p:sp>
        <p:nvSpPr>
          <p:cNvPr id="4" name="">
            <a:extLst xmlns:a="http://schemas.openxmlformats.org/drawingml/2006/main">
              <a:ext uri="{FF2B5EF4-FFF2-40B4-BE49-F238E27FC236}">
                <a16:creationId xmlns:a16="http://schemas.microsoft.com/office/drawing/2014/main" id="{16083AD0-8843-44D0-BF2F-F95F26981B4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Example: Stage work across narrative, slide copy, and critique phases</a:t>
            </a:r>
          </a:p>
        </p:txBody>
      </p:sp>
      <p:sp>
        <p:nvSpPr>
          <p:cNvPr id="5" name="">
            <a:extLst xmlns:a="http://schemas.openxmlformats.org/drawingml/2006/main">
              <a:ext uri="{FF2B5EF4-FFF2-40B4-BE49-F238E27FC236}">
                <a16:creationId xmlns:a16="http://schemas.microsoft.com/office/drawing/2014/main" id="{595A3DB4-B19B-49DB-8D10-CFFA3381FD7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Generate plain text slides before pasting into presentation layouts</a:t>
            </a:r>
          </a:p>
        </p:txBody>
      </p:sp>
      <p:sp>
        <p:nvSpPr>
          <p:cNvPr id="6" name="">
            <a:extLst xmlns:a="http://schemas.openxmlformats.org/drawingml/2006/main">
              <a:ext uri="{FF2B5EF4-FFF2-40B4-BE49-F238E27FC236}">
                <a16:creationId xmlns:a16="http://schemas.microsoft.com/office/drawing/2014/main" id="{6E08D237-F8B9-4139-81DC-D8E354B36259}"/>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Maintain prompt logs to track narrative adjustments across rounds</a:t>
            </a:r>
          </a:p>
        </p:txBody>
      </p:sp>
      <p:sp>
        <p:nvSpPr>
          <p:cNvPr id="7" name="">
            <a:extLst xmlns:a="http://schemas.openxmlformats.org/drawingml/2006/main">
              <a:ext uri="{FF2B5EF4-FFF2-40B4-BE49-F238E27FC236}">
                <a16:creationId xmlns:a16="http://schemas.microsoft.com/office/drawing/2014/main" id="{502E9541-CFB6-4DCC-B1A9-148594DF4ED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67416080"/>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A61F76C-97DD-4F0C-8321-1198AA3130A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A7189F14-8992-4F73-ABE0-7C03AC3E838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Delivering Diligence-Ready Investor Presentations</a:t>
            </a:r>
          </a:p>
        </p:txBody>
      </p:sp>
      <p:sp>
        <p:nvSpPr>
          <p:cNvPr id="3" name="">
            <a:extLst xmlns:a="http://schemas.openxmlformats.org/drawingml/2006/main">
              <a:ext uri="{FF2B5EF4-FFF2-40B4-BE49-F238E27FC236}">
                <a16:creationId xmlns:a16="http://schemas.microsoft.com/office/drawing/2014/main" id="{F08B40EE-EC6C-44BD-87E2-2013046D771E}"/>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Rigorous prompting transforms AI into an analytical partner, building clear and defendable pitch decks.</a:t>
            </a:r>
          </a:p>
        </p:txBody>
      </p:sp>
      <p:sp>
        <p:nvSpPr>
          <p:cNvPr id="4" name="">
            <a:extLst xmlns:a="http://schemas.openxmlformats.org/drawingml/2006/main">
              <a:ext uri="{FF2B5EF4-FFF2-40B4-BE49-F238E27FC236}">
                <a16:creationId xmlns:a16="http://schemas.microsoft.com/office/drawing/2014/main" id="{38AF6BCB-26EE-4C1E-817A-05F20BB0D73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Ground every slide claim in verifiable company operating facts</a:t>
            </a:r>
          </a:p>
        </p:txBody>
      </p:sp>
      <p:sp>
        <p:nvSpPr>
          <p:cNvPr id="5" name="">
            <a:extLst xmlns:a="http://schemas.openxmlformats.org/drawingml/2006/main">
              <a:ext uri="{FF2B5EF4-FFF2-40B4-BE49-F238E27FC236}">
                <a16:creationId xmlns:a16="http://schemas.microsoft.com/office/drawing/2014/main" id="{C4CF5F24-9956-421A-8B90-CEB167B63CEA}"/>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Treat generative AI as a critical editing and structuring assistant</a:t>
            </a:r>
          </a:p>
        </p:txBody>
      </p:sp>
      <p:sp>
        <p:nvSpPr>
          <p:cNvPr id="6" name="">
            <a:extLst xmlns:a="http://schemas.openxmlformats.org/drawingml/2006/main">
              <a:ext uri="{FF2B5EF4-FFF2-40B4-BE49-F238E27FC236}">
                <a16:creationId xmlns:a16="http://schemas.microsoft.com/office/drawing/2014/main" id="{8960D18A-9C26-439B-9F14-56FA20D36BAC}"/>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Focus deck presentations on driving high-conviction partner dialog</a:t>
            </a:r>
          </a:p>
        </p:txBody>
      </p:sp>
      <p:sp>
        <p:nvSpPr>
          <p:cNvPr id="7" name="">
            <a:extLst xmlns:a="http://schemas.openxmlformats.org/drawingml/2006/main">
              <a:ext uri="{FF2B5EF4-FFF2-40B4-BE49-F238E27FC236}">
                <a16:creationId xmlns:a16="http://schemas.microsoft.com/office/drawing/2014/main" id="{E1B01EB8-2D50-419A-9E71-18524D05471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734469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2026-10-09T20:24:03.6200000Z</dcterms:created>
  <dcterms:modified xsi:type="dcterms:W3CDTF">2026-10-09T20:24:03.6200000Z</dcterms:modified>
</coreProperties>
</file>