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d22d27e57d06466c" /><Relationship Type="http://schemas.openxmlformats.org/officeDocument/2006/relationships/extended-properties" Target="/docProps/app.xml" Id="R258f1530d0a5454a" /><Relationship Type="http://schemas.openxmlformats.org/officeDocument/2006/relationships/officeDocument" Target="/ppt/presentation.xml" Id="Rfb4dc4199ef646d9" /></Relationships>
</file>

<file path=ppt/presentation.xml><?xml version="1.0" encoding="utf-8"?>
<p:presentation xmlns:p="http://schemas.openxmlformats.org/presentationml/2006/main">
  <p:sldMasterIdLst>
    <p:sldMasterId xmlns:r="http://schemas.openxmlformats.org/officeDocument/2006/relationships" id="2147483648" r:id="R40c6db769c324fa0"/>
  </p:sldMasterIdLst>
  <p:notesMasterIdLst>
    <p:notesMasterId xmlns:r="http://schemas.openxmlformats.org/officeDocument/2006/relationships" r:id="R217209eadc164a38"/>
  </p:notesMasterIdLst>
  <p:sldIdLst>
    <p:sldId xmlns:r="http://schemas.openxmlformats.org/officeDocument/2006/relationships" id="256" r:id="R058ab0c3503f444c"/>
    <p:sldId xmlns:r="http://schemas.openxmlformats.org/officeDocument/2006/relationships" id="257" r:id="R585a4005f8aa4e2e"/>
    <p:sldId xmlns:r="http://schemas.openxmlformats.org/officeDocument/2006/relationships" id="258" r:id="R06878b5851334af7"/>
    <p:sldId xmlns:r="http://schemas.openxmlformats.org/officeDocument/2006/relationships" id="259" r:id="Rfd87259cfd7d4e46"/>
    <p:sldId xmlns:r="http://schemas.openxmlformats.org/officeDocument/2006/relationships" id="260" r:id="R9bdc1f8bb64c4bcd"/>
    <p:sldId xmlns:r="http://schemas.openxmlformats.org/officeDocument/2006/relationships" id="261" r:id="R94a31293eab34722"/>
    <p:sldId xmlns:r="http://schemas.openxmlformats.org/officeDocument/2006/relationships" id="262" r:id="Rd4cca9790df343a9"/>
    <p:sldId xmlns:r="http://schemas.openxmlformats.org/officeDocument/2006/relationships" id="263" r:id="R1ca4e9b2a01043c3"/>
    <p:sldId xmlns:r="http://schemas.openxmlformats.org/officeDocument/2006/relationships" id="264" r:id="Rc0f07e58d878499f"/>
    <p:sldId xmlns:r="http://schemas.openxmlformats.org/officeDocument/2006/relationships" id="265" r:id="R91745b53987747b6"/>
    <p:sldId xmlns:r="http://schemas.openxmlformats.org/officeDocument/2006/relationships" id="266" r:id="R6f198239c8e04d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c3be2c3c78447c" /><Relationship Type="http://schemas.openxmlformats.org/officeDocument/2006/relationships/slideMaster" Target="/ppt/slideMasters/slideMaster1.xml" Id="R40c6db769c324fa0" /><Relationship Type="http://schemas.openxmlformats.org/officeDocument/2006/relationships/notesMaster" Target="/ppt/notesMasters/notesMaster1.xml" Id="R217209eadc164a38" /><Relationship Type="http://schemas.openxmlformats.org/officeDocument/2006/relationships/presProps" Target="/ppt/presProps.xml" Id="Rac470eecaef34edd" /><Relationship Type="http://schemas.openxmlformats.org/officeDocument/2006/relationships/tableStyles" Target="/ppt/tableStyles.xml" Id="Rb24655824a23468d" /><Relationship Type="http://schemas.openxmlformats.org/officeDocument/2006/relationships/slide" Target="/ppt/slides/slide1.xml" Id="R058ab0c3503f444c" /><Relationship Type="http://schemas.openxmlformats.org/officeDocument/2006/relationships/slide" Target="/ppt/slides/slide2.xml" Id="R585a4005f8aa4e2e" /><Relationship Type="http://schemas.openxmlformats.org/officeDocument/2006/relationships/slide" Target="/ppt/slides/slide3.xml" Id="R06878b5851334af7" /><Relationship Type="http://schemas.openxmlformats.org/officeDocument/2006/relationships/slide" Target="/ppt/slides/slide4.xml" Id="Rfd87259cfd7d4e46" /><Relationship Type="http://schemas.openxmlformats.org/officeDocument/2006/relationships/slide" Target="/ppt/slides/slide5.xml" Id="R9bdc1f8bb64c4bcd" /><Relationship Type="http://schemas.openxmlformats.org/officeDocument/2006/relationships/slide" Target="/ppt/slides/slide6.xml" Id="R94a31293eab34722" /><Relationship Type="http://schemas.openxmlformats.org/officeDocument/2006/relationships/slide" Target="/ppt/slides/slide7.xml" Id="Rd4cca9790df343a9" /><Relationship Type="http://schemas.openxmlformats.org/officeDocument/2006/relationships/slide" Target="/ppt/slides/slide8.xml" Id="R1ca4e9b2a01043c3" /><Relationship Type="http://schemas.openxmlformats.org/officeDocument/2006/relationships/slide" Target="/ppt/slides/slide9.xml" Id="Rc0f07e58d878499f" /><Relationship Type="http://schemas.openxmlformats.org/officeDocument/2006/relationships/slide" Target="/ppt/slides/slide10.xml" Id="R91745b53987747b6" /><Relationship Type="http://schemas.openxmlformats.org/officeDocument/2006/relationships/slide" Target="/ppt/slides/slide11.xml" Id="R6f198239c8e04d9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b0004d716ff48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1a0035b0fbc4b5d" /><Relationship Type="http://schemas.openxmlformats.org/officeDocument/2006/relationships/notesMaster" Target="/ppt/notesMasters/notesMaster1.xml" Id="Rbc50f3318bb344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6ab9c57bfa4267" /><Relationship Type="http://schemas.openxmlformats.org/officeDocument/2006/relationships/notesMaster" Target="/ppt/notesMasters/notesMaster1.xml" Id="Rac48241c6d2444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f1188a336e44af" /><Relationship Type="http://schemas.openxmlformats.org/officeDocument/2006/relationships/notesMaster" Target="/ppt/notesMasters/notesMaster1.xml" Id="Rf37f048c302b4e1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049feb29fd42d0" /><Relationship Type="http://schemas.openxmlformats.org/officeDocument/2006/relationships/notesMaster" Target="/ppt/notesMasters/notesMaster1.xml" Id="R46cc84ef939a49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c236c318e94b3a" /><Relationship Type="http://schemas.openxmlformats.org/officeDocument/2006/relationships/notesMaster" Target="/ppt/notesMasters/notesMaster1.xml" Id="R02cd9fe307d14b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f3526bb37d4515" /><Relationship Type="http://schemas.openxmlformats.org/officeDocument/2006/relationships/notesMaster" Target="/ppt/notesMasters/notesMaster1.xml" Id="Reefcf7ced53746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21a823abae4dd5" /><Relationship Type="http://schemas.openxmlformats.org/officeDocument/2006/relationships/notesMaster" Target="/ppt/notesMasters/notesMaster1.xml" Id="R70f15870ab0c41a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09c146bc1934d58" /><Relationship Type="http://schemas.openxmlformats.org/officeDocument/2006/relationships/notesMaster" Target="/ppt/notesMasters/notesMaster1.xml" Id="R02d3283af239435a" /></Relationships>
</file>

<file path=ppt/notesSlides/_rels/notesSlide9.xml.rels>&#65279;<?xml version="1.0" encoding="utf-8"?><Relationships xmlns="http://schemas.openxmlformats.org/package/2006/relationships"><Relationship Type="http://schemas.openxmlformats.org/officeDocument/2006/relationships/slide" Target="/ppt/slides/slide9.xml" Id="Ref25ac916f784f04" /><Relationship Type="http://schemas.openxmlformats.org/officeDocument/2006/relationships/notesMaster" Target="/ppt/notesMasters/notesMaster1.xml" Id="R2de61fcac1b741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eebc3e5c96a4648" /><Relationship Type="http://schemas.openxmlformats.org/officeDocument/2006/relationships/notesMaster" Target="/ppt/notesMasters/notesMaster1.xml" Id="R9fc7c0a78974484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731ad0a1d3444b7" /><Relationship Type="http://schemas.openxmlformats.org/officeDocument/2006/relationships/notesMaster" Target="/ppt/notesMasters/notesMaster1.xml" Id="R43d6350bbfe4467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masterclass on prompt engineering for Google Veo 3 and modern generative video models. Today we examine how to move beyond casual text prompts and treat generative video architectures as digital soundstages. Video synthesis requires controlling spatial composition, time, motion physics, and acoustic synchronization across sequences of generated frames. Throughout this session, we break down the architectural foundations of spatiotemporal models, dissect the six-part core prompt framework, examine precise camera directing vocabulary, and explore multi-shot continuity workflows. By adopting disciplined cinematography rules rather than generic descriptive prose, creative teams can produce repeatable, production-grade video assets across both narrative and commercial domains. Let us begin by reviewing the underlying diffusion transformer architecture.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direct video models effectively, we must understand how they process information across space and time. As documented in the Hugging Face video generation documentation at https://huggingface.co/docs/diffusers/en/using-diffusers/text-img2vid, modern video systems rely on diffusion transformer architectures to scale training across large video datasets while managing computational load. A primary operational control in these models is the classifier-free guidance scale. Higher guidance scale values force frames to adhere more tightly to text and image conditioning, but excessive values risk introducing edge boiling and visual artifacts. Lower values grant creative variety but can cause prompt drift. We also configure negative prompts to actively steer generation away from undesirable visual artifacts like blur or jitter.</a:t>
            </a:r>
          </a:p>
          <a:p xmlns:a="http://schemas.openxmlformats.org/drawingml/2006/main">
            <a:r>
              <a:t/>
            </a:r>
          </a:p>
          <a:p xmlns:a="http://schemas.openxmlformats.org/drawingml/2006/main">
            <a:r>
              <a:t>Sources:</a:t>
            </a:r>
          </a:p>
          <a:p xmlns:a="http://schemas.openxmlformats.org/drawingml/2006/main">
            <a:r>
              <a:t>https://huggingface.co/docs/diffusers/en/using-diffusers/text-img2vid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common cause of generation failure is submitting conversational, stream of consciousness narrative text. As analyzed in MinionArts prompt engineering research at https://www.minionarts.com/blogs/prompt-engineering-ai-video-generation-guide-2026, structured prompts produce higher consistency because cross-attention layers can map individual prompt tokens to distinct visual dimensions. Our production framework follows a strict six-part sequence: Subject, Action, Environment, Camera, Lighting, and Style. Keeping these boundaries distinct prevents spatial descriptions from bleeding into character movements. For example, testing demonstrates that a sixty-word structured prompt with defined sections outperforms a two-hundred-word narrative description by eliminating ambiguous keywords and conflicting instructions.</a:t>
            </a:r>
          </a:p>
          <a:p xmlns:a="http://schemas.openxmlformats.org/drawingml/2006/main">
            <a:r>
              <a:t/>
            </a:r>
          </a:p>
          <a:p xmlns:a="http://schemas.openxmlformats.org/drawingml/2006/main">
            <a:r>
              <a:t>Sources:</a:t>
            </a:r>
          </a:p>
          <a:p xmlns:a="http://schemas.openxmlformats.org/drawingml/2006/main">
            <a:r>
              <a:t>https://www.minionarts.com/blogs/prompt-engineering-ai-video-generation-guide-2026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Directing virtual cameras requires using the precise vocabulary of physical cinematography. In Crepal AI's camera movement guide at https://crepal.ai/blog/aivideo/camera-movement-prompts-for-ai-video/, researchers emphasize that neural video generators interpret spatial geometry and optical mechanics rather than generic verbs. When a prompt simply requests a zoom, the generator often scales the existing frame digitally, creating a flat image with zero depth change. Conversely, commanding an optical dolly-in on the Z-axis forces the model to calculate true parallax occlusion, where foreground objects pass the lens faster than background elements. Specifying focal lengths like 35mm or 85mm reinforces the perspective field of view, keeping the camera stable and reducing distortion.</a:t>
            </a:r>
          </a:p>
          <a:p xmlns:a="http://schemas.openxmlformats.org/drawingml/2006/main">
            <a:r>
              <a:t/>
            </a:r>
          </a:p>
          <a:p xmlns:a="http://schemas.openxmlformats.org/drawingml/2006/main">
            <a:r>
              <a:t>Sources:</a:t>
            </a:r>
          </a:p>
          <a:p xmlns:a="http://schemas.openxmlformats.org/drawingml/2006/main">
            <a:r>
              <a:t>https://crepal.ai/blog/aivideo/camera-movement-prompts-for-ai-video/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generative video appears synthetic, the failure usually stems from flawed motion physics rather than rendering fidelity. As highlighted in Atlabs AI's motion physics analysis at https://www.atlabs.ai/blog/how-to-make-ai-videos-look-real-a-beginner-s-guide-to-motion-physics-(50-real-prompts), human vision immediately detects missing weight, rigid clothing, or unnatural bodily deceleration. Prompting multiple actions in a brief five-second window forces models to compress physical time, causing anatomy to distort. As an operational recommendation, creators should isolate a single cohesive action beat per clip. Furthermore, prompting explicit secondary motion, such as clothing settling after a sudden step or hair swaying in wind, helps the model reproduce authentic physical momentum and natural inertia.</a:t>
            </a:r>
          </a:p>
          <a:p xmlns:a="http://schemas.openxmlformats.org/drawingml/2006/main">
            <a:r>
              <a:t/>
            </a:r>
          </a:p>
          <a:p xmlns:a="http://schemas.openxmlformats.org/drawingml/2006/main">
            <a:r>
              <a:t>Sources:</a:t>
            </a:r>
          </a:p>
          <a:p xmlns:a="http://schemas.openxmlformats.org/drawingml/2006/main">
            <a:r>
              <a:t>https://www.atlabs.ai/blog/how-to-make-ai-videos-look-real-a-beginner-s-guide-to-motion-physics-(50-real-prompts)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Google's Veo 3.1 architecture, native audio synthesis is integrated directly into the video diffusion pipeline. According to the Google Cloud blog at https://cloud.google.com/blog/products/ai-machine-learning/ultimate-prompting-guide-for-veo-3-1, the model can generate synchronous ambient soundscapes, foley sound effects, and character dialogue from text prompts. To direct sound successfully, creators must separate acoustic cues from visual scene descriptions. Using explicit tags such as SFX for environmental noise guides audio generation cleanly. When specifying dialogue, place spoken text in quotes and assign it to a visible speaker. Creators should avoid words like subtitles or captioning, which can trigger unwanted graphic text overlays across the generated video frames.</a:t>
            </a:r>
          </a:p>
          <a:p xmlns:a="http://schemas.openxmlformats.org/drawingml/2006/main">
            <a:r>
              <a:t/>
            </a:r>
          </a:p>
          <a:p xmlns:a="http://schemas.openxmlformats.org/drawingml/2006/main">
            <a:r>
              <a:t>Sources:</a:t>
            </a:r>
          </a:p>
          <a:p xmlns:a="http://schemas.openxmlformats.org/drawingml/2006/main">
            <a:r>
              <a:t>https://cloud.google.com/blog/products/ai-machine-learning/ultimate-prompting-guide-for-veo-3-1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Pure text prompts frequently introduce subtle identity drift between generation runs. Multimodal conditioning resolves this issue by anchoring the model with reference images. As outlined in the Google Cloud Veo 3.1 documentation at https://cloud.google.com/blog/products/ai-machine-learning/ultimate-prompting-guide-for-veo-3-1, production workflows can employ first-frame generation or first-and-last frame interpolation. In a first-frame setup, an approved image defines the character appearance and scene lighting, while the text prompt directs only camera movement and physical action. In a first-and-last frame workflow, the model calculates a smooth transition between two anchor frames while generating synchronized audio, giving directors exact visual control over scene progression and narrative pacing.</a:t>
            </a:r>
          </a:p>
          <a:p xmlns:a="http://schemas.openxmlformats.org/drawingml/2006/main">
            <a:r>
              <a:t/>
            </a:r>
          </a:p>
          <a:p xmlns:a="http://schemas.openxmlformats.org/drawingml/2006/main">
            <a:r>
              <a:t>Sources:</a:t>
            </a:r>
          </a:p>
          <a:p xmlns:a="http://schemas.openxmlformats.org/drawingml/2006/main">
            <a:r>
              <a:t>https://cloud.google.com/blog/products/ai-machine-learning/ultimate-prompting-guide-for-veo-3-1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Scaling generative video across studio teams requires modular, standardized prompt templates. Based on production patterns published by MinionArts at https://www.minionarts.com/blogs/prompt-engineering-ai-video-generation-guide-2026, teams can deploy reusable templates for commercial hero shots, atmospheric establishing vistas, and dialogue framing. By fixing structural camera parameters and lighting designations while swapping variable placeholders like subjects or props, production teams maintain brand consistency across different deliverables. This modular structure prevents prompt drift, simplifies quality reviews, and accelerates shot previsualization. Creative directors can systematically audit parameters before generation, ensuring every output meets technical and visual standards.</a:t>
            </a:r>
          </a:p>
          <a:p xmlns:a="http://schemas.openxmlformats.org/drawingml/2006/main">
            <a:r>
              <a:t/>
            </a:r>
          </a:p>
          <a:p xmlns:a="http://schemas.openxmlformats.org/drawingml/2006/main">
            <a:r>
              <a:t>Sources:</a:t>
            </a:r>
          </a:p>
          <a:p xmlns:a="http://schemas.openxmlformats.org/drawingml/2006/main">
            <a:r>
              <a:t>https://www.minionarts.com/blogs/prompt-engineering-ai-video-generation-guide-2026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Because modern video models generate discrete clips rather than entire longform scenes at once, narrative consistency depends on structured storyboarding. As detailed in the Veo 3 Longform Storyboard Workflow at https://www.veo3ai.io/blog/veo-3-longform-storyboard-workflow-2026, creators must approach each prompt as an individual shot within a macro sequence. To preserve continuity across cuts, teams should keep environmental lighting, character prompts, and wardrobe tokens identical while varying camera angles according to standard cinematic coverage. As an operational recommendation, creators should assemble generated clips into an editing timeline every two to three iterations. Reviewing pacing early prevents compounding errors and ensures that sequential shots cut together smoothly.</a:t>
            </a:r>
          </a:p>
          <a:p xmlns:a="http://schemas.openxmlformats.org/drawingml/2006/main">
            <a:r>
              <a:t/>
            </a:r>
          </a:p>
          <a:p xmlns:a="http://schemas.openxmlformats.org/drawingml/2006/main">
            <a:r>
              <a:t>Sources:</a:t>
            </a:r>
          </a:p>
          <a:p xmlns:a="http://schemas.openxmlformats.org/drawingml/2006/main">
            <a:r>
              <a:t>https://www.veo3ai.io/blog/veo-3-longform-storyboard-workflow-2026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Deploying generative video at enterprise scale requires rigorous quality assurance and governance. According to research from Hailuo AI at https://hailuoai.video/pages/knowledge/prompt-engineering-cinematic-ai-video-workflow, curating a dependable negative prompt list often improves usable output rates more effectively than layering redundant positive adjectives. Negative prompts help suppress common artifacts, including limb distortion, temporal jitter, and texture warping. Additionally, production teams must plan aspect ratios early, since vertical 9:16 formats require centering subjects to prevent cropping, while 16:9 widescreen formats require careful peripheral composition. Maintaining detailed logs of prompt versions, seeds, and reference frames ensures compliance with enterprise governance and brand safety standards.</a:t>
            </a:r>
          </a:p>
          <a:p xmlns:a="http://schemas.openxmlformats.org/drawingml/2006/main">
            <a:r>
              <a:t/>
            </a:r>
          </a:p>
          <a:p xmlns:a="http://schemas.openxmlformats.org/drawingml/2006/main">
            <a:r>
              <a:t>Sources:</a:t>
            </a:r>
          </a:p>
          <a:p xmlns:a="http://schemas.openxmlformats.org/drawingml/2006/main">
            <a:r>
              <a:t>https://hailuoai.video/pages/knowledge/prompt-engineering-cinematic-ai-video-workflow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mastering Google Veo 3 and generative video platforms requires shifting from casual descriptive prompts to systematic computational cinematography. As reinforced throughout Google Cloud's official prompting documentation at https://cloud.google.com/blog/products/ai-machine-learning/ultimate-prompting-guide-for-veo-3-1, high-quality results stem from structured syntax, accurate optical terminology, and synchronized multimodal conditioning. By implementing our six-part prompt framework, directing camera mechanics through physical spatial parameters, and verifying multi-shot continuity on realistic editing timelines, production teams can generate cinematic footage consistently. Establishing clear operational controls and negative prompt safeguards allows creative organizations to move from unpredictable experimentation to dependable, commercial-grade video synthesis.</a:t>
            </a:r>
          </a:p>
          <a:p xmlns:a="http://schemas.openxmlformats.org/drawingml/2006/main">
            <a:r>
              <a:t/>
            </a:r>
          </a:p>
          <a:p xmlns:a="http://schemas.openxmlformats.org/drawingml/2006/main">
            <a:r>
              <a:t>Sources:</a:t>
            </a:r>
          </a:p>
          <a:p xmlns:a="http://schemas.openxmlformats.org/drawingml/2006/main">
            <a:r>
              <a:t>https://cloud.google.com/blog/products/ai-machine-learning/ultimate-prompting-guide-for-veo-3-1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4a7a7aedb64ab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03cc5ce79f34a4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039b2a5b2bf461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83d7731b6a6476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00707c2ed8e40f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426a8e19c7c46b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8C6865-1834-435C-89B4-ADE089CBBFA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793EB64-1316-4A30-B9DF-D9FDDAD0089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E552CA4-E5FD-46DC-84C3-F890DA5C591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2ED96BD-59A4-44CB-AC26-2913EEAF03D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2783A51-C8C4-4635-82F8-78556B7362D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64856E0-595E-4CB4-BC57-03DE621A73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405C52-82BE-4610-9588-468818093C0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6BE8674-DA07-418A-9F0B-CAA4A7A29EC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5D4F307-77D4-4690-92EC-F09011E28B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4B2A8B2-A51F-4566-8488-E10AAD8AED4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343ff733d94cd2" /><Relationship Type="http://schemas.openxmlformats.org/officeDocument/2006/relationships/slideLayout" Target="/ppt/slideLayouts/slideLayout1.xml" Id="Ra0f0f31d162142b4" /><Relationship Type="http://schemas.openxmlformats.org/officeDocument/2006/relationships/slideLayout" Target="/ppt/slideLayouts/slideLayout2.xml" Id="Rd6af525a942642cb" /><Relationship Type="http://schemas.openxmlformats.org/officeDocument/2006/relationships/slideLayout" Target="/ppt/slideLayouts/slideLayout3.xml" Id="Rfe3d10fd83d04c08" /><Relationship Type="http://schemas.openxmlformats.org/officeDocument/2006/relationships/slideLayout" Target="/ppt/slideLayouts/slideLayout4.xml" Id="R5e4d952f27234452" /><Relationship Type="http://schemas.openxmlformats.org/officeDocument/2006/relationships/slideLayout" Target="/ppt/slideLayouts/slideLayout5.xml" Id="Rf259cc2cc9694e80" /><Relationship Type="http://schemas.openxmlformats.org/officeDocument/2006/relationships/slideLayout" Target="/ppt/slideLayouts/slideLayout6.xml" Id="R9a55f41456df436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f0f31d162142b4"/>
    <p:sldLayoutId xmlns:r="http://schemas.openxmlformats.org/officeDocument/2006/relationships" id="2147483650" r:id="Rd6af525a942642cb"/>
    <p:sldLayoutId xmlns:r="http://schemas.openxmlformats.org/officeDocument/2006/relationships" id="2147483651" r:id="Rfe3d10fd83d04c08"/>
    <p:sldLayoutId xmlns:r="http://schemas.openxmlformats.org/officeDocument/2006/relationships" id="2147483652" r:id="R5e4d952f27234452"/>
    <p:sldLayoutId xmlns:r="http://schemas.openxmlformats.org/officeDocument/2006/relationships" id="2147483653" r:id="Rf259cc2cc9694e80"/>
    <p:sldLayoutId xmlns:r="http://schemas.openxmlformats.org/officeDocument/2006/relationships" id="2147483654" r:id="R9a55f41456df436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6eca0634b3b49ab" /><Relationship Type="http://schemas.openxmlformats.org/officeDocument/2006/relationships/image" Target="/ppt/media/image.png" Id="R1cc8e0c578c64446" /><Relationship Type="http://schemas.openxmlformats.org/officeDocument/2006/relationships/notesSlide" Target="/ppt/notesSlides/notesSlide1.xml" Id="R28030c7786734dd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6058cb03f264395" /><Relationship Type="http://schemas.openxmlformats.org/officeDocument/2006/relationships/notesSlide" Target="/ppt/notesSlides/notesSlide2.xml" Id="Re9525c16f66a4cb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2e1b49a04854425" /><Relationship Type="http://schemas.openxmlformats.org/officeDocument/2006/relationships/notesSlide" Target="/ppt/notesSlides/notesSlide3.xml" Id="R675dd2b6b7ec40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1c5c763ac0a414a" /><Relationship Type="http://schemas.openxmlformats.org/officeDocument/2006/relationships/notesSlide" Target="/ppt/notesSlides/notesSlide4.xml" Id="R5a0ff72e7c4647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37d91624eef42a9" /><Relationship Type="http://schemas.openxmlformats.org/officeDocument/2006/relationships/notesSlide" Target="/ppt/notesSlides/notesSlide5.xml" Id="R83fc61528f10468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ee6fffa8cef41d4" /><Relationship Type="http://schemas.openxmlformats.org/officeDocument/2006/relationships/notesSlide" Target="/ppt/notesSlides/notesSlide6.xml" Id="R08671348f3bf49d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4fe9b6ed6d446bc" /><Relationship Type="http://schemas.openxmlformats.org/officeDocument/2006/relationships/notesSlide" Target="/ppt/notesSlides/notesSlide7.xml" Id="Rc3a7a36498954ab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0c44c86dc8843d1" /><Relationship Type="http://schemas.openxmlformats.org/officeDocument/2006/relationships/notesSlide" Target="/ppt/notesSlides/notesSlide8.xml" Id="Rfa3e1399a9f2426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6dba2bf273346a4" /><Relationship Type="http://schemas.openxmlformats.org/officeDocument/2006/relationships/notesSlide" Target="/ppt/notesSlides/notesSlide9.xml" Id="R95c37a5e2175491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1ac51c9eea445c9" /><Relationship Type="http://schemas.openxmlformats.org/officeDocument/2006/relationships/notesSlide" Target="/ppt/notesSlides/notesSlide10.xml" Id="R6a15b4ff3383485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457d662d5f44384" /><Relationship Type="http://schemas.openxmlformats.org/officeDocument/2006/relationships/notesSlide" Target="/ppt/notesSlides/notesSlide11.xml" Id="R7c2cca2aadcc411b"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366B98E-F820-4FF8-B035-CF82AFC906E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AED54762-DCF1-49C3-8CD9-312F27715A0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ARTIFICIAL INTELLIGENCE</a:t>
            </a:r>
          </a:p>
        </p:txBody>
      </p:sp>
      <p:sp>
        <p:nvSpPr>
          <p:cNvPr id="3" name="">
            <a:extLst xmlns:a="http://schemas.openxmlformats.org/drawingml/2006/main">
              <a:ext uri="{FF2B5EF4-FFF2-40B4-BE49-F238E27FC236}">
                <a16:creationId xmlns:a16="http://schemas.microsoft.com/office/drawing/2014/main" id="{6FFF8422-571F-4D74-AE9D-91458383C20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Veo 3 Prompt</a:t>
            </a:r>
          </a:p>
        </p:txBody>
      </p:sp>
      <p:sp>
        <p:nvSpPr>
          <p:cNvPr id="4" name="">
            <a:extLst xmlns:a="http://schemas.openxmlformats.org/drawingml/2006/main">
              <a:ext uri="{FF2B5EF4-FFF2-40B4-BE49-F238E27FC236}">
                <a16:creationId xmlns:a16="http://schemas.microsoft.com/office/drawing/2014/main" id="{C31BBB16-FC76-4942-8721-8CBF029C23B2}"/>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Directing Generative Video with Precision Prompts and Optical Cues</a:t>
            </a:r>
          </a:p>
        </p:txBody>
      </p:sp>
      <p:pic>
        <p:nvPicPr>
          <p:cNvPr id="5" name="">
            <a:extLst xmlns:a="http://schemas.openxmlformats.org/drawingml/2006/main">
              <a:ext uri="{FF2B5EF4-FFF2-40B4-BE49-F238E27FC236}">
                <a16:creationId xmlns:a16="http://schemas.microsoft.com/office/drawing/2014/main" id="{FD73BA6F-8244-435C-AD43-5948C2B9CAB1}"/>
              </a:ext>
            </a:extLst>
          </p:cNvPr>
          <p:cNvPicPr>
            <a:picLocks xmlns:a="http://schemas.openxmlformats.org/drawingml/2006/main" noChangeAspect="1"/>
          </p:cNvPicPr>
          <p:nvPr/>
        </p:nvPicPr>
        <p:blipFill>
          <a:blip xmlns:r="http://schemas.openxmlformats.org/officeDocument/2006/relationships" xmlns:a="http://schemas.openxmlformats.org/drawingml/2006/main" r:embed="R1cc8e0c578c64446"/>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10D8791-E0AB-4614-876C-47D522C9DF6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7352829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178DD01-181A-421B-BA18-6B0EBCC0847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E2702DE6-3CF2-415D-A848-E83EEAAD7E0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Architectural Foundations of Video Generation</a:t>
            </a:r>
          </a:p>
        </p:txBody>
      </p:sp>
      <p:sp>
        <p:nvSpPr>
          <p:cNvPr id="3" name="">
            <a:extLst xmlns:a="http://schemas.openxmlformats.org/drawingml/2006/main">
              <a:ext uri="{FF2B5EF4-FFF2-40B4-BE49-F238E27FC236}">
                <a16:creationId xmlns:a16="http://schemas.microsoft.com/office/drawing/2014/main" id="{592C6ACC-7B41-4DCF-A723-971DF632AE3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Video models extend spatial generation across space and time using diffusion transformer networks.</a:t>
            </a:r>
          </a:p>
        </p:txBody>
      </p:sp>
      <p:sp>
        <p:nvSpPr>
          <p:cNvPr id="4" name="">
            <a:extLst xmlns:a="http://schemas.openxmlformats.org/drawingml/2006/main">
              <a:ext uri="{FF2B5EF4-FFF2-40B4-BE49-F238E27FC236}">
                <a16:creationId xmlns:a16="http://schemas.microsoft.com/office/drawing/2014/main" id="{E9BCC489-0D91-4118-8B35-E619F963FD2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Diffusion transformer backbones process spatial and temporal data together</a:t>
            </a:r>
          </a:p>
        </p:txBody>
      </p:sp>
      <p:sp>
        <p:nvSpPr>
          <p:cNvPr id="5" name="">
            <a:extLst xmlns:a="http://schemas.openxmlformats.org/drawingml/2006/main">
              <a:ext uri="{FF2B5EF4-FFF2-40B4-BE49-F238E27FC236}">
                <a16:creationId xmlns:a16="http://schemas.microsoft.com/office/drawing/2014/main" id="{B38358C4-0F87-4659-B96A-FE526C9CB1F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Guidance scale balances prompt adherence against visual artifact generation</a:t>
            </a:r>
          </a:p>
        </p:txBody>
      </p:sp>
      <p:sp>
        <p:nvSpPr>
          <p:cNvPr id="6" name="">
            <a:extLst xmlns:a="http://schemas.openxmlformats.org/drawingml/2006/main">
              <a:ext uri="{FF2B5EF4-FFF2-40B4-BE49-F238E27FC236}">
                <a16:creationId xmlns:a16="http://schemas.microsoft.com/office/drawing/2014/main" id="{60C943B2-4600-4645-8E3A-189550E9EF7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Negative prompts push synthesis away from blur, jitter, and distortions</a:t>
            </a:r>
          </a:p>
        </p:txBody>
      </p:sp>
      <p:sp>
        <p:nvSpPr>
          <p:cNvPr id="7" name="">
            <a:extLst xmlns:a="http://schemas.openxmlformats.org/drawingml/2006/main">
              <a:ext uri="{FF2B5EF4-FFF2-40B4-BE49-F238E27FC236}">
                <a16:creationId xmlns:a16="http://schemas.microsoft.com/office/drawing/2014/main" id="{A1B0A069-609E-4CDD-BCAF-FC04EAF303B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22797678"/>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02E322A-FC06-4BD2-9E99-B8E2EE8CAFB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92CD3844-0E7F-49DA-83AC-864C45C2FFE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The Six-Part Video Prompt Framework</a:t>
            </a:r>
          </a:p>
        </p:txBody>
      </p:sp>
      <p:sp>
        <p:nvSpPr>
          <p:cNvPr id="3" name="">
            <a:extLst xmlns:a="http://schemas.openxmlformats.org/drawingml/2006/main">
              <a:ext uri="{FF2B5EF4-FFF2-40B4-BE49-F238E27FC236}">
                <a16:creationId xmlns:a16="http://schemas.microsoft.com/office/drawing/2014/main" id="{202697E4-BC57-40A6-A728-6CA839361E8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Structured prompt formulas consistently outperform loose narrative paragraphs in generative video.</a:t>
            </a:r>
          </a:p>
        </p:txBody>
      </p:sp>
      <p:sp>
        <p:nvSpPr>
          <p:cNvPr id="4" name="">
            <a:extLst xmlns:a="http://schemas.openxmlformats.org/drawingml/2006/main">
              <a:ext uri="{FF2B5EF4-FFF2-40B4-BE49-F238E27FC236}">
                <a16:creationId xmlns:a16="http://schemas.microsoft.com/office/drawing/2014/main" id="{31DB71D6-2E7F-4A49-83BF-B07DD990D00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3A6B5DE-89A2-487F-B802-9CCEDD586AD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Core sequence: Subject, Action, Environment, Camera, Lighting, and Style</a:t>
            </a:r>
          </a:p>
        </p:txBody>
      </p:sp>
      <p:sp>
        <p:nvSpPr>
          <p:cNvPr id="6" name="">
            <a:extLst xmlns:a="http://schemas.openxmlformats.org/drawingml/2006/main">
              <a:ext uri="{FF2B5EF4-FFF2-40B4-BE49-F238E27FC236}">
                <a16:creationId xmlns:a16="http://schemas.microsoft.com/office/drawing/2014/main" id="{941B084B-0DCA-45F6-9568-DD59F254C0E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15EAF623-AAE7-4ACF-895F-74A16D7EED9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Explicit component boundaries help attention layers isolate visual traits</a:t>
            </a:r>
          </a:p>
        </p:txBody>
      </p:sp>
      <p:sp>
        <p:nvSpPr>
          <p:cNvPr id="8" name="">
            <a:extLst xmlns:a="http://schemas.openxmlformats.org/drawingml/2006/main">
              <a:ext uri="{FF2B5EF4-FFF2-40B4-BE49-F238E27FC236}">
                <a16:creationId xmlns:a16="http://schemas.microsoft.com/office/drawing/2014/main" id="{82BFC839-D1C3-4520-8F6A-4A64EC0E3B1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382C086-733A-4041-9E75-8AB7B5B3787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Example: Sixty-word structured prompts beat long stream of consciousness text</a:t>
            </a:r>
          </a:p>
        </p:txBody>
      </p:sp>
      <p:sp>
        <p:nvSpPr>
          <p:cNvPr id="10" name="">
            <a:extLst xmlns:a="http://schemas.openxmlformats.org/drawingml/2006/main">
              <a:ext uri="{FF2B5EF4-FFF2-40B4-BE49-F238E27FC236}">
                <a16:creationId xmlns:a16="http://schemas.microsoft.com/office/drawing/2014/main" id="{BA0E98B3-0AD8-47EA-A046-5A977D9D84A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14943481"/>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7559571-08EA-4200-882F-5FA77E19D4D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952C8145-FB9F-4B8F-B489-7294D5A6033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Camera Directing and Spatial Geometry</a:t>
            </a:r>
          </a:p>
        </p:txBody>
      </p:sp>
      <p:sp>
        <p:nvSpPr>
          <p:cNvPr id="3" name="">
            <a:extLst xmlns:a="http://schemas.openxmlformats.org/drawingml/2006/main">
              <a:ext uri="{FF2B5EF4-FFF2-40B4-BE49-F238E27FC236}">
                <a16:creationId xmlns:a16="http://schemas.microsoft.com/office/drawing/2014/main" id="{994711CF-4839-4819-832F-94F6CFF2DF0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Cinematic camera terms trigger accurate optical parallax instead of flat digital zooming.</a:t>
            </a:r>
          </a:p>
        </p:txBody>
      </p:sp>
      <p:sp>
        <p:nvSpPr>
          <p:cNvPr id="4" name="">
            <a:extLst xmlns:a="http://schemas.openxmlformats.org/drawingml/2006/main">
              <a:ext uri="{FF2B5EF4-FFF2-40B4-BE49-F238E27FC236}">
                <a16:creationId xmlns:a16="http://schemas.microsoft.com/office/drawing/2014/main" id="{F3A2DC9D-0204-4D09-A429-B971B2DFFFB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Dolly commands move the virtual camera through physical three-dimensional space</a:t>
            </a:r>
          </a:p>
        </p:txBody>
      </p:sp>
      <p:sp>
        <p:nvSpPr>
          <p:cNvPr id="5" name="">
            <a:extLst xmlns:a="http://schemas.openxmlformats.org/drawingml/2006/main">
              <a:ext uri="{FF2B5EF4-FFF2-40B4-BE49-F238E27FC236}">
                <a16:creationId xmlns:a16="http://schemas.microsoft.com/office/drawing/2014/main" id="{79699C77-FA20-4451-B659-07069E0760C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Focal lengths such as 35mm or 85mm calibrate depth perspective and distortion</a:t>
            </a:r>
          </a:p>
        </p:txBody>
      </p:sp>
      <p:sp>
        <p:nvSpPr>
          <p:cNvPr id="6" name="">
            <a:extLst xmlns:a="http://schemas.openxmlformats.org/drawingml/2006/main">
              <a:ext uri="{FF2B5EF4-FFF2-40B4-BE49-F238E27FC236}">
                <a16:creationId xmlns:a16="http://schemas.microsoft.com/office/drawing/2014/main" id="{69757748-65C7-4AB7-8A87-45FC0861098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Explicit camera paths prevent digital cropping and unnatural subject warping</a:t>
            </a:r>
          </a:p>
        </p:txBody>
      </p:sp>
      <p:sp>
        <p:nvSpPr>
          <p:cNvPr id="7" name="">
            <a:extLst xmlns:a="http://schemas.openxmlformats.org/drawingml/2006/main">
              <a:ext uri="{FF2B5EF4-FFF2-40B4-BE49-F238E27FC236}">
                <a16:creationId xmlns:a16="http://schemas.microsoft.com/office/drawing/2014/main" id="{63613D6B-C64F-4C33-8BE0-C159C1B9DC3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70690009"/>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0AF908B-CEFD-48E7-9605-1BD74F4F029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59755EC7-A5D1-4FB1-A9F0-CEB9E208348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Motion Dynamics and Physical Simulation</a:t>
            </a:r>
          </a:p>
        </p:txBody>
      </p:sp>
      <p:sp>
        <p:nvSpPr>
          <p:cNvPr id="3" name="">
            <a:extLst xmlns:a="http://schemas.openxmlformats.org/drawingml/2006/main">
              <a:ext uri="{FF2B5EF4-FFF2-40B4-BE49-F238E27FC236}">
                <a16:creationId xmlns:a16="http://schemas.microsoft.com/office/drawing/2014/main" id="{991F7143-DC71-4C6A-A8A0-BDC96EEC0BA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AI video realism depends on believable physical momentum and single action beats.</a:t>
            </a:r>
          </a:p>
        </p:txBody>
      </p:sp>
      <p:sp>
        <p:nvSpPr>
          <p:cNvPr id="4" name="">
            <a:extLst xmlns:a="http://schemas.openxmlformats.org/drawingml/2006/main">
              <a:ext uri="{FF2B5EF4-FFF2-40B4-BE49-F238E27FC236}">
                <a16:creationId xmlns:a16="http://schemas.microsoft.com/office/drawing/2014/main" id="{3055E98E-8CEB-44B3-B1FD-44A6AD3D2E9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Isolate single action beats within each generation window</a:t>
            </a:r>
          </a:p>
        </p:txBody>
      </p:sp>
      <p:sp>
        <p:nvSpPr>
          <p:cNvPr id="5" name="">
            <a:extLst xmlns:a="http://schemas.openxmlformats.org/drawingml/2006/main">
              <a:ext uri="{FF2B5EF4-FFF2-40B4-BE49-F238E27FC236}">
                <a16:creationId xmlns:a16="http://schemas.microsoft.com/office/drawing/2014/main" id="{74CBEB01-009E-450D-BED2-E090DEC8A3E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Prompt secondary motion on clothing, hair, and surrounding surfaces</a:t>
            </a:r>
          </a:p>
        </p:txBody>
      </p:sp>
      <p:sp>
        <p:nvSpPr>
          <p:cNvPr id="6" name="">
            <a:extLst xmlns:a="http://schemas.openxmlformats.org/drawingml/2006/main">
              <a:ext uri="{FF2B5EF4-FFF2-40B4-BE49-F238E27FC236}">
                <a16:creationId xmlns:a16="http://schemas.microsoft.com/office/drawing/2014/main" id="{D843758B-1FBF-492F-AE63-2C61D7437C7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755"/>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Restrict rapid multi-step actions to prevent anatomical warping</a:t>
            </a:r>
          </a:p>
        </p:txBody>
      </p:sp>
      <p:sp>
        <p:nvSpPr>
          <p:cNvPr id="7" name="">
            <a:extLst xmlns:a="http://schemas.openxmlformats.org/drawingml/2006/main">
              <a:ext uri="{FF2B5EF4-FFF2-40B4-BE49-F238E27FC236}">
                <a16:creationId xmlns:a16="http://schemas.microsoft.com/office/drawing/2014/main" id="{1AE2985E-4FF6-45A2-8FD6-D963CA48497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4447595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F82A2CE-C444-4D7A-B2CF-C420CC743C0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F12FC983-5FF9-4D8D-B8A7-35D22ED95C3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Dialogue Formatting and Synchronized Audio</a:t>
            </a:r>
          </a:p>
        </p:txBody>
      </p:sp>
      <p:sp>
        <p:nvSpPr>
          <p:cNvPr id="3" name="">
            <a:extLst xmlns:a="http://schemas.openxmlformats.org/drawingml/2006/main">
              <a:ext uri="{FF2B5EF4-FFF2-40B4-BE49-F238E27FC236}">
                <a16:creationId xmlns:a16="http://schemas.microsoft.com/office/drawing/2014/main" id="{3FD7D011-E109-4E10-86EE-37EC37258D6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Veo 3 models support synchronized dialogue and ambient sound cues within prompt syntax.</a:t>
            </a:r>
          </a:p>
        </p:txBody>
      </p:sp>
      <p:sp>
        <p:nvSpPr>
          <p:cNvPr id="4" name="">
            <a:extLst xmlns:a="http://schemas.openxmlformats.org/drawingml/2006/main">
              <a:ext uri="{FF2B5EF4-FFF2-40B4-BE49-F238E27FC236}">
                <a16:creationId xmlns:a16="http://schemas.microsoft.com/office/drawing/2014/main" id="{B28BD7D7-8D29-41B4-B561-399993287C0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E13A009-BA7E-42FE-B2DE-2181FC026DD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Use explicit SFX tags to specify ambient environments and physical foley</a:t>
            </a:r>
          </a:p>
        </p:txBody>
      </p:sp>
      <p:sp>
        <p:nvSpPr>
          <p:cNvPr id="6" name="">
            <a:extLst xmlns:a="http://schemas.openxmlformats.org/drawingml/2006/main">
              <a:ext uri="{FF2B5EF4-FFF2-40B4-BE49-F238E27FC236}">
                <a16:creationId xmlns:a16="http://schemas.microsoft.com/office/drawing/2014/main" id="{921E9F9D-4BD6-40E3-B375-CCD5FDD79C3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A8209BC0-3300-4BEB-9774-E07214E6840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Enclose spoken dialogue in quotation marks linked directly to visible actors</a:t>
            </a:r>
          </a:p>
        </p:txBody>
      </p:sp>
      <p:sp>
        <p:nvSpPr>
          <p:cNvPr id="8" name="">
            <a:extLst xmlns:a="http://schemas.openxmlformats.org/drawingml/2006/main">
              <a:ext uri="{FF2B5EF4-FFF2-40B4-BE49-F238E27FC236}">
                <a16:creationId xmlns:a16="http://schemas.microsoft.com/office/drawing/2014/main" id="{7DE9C317-C67E-4BE5-8707-7F1B33B1248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48CB96E-7624-4C2D-94E9-D2F20474095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Avoid subtitle prompt words to suppress burned-in graphic text overlays</a:t>
            </a:r>
          </a:p>
        </p:txBody>
      </p:sp>
      <p:sp>
        <p:nvSpPr>
          <p:cNvPr id="10" name="">
            <a:extLst xmlns:a="http://schemas.openxmlformats.org/drawingml/2006/main">
              <a:ext uri="{FF2B5EF4-FFF2-40B4-BE49-F238E27FC236}">
                <a16:creationId xmlns:a16="http://schemas.microsoft.com/office/drawing/2014/main" id="{9E5AF229-38A2-4DDC-AD3D-1C385D51EEF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87383078"/>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DE334D0-544F-4004-8258-B18843C3E9A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F55AAF25-F41A-4B36-B9E7-092F0532804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Multimodal Image Conditioning Workflows</a:t>
            </a:r>
          </a:p>
        </p:txBody>
      </p:sp>
      <p:sp>
        <p:nvSpPr>
          <p:cNvPr id="3" name="">
            <a:extLst xmlns:a="http://schemas.openxmlformats.org/drawingml/2006/main">
              <a:ext uri="{FF2B5EF4-FFF2-40B4-BE49-F238E27FC236}">
                <a16:creationId xmlns:a16="http://schemas.microsoft.com/office/drawing/2014/main" id="{E913DA59-EC50-4DA6-8909-F7F3739BD0C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First-frame and dual-frame image inputs lock character identity and lighting consistency.</a:t>
            </a:r>
          </a:p>
        </p:txBody>
      </p:sp>
      <p:sp>
        <p:nvSpPr>
          <p:cNvPr id="4" name="">
            <a:extLst xmlns:a="http://schemas.openxmlformats.org/drawingml/2006/main">
              <a:ext uri="{FF2B5EF4-FFF2-40B4-BE49-F238E27FC236}">
                <a16:creationId xmlns:a16="http://schemas.microsoft.com/office/drawing/2014/main" id="{DAFFABA9-D206-4F96-92E7-B3E06B1BA81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First-frame inputs establish scene composition, wardrobe, and baseline lighting</a:t>
            </a:r>
          </a:p>
        </p:txBody>
      </p:sp>
      <p:sp>
        <p:nvSpPr>
          <p:cNvPr id="5" name="">
            <a:extLst xmlns:a="http://schemas.openxmlformats.org/drawingml/2006/main">
              <a:ext uri="{FF2B5EF4-FFF2-40B4-BE49-F238E27FC236}">
                <a16:creationId xmlns:a16="http://schemas.microsoft.com/office/drawing/2014/main" id="{4358E6CF-B6A6-43BC-9411-F9BB726A982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First and last frame interpolation controls complex camera transitions</a:t>
            </a:r>
          </a:p>
        </p:txBody>
      </p:sp>
      <p:sp>
        <p:nvSpPr>
          <p:cNvPr id="6" name="">
            <a:extLst xmlns:a="http://schemas.openxmlformats.org/drawingml/2006/main">
              <a:ext uri="{FF2B5EF4-FFF2-40B4-BE49-F238E27FC236}">
                <a16:creationId xmlns:a16="http://schemas.microsoft.com/office/drawing/2014/main" id="{2A34F1E8-762E-47E4-83C4-016CD02D1BB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Reference image ingredients preserve character traits across shot sequences</a:t>
            </a:r>
          </a:p>
        </p:txBody>
      </p:sp>
      <p:sp>
        <p:nvSpPr>
          <p:cNvPr id="7" name="">
            <a:extLst xmlns:a="http://schemas.openxmlformats.org/drawingml/2006/main">
              <a:ext uri="{FF2B5EF4-FFF2-40B4-BE49-F238E27FC236}">
                <a16:creationId xmlns:a16="http://schemas.microsoft.com/office/drawing/2014/main" id="{9E9AB701-4A2D-42BB-8561-5E7B666084E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32167991"/>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9656361-7393-44C8-BE76-26212255474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0D1D032B-06AF-42C5-8A1B-B9C56D7D750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Modular Prompt Templates for Production</a:t>
            </a:r>
          </a:p>
        </p:txBody>
      </p:sp>
      <p:sp>
        <p:nvSpPr>
          <p:cNvPr id="3" name="">
            <a:extLst xmlns:a="http://schemas.openxmlformats.org/drawingml/2006/main">
              <a:ext uri="{FF2B5EF4-FFF2-40B4-BE49-F238E27FC236}">
                <a16:creationId xmlns:a16="http://schemas.microsoft.com/office/drawing/2014/main" id="{10DB0E82-3318-41C9-B707-08C155C6DB2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Variable-driven prompt templates provide repeatable framing for standard commercial shots.</a:t>
            </a:r>
          </a:p>
        </p:txBody>
      </p:sp>
      <p:sp>
        <p:nvSpPr>
          <p:cNvPr id="4" name="">
            <a:extLst xmlns:a="http://schemas.openxmlformats.org/drawingml/2006/main">
              <a:ext uri="{FF2B5EF4-FFF2-40B4-BE49-F238E27FC236}">
                <a16:creationId xmlns:a16="http://schemas.microsoft.com/office/drawing/2014/main" id="{FE31C05C-6771-4065-986F-DA10C4E8619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Commercial hero templates emphasize lighting setups and macro focal lengths</a:t>
            </a:r>
          </a:p>
        </p:txBody>
      </p:sp>
      <p:sp>
        <p:nvSpPr>
          <p:cNvPr id="5" name="">
            <a:extLst xmlns:a="http://schemas.openxmlformats.org/drawingml/2006/main">
              <a:ext uri="{FF2B5EF4-FFF2-40B4-BE49-F238E27FC236}">
                <a16:creationId xmlns:a16="http://schemas.microsoft.com/office/drawing/2014/main" id="{361ACE07-7099-4876-9E97-2A9A6C030CE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Establishing shot formulas isolate geographic scale and natural illumination</a:t>
            </a:r>
          </a:p>
        </p:txBody>
      </p:sp>
      <p:sp>
        <p:nvSpPr>
          <p:cNvPr id="6" name="">
            <a:extLst xmlns:a="http://schemas.openxmlformats.org/drawingml/2006/main">
              <a:ext uri="{FF2B5EF4-FFF2-40B4-BE49-F238E27FC236}">
                <a16:creationId xmlns:a16="http://schemas.microsoft.com/office/drawing/2014/main" id="{BD40D098-3706-4B55-B88A-E0EAF27A1D6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Dialogue setups define character eyelines, two-shot framing, and depth</a:t>
            </a:r>
          </a:p>
        </p:txBody>
      </p:sp>
      <p:sp>
        <p:nvSpPr>
          <p:cNvPr id="7" name="">
            <a:extLst xmlns:a="http://schemas.openxmlformats.org/drawingml/2006/main">
              <a:ext uri="{FF2B5EF4-FFF2-40B4-BE49-F238E27FC236}">
                <a16:creationId xmlns:a16="http://schemas.microsoft.com/office/drawing/2014/main" id="{8D7E4055-5EB8-4736-9EE8-081D889E265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06128063"/>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329CECF-9FCF-42CD-9186-CFFE04DFCAF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60E9D36C-3CFD-4388-B4DE-38F484090EE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Multi-Shot Storyboards and Continuity</a:t>
            </a:r>
          </a:p>
        </p:txBody>
      </p:sp>
      <p:sp>
        <p:nvSpPr>
          <p:cNvPr id="3" name="">
            <a:extLst xmlns:a="http://schemas.openxmlformats.org/drawingml/2006/main">
              <a:ext uri="{FF2B5EF4-FFF2-40B4-BE49-F238E27FC236}">
                <a16:creationId xmlns:a16="http://schemas.microsoft.com/office/drawing/2014/main" id="{736B43DB-3414-41AF-A59B-00665D1CED2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Constructing longform sequences requires shot-by-shot micro-scripts and timeline verification.</a:t>
            </a:r>
          </a:p>
        </p:txBody>
      </p:sp>
      <p:sp>
        <p:nvSpPr>
          <p:cNvPr id="4" name="">
            <a:extLst xmlns:a="http://schemas.openxmlformats.org/drawingml/2006/main">
              <a:ext uri="{FF2B5EF4-FFF2-40B4-BE49-F238E27FC236}">
                <a16:creationId xmlns:a16="http://schemas.microsoft.com/office/drawing/2014/main" id="{1A7AE153-E7F4-4E43-B33C-64263EE45B0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5A4BFA4-28BE-4CFC-92F3-4EFC4995239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Treat each generation prompt as a discrete beat within an overall scene map</a:t>
            </a:r>
          </a:p>
        </p:txBody>
      </p:sp>
      <p:sp>
        <p:nvSpPr>
          <p:cNvPr id="6" name="">
            <a:extLst xmlns:a="http://schemas.openxmlformats.org/drawingml/2006/main">
              <a:ext uri="{FF2B5EF4-FFF2-40B4-BE49-F238E27FC236}">
                <a16:creationId xmlns:a16="http://schemas.microsoft.com/office/drawing/2014/main" id="{46109BF4-D6C1-41AF-9219-301820FA660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6A818C1-0CEA-4757-90F7-88BC0E8E58B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Preserve identical environment and wardrobe tokens across sequential shots</a:t>
            </a:r>
          </a:p>
        </p:txBody>
      </p:sp>
      <p:sp>
        <p:nvSpPr>
          <p:cNvPr id="8" name="">
            <a:extLst xmlns:a="http://schemas.openxmlformats.org/drawingml/2006/main">
              <a:ext uri="{FF2B5EF4-FFF2-40B4-BE49-F238E27FC236}">
                <a16:creationId xmlns:a16="http://schemas.microsoft.com/office/drawing/2014/main" id="{00441A2B-5F30-484C-9F45-8C77D179462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29A6912-9795-4C14-89F7-782496907A4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Recommendation: Verify visual continuity on an editing timeline every three clips</a:t>
            </a:r>
          </a:p>
        </p:txBody>
      </p:sp>
      <p:sp>
        <p:nvSpPr>
          <p:cNvPr id="10" name="">
            <a:extLst xmlns:a="http://schemas.openxmlformats.org/drawingml/2006/main">
              <a:ext uri="{FF2B5EF4-FFF2-40B4-BE49-F238E27FC236}">
                <a16:creationId xmlns:a16="http://schemas.microsoft.com/office/drawing/2014/main" id="{CAB9557A-61EC-489B-8752-1E9B9C39013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2047167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8866A20-5FC7-433B-9550-8F00D0FCFD8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854F8590-F194-4485-AEC6-3CB0E622818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Prompt Pitfalls, Safety, and Operational QC</a:t>
            </a:r>
          </a:p>
        </p:txBody>
      </p:sp>
      <p:sp>
        <p:nvSpPr>
          <p:cNvPr id="3" name="">
            <a:extLst xmlns:a="http://schemas.openxmlformats.org/drawingml/2006/main">
              <a:ext uri="{FF2B5EF4-FFF2-40B4-BE49-F238E27FC236}">
                <a16:creationId xmlns:a16="http://schemas.microsoft.com/office/drawing/2014/main" id="{14861201-89D0-47B0-A5A1-05A78E47FB2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Systematic quality control and negative prompt lists ensure enterprise compliance.</a:t>
            </a:r>
          </a:p>
        </p:txBody>
      </p:sp>
      <p:sp>
        <p:nvSpPr>
          <p:cNvPr id="4" name="">
            <a:extLst xmlns:a="http://schemas.openxmlformats.org/drawingml/2006/main">
              <a:ext uri="{FF2B5EF4-FFF2-40B4-BE49-F238E27FC236}">
                <a16:creationId xmlns:a16="http://schemas.microsoft.com/office/drawing/2014/main" id="{D2849635-B279-4E23-8122-0558A892469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Curated negative prompt lists eliminate warping, jitter, and anatomical drift</a:t>
            </a:r>
          </a:p>
        </p:txBody>
      </p:sp>
      <p:sp>
        <p:nvSpPr>
          <p:cNvPr id="5" name="">
            <a:extLst xmlns:a="http://schemas.openxmlformats.org/drawingml/2006/main">
              <a:ext uri="{FF2B5EF4-FFF2-40B4-BE49-F238E27FC236}">
                <a16:creationId xmlns:a16="http://schemas.microsoft.com/office/drawing/2014/main" id="{C2066532-C4BC-485C-8B60-DB50136A8E0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Aspect ratio planning prevents awkward subject framing in 9:16 vertical video</a:t>
            </a:r>
          </a:p>
        </p:txBody>
      </p:sp>
      <p:sp>
        <p:nvSpPr>
          <p:cNvPr id="6" name="">
            <a:extLst xmlns:a="http://schemas.openxmlformats.org/drawingml/2006/main">
              <a:ext uri="{FF2B5EF4-FFF2-40B4-BE49-F238E27FC236}">
                <a16:creationId xmlns:a16="http://schemas.microsoft.com/office/drawing/2014/main" id="{65246C39-D758-49DB-A15E-D08F10265ED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Log prompt seeds, model versions, and references for enterprise traceability</a:t>
            </a:r>
          </a:p>
        </p:txBody>
      </p:sp>
      <p:sp>
        <p:nvSpPr>
          <p:cNvPr id="7" name="">
            <a:extLst xmlns:a="http://schemas.openxmlformats.org/drawingml/2006/main">
              <a:ext uri="{FF2B5EF4-FFF2-40B4-BE49-F238E27FC236}">
                <a16:creationId xmlns:a16="http://schemas.microsoft.com/office/drawing/2014/main" id="{23DE1CFA-108D-4B5D-BB66-BFE5D2843F1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64130313"/>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2A33B02-1084-4C7D-8A63-3E563FA1D58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14041899-2A8A-4CF8-A69F-50F604280F9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Operationalizing Generative Video Directing</a:t>
            </a:r>
          </a:p>
        </p:txBody>
      </p:sp>
      <p:sp>
        <p:nvSpPr>
          <p:cNvPr id="3" name="">
            <a:extLst xmlns:a="http://schemas.openxmlformats.org/drawingml/2006/main">
              <a:ext uri="{FF2B5EF4-FFF2-40B4-BE49-F238E27FC236}">
                <a16:creationId xmlns:a16="http://schemas.microsoft.com/office/drawing/2014/main" id="{37919EB8-1B5C-41A8-8E33-A34E00975B7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Predictable generative video production unites structured syntax, optics, and governance.</a:t>
            </a:r>
          </a:p>
        </p:txBody>
      </p:sp>
      <p:sp>
        <p:nvSpPr>
          <p:cNvPr id="4" name="">
            <a:extLst xmlns:a="http://schemas.openxmlformats.org/drawingml/2006/main">
              <a:ext uri="{FF2B5EF4-FFF2-40B4-BE49-F238E27FC236}">
                <a16:creationId xmlns:a16="http://schemas.microsoft.com/office/drawing/2014/main" id="{5AB26044-CD6F-432A-AD76-3BB71E3F435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Standardize the six-part prompt formula to eliminate semantic confusion</a:t>
            </a:r>
          </a:p>
        </p:txBody>
      </p:sp>
      <p:sp>
        <p:nvSpPr>
          <p:cNvPr id="5" name="">
            <a:extLst xmlns:a="http://schemas.openxmlformats.org/drawingml/2006/main">
              <a:ext uri="{FF2B5EF4-FFF2-40B4-BE49-F238E27FC236}">
                <a16:creationId xmlns:a16="http://schemas.microsoft.com/office/drawing/2014/main" id="{178734C2-6D57-4766-902B-73595331E9D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Direct virtual cameras with authentic optics and believable physical momentum</a:t>
            </a:r>
          </a:p>
        </p:txBody>
      </p:sp>
      <p:sp>
        <p:nvSpPr>
          <p:cNvPr id="6" name="">
            <a:extLst xmlns:a="http://schemas.openxmlformats.org/drawingml/2006/main">
              <a:ext uri="{FF2B5EF4-FFF2-40B4-BE49-F238E27FC236}">
                <a16:creationId xmlns:a16="http://schemas.microsoft.com/office/drawing/2014/main" id="{1E253D9C-E4C7-480C-BB70-35AC7E7FB33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Leverage multimodal conditioning and storyboard reviews for multi-shot scale</a:t>
            </a:r>
          </a:p>
        </p:txBody>
      </p:sp>
      <p:sp>
        <p:nvSpPr>
          <p:cNvPr id="7" name="">
            <a:extLst xmlns:a="http://schemas.openxmlformats.org/drawingml/2006/main">
              <a:ext uri="{FF2B5EF4-FFF2-40B4-BE49-F238E27FC236}">
                <a16:creationId xmlns:a16="http://schemas.microsoft.com/office/drawing/2014/main" id="{8C553530-9C7C-4538-8563-D7337EE1E26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163624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2026-10-10T04:59:20.0420000Z</dcterms:created>
  <dcterms:modified xsi:type="dcterms:W3CDTF">2026-10-10T04:59:20.0420000Z</dcterms:modified>
</coreProperties>
</file>