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3de5037958d24a9a" /><Relationship Type="http://schemas.openxmlformats.org/officeDocument/2006/relationships/extended-properties" Target="/docProps/app.xml" Id="Rcb32ab956044422f" /><Relationship Type="http://schemas.openxmlformats.org/officeDocument/2006/relationships/officeDocument" Target="/ppt/presentation.xml" Id="R0365551acddd4f35" /></Relationships>
</file>

<file path=ppt/presentation.xml><?xml version="1.0" encoding="utf-8"?>
<p:presentation xmlns:p="http://schemas.openxmlformats.org/presentationml/2006/main">
  <p:sldMasterIdLst>
    <p:sldMasterId xmlns:r="http://schemas.openxmlformats.org/officeDocument/2006/relationships" id="2147483648" r:id="R884d49c608aa461e"/>
  </p:sldMasterIdLst>
  <p:notesMasterIdLst>
    <p:notesMasterId xmlns:r="http://schemas.openxmlformats.org/officeDocument/2006/relationships" r:id="Rbf687878e4974496"/>
  </p:notesMasterIdLst>
  <p:sldIdLst>
    <p:sldId xmlns:r="http://schemas.openxmlformats.org/officeDocument/2006/relationships" id="256" r:id="R34ae0f23d30b46e8"/>
    <p:sldId xmlns:r="http://schemas.openxmlformats.org/officeDocument/2006/relationships" id="257" r:id="Re3fc74d82ba9474d"/>
    <p:sldId xmlns:r="http://schemas.openxmlformats.org/officeDocument/2006/relationships" id="258" r:id="R8814ab6793994568"/>
    <p:sldId xmlns:r="http://schemas.openxmlformats.org/officeDocument/2006/relationships" id="259" r:id="R7cc7dd98df914365"/>
    <p:sldId xmlns:r="http://schemas.openxmlformats.org/officeDocument/2006/relationships" id="260" r:id="Rb537034d9c204239"/>
    <p:sldId xmlns:r="http://schemas.openxmlformats.org/officeDocument/2006/relationships" id="261" r:id="Rc6d717146c244a60"/>
    <p:sldId xmlns:r="http://schemas.openxmlformats.org/officeDocument/2006/relationships" id="262" r:id="Rb9844338883d4b1c"/>
    <p:sldId xmlns:r="http://schemas.openxmlformats.org/officeDocument/2006/relationships" id="263" r:id="R5e4158e8ab3f4a1a"/>
    <p:sldId xmlns:r="http://schemas.openxmlformats.org/officeDocument/2006/relationships" id="264" r:id="R6560d41e98034bdc"/>
    <p:sldId xmlns:r="http://schemas.openxmlformats.org/officeDocument/2006/relationships" id="265" r:id="R8d42ba1cc81149ab"/>
    <p:sldId xmlns:r="http://schemas.openxmlformats.org/officeDocument/2006/relationships" id="266" r:id="R66ceac954cb6451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fcb24eab5e24621" /><Relationship Type="http://schemas.openxmlformats.org/officeDocument/2006/relationships/slideMaster" Target="/ppt/slideMasters/slideMaster1.xml" Id="R884d49c608aa461e" /><Relationship Type="http://schemas.openxmlformats.org/officeDocument/2006/relationships/notesMaster" Target="/ppt/notesMasters/notesMaster1.xml" Id="Rbf687878e4974496" /><Relationship Type="http://schemas.openxmlformats.org/officeDocument/2006/relationships/presProps" Target="/ppt/presProps.xml" Id="R3a6f39b971d94d1f" /><Relationship Type="http://schemas.openxmlformats.org/officeDocument/2006/relationships/tableStyles" Target="/ppt/tableStyles.xml" Id="Ra169612f95ad4729" /><Relationship Type="http://schemas.openxmlformats.org/officeDocument/2006/relationships/slide" Target="/ppt/slides/slide1.xml" Id="R34ae0f23d30b46e8" /><Relationship Type="http://schemas.openxmlformats.org/officeDocument/2006/relationships/slide" Target="/ppt/slides/slide2.xml" Id="Re3fc74d82ba9474d" /><Relationship Type="http://schemas.openxmlformats.org/officeDocument/2006/relationships/slide" Target="/ppt/slides/slide3.xml" Id="R8814ab6793994568" /><Relationship Type="http://schemas.openxmlformats.org/officeDocument/2006/relationships/slide" Target="/ppt/slides/slide4.xml" Id="R7cc7dd98df914365" /><Relationship Type="http://schemas.openxmlformats.org/officeDocument/2006/relationships/slide" Target="/ppt/slides/slide5.xml" Id="Rb537034d9c204239" /><Relationship Type="http://schemas.openxmlformats.org/officeDocument/2006/relationships/slide" Target="/ppt/slides/slide6.xml" Id="Rc6d717146c244a60" /><Relationship Type="http://schemas.openxmlformats.org/officeDocument/2006/relationships/slide" Target="/ppt/slides/slide7.xml" Id="Rb9844338883d4b1c" /><Relationship Type="http://schemas.openxmlformats.org/officeDocument/2006/relationships/slide" Target="/ppt/slides/slide8.xml" Id="R5e4158e8ab3f4a1a" /><Relationship Type="http://schemas.openxmlformats.org/officeDocument/2006/relationships/slide" Target="/ppt/slides/slide9.xml" Id="R6560d41e98034bdc" /><Relationship Type="http://schemas.openxmlformats.org/officeDocument/2006/relationships/slide" Target="/ppt/slides/slide10.xml" Id="R8d42ba1cc81149ab" /><Relationship Type="http://schemas.openxmlformats.org/officeDocument/2006/relationships/slide" Target="/ppt/slides/slide11.xml" Id="R66ceac954cb6451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abf9a35f767407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a21623fe3034d8a" /><Relationship Type="http://schemas.openxmlformats.org/officeDocument/2006/relationships/notesMaster" Target="/ppt/notesMasters/notesMaster1.xml" Id="Reaa248f7f473437e" /></Relationships>
</file>

<file path=ppt/notesSlides/_rels/notesSlide2.xml.rels>&#65279;<?xml version="1.0" encoding="utf-8"?><Relationships xmlns="http://schemas.openxmlformats.org/package/2006/relationships"><Relationship Type="http://schemas.openxmlformats.org/officeDocument/2006/relationships/slide" Target="/ppt/slides/slide2.xml" Id="Rf6453db205794a09" /><Relationship Type="http://schemas.openxmlformats.org/officeDocument/2006/relationships/notesMaster" Target="/ppt/notesMasters/notesMaster1.xml" Id="R3e420430823d41d2" /></Relationships>
</file>

<file path=ppt/notesSlides/_rels/notesSlide3.xml.rels>&#65279;<?xml version="1.0" encoding="utf-8"?><Relationships xmlns="http://schemas.openxmlformats.org/package/2006/relationships"><Relationship Type="http://schemas.openxmlformats.org/officeDocument/2006/relationships/slide" Target="/ppt/slides/slide3.xml" Id="Rd45582b066084b45" /><Relationship Type="http://schemas.openxmlformats.org/officeDocument/2006/relationships/notesMaster" Target="/ppt/notesMasters/notesMaster1.xml" Id="R503a95fa42824a5e" /></Relationships>
</file>

<file path=ppt/notesSlides/_rels/notesSlide4.xml.rels>&#65279;<?xml version="1.0" encoding="utf-8"?><Relationships xmlns="http://schemas.openxmlformats.org/package/2006/relationships"><Relationship Type="http://schemas.openxmlformats.org/officeDocument/2006/relationships/slide" Target="/ppt/slides/slide4.xml" Id="R8b20a67fc0fe422e" /><Relationship Type="http://schemas.openxmlformats.org/officeDocument/2006/relationships/notesMaster" Target="/ppt/notesMasters/notesMaster1.xml" Id="Rb1567e3d34464997" /></Relationships>
</file>

<file path=ppt/notesSlides/_rels/notesSlide5.xml.rels>&#65279;<?xml version="1.0" encoding="utf-8"?><Relationships xmlns="http://schemas.openxmlformats.org/package/2006/relationships"><Relationship Type="http://schemas.openxmlformats.org/officeDocument/2006/relationships/slide" Target="/ppt/slides/slide5.xml" Id="R2bc7e537fdb94028" /><Relationship Type="http://schemas.openxmlformats.org/officeDocument/2006/relationships/notesMaster" Target="/ppt/notesMasters/notesMaster1.xml" Id="R2d376e7a324541f2" /></Relationships>
</file>

<file path=ppt/notesSlides/_rels/notesSlide6.xml.rels>&#65279;<?xml version="1.0" encoding="utf-8"?><Relationships xmlns="http://schemas.openxmlformats.org/package/2006/relationships"><Relationship Type="http://schemas.openxmlformats.org/officeDocument/2006/relationships/slide" Target="/ppt/slides/slide6.xml" Id="Rfb3de31012904b9c" /><Relationship Type="http://schemas.openxmlformats.org/officeDocument/2006/relationships/notesMaster" Target="/ppt/notesMasters/notesMaster1.xml" Id="R509fe9404ced4df1" /></Relationships>
</file>

<file path=ppt/notesSlides/_rels/notesSlide7.xml.rels>&#65279;<?xml version="1.0" encoding="utf-8"?><Relationships xmlns="http://schemas.openxmlformats.org/package/2006/relationships"><Relationship Type="http://schemas.openxmlformats.org/officeDocument/2006/relationships/slide" Target="/ppt/slides/slide7.xml" Id="Rf88290020f10472f" /><Relationship Type="http://schemas.openxmlformats.org/officeDocument/2006/relationships/notesMaster" Target="/ppt/notesMasters/notesMaster1.xml" Id="R82a867c9199f4c00" /></Relationships>
</file>

<file path=ppt/notesSlides/_rels/notesSlide8.xml.rels>&#65279;<?xml version="1.0" encoding="utf-8"?><Relationships xmlns="http://schemas.openxmlformats.org/package/2006/relationships"><Relationship Type="http://schemas.openxmlformats.org/officeDocument/2006/relationships/slide" Target="/ppt/slides/slide8.xml" Id="Rebd7263009ee4f3d" /><Relationship Type="http://schemas.openxmlformats.org/officeDocument/2006/relationships/notesMaster" Target="/ppt/notesMasters/notesMaster1.xml" Id="Rbf5f7edb1d884eeb" /></Relationships>
</file>

<file path=ppt/notesSlides/_rels/notesSlide9.xml.rels>&#65279;<?xml version="1.0" encoding="utf-8"?><Relationships xmlns="http://schemas.openxmlformats.org/package/2006/relationships"><Relationship Type="http://schemas.openxmlformats.org/officeDocument/2006/relationships/slide" Target="/ppt/slides/slide9.xml" Id="R725fc12672c04e38" /><Relationship Type="http://schemas.openxmlformats.org/officeDocument/2006/relationships/notesMaster" Target="/ppt/notesMasters/notesMaster1.xml" Id="R4ba7a478ceff49c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b6c9c85d295437f" /><Relationship Type="http://schemas.openxmlformats.org/officeDocument/2006/relationships/notesMaster" Target="/ppt/notesMasters/notesMaster1.xml" Id="R6e435e907e8b426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f78d5ef30d04259" /><Relationship Type="http://schemas.openxmlformats.org/officeDocument/2006/relationships/notesMaster" Target="/ppt/notesMasters/notesMaster1.xml" Id="Rf2da39afbdb240d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Today we examine animation storyboard thumbnails, which serve as the architectural foundation for animated filmmaking. Before studios invest substantial artistic effort and rendering compute into full production, storyboard artists must resolve narrative, spatial, and editorial challenges. Rough thumbnails allow creative teams to test camera choices, shot flow, and emotional beats rapidly at minimal cost. Throughout this presentation, we will break down visual economy, screen geometry, eyelines, narrative pacing, and the technical handoff to layout departments. By mastering these fundamental staging principles, production teams can avoid expensive revisions downstream while ensuring their cinematic vision translates clearly to the screen.</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our first technical section, we explore why thumbnail sketching is mandatory in animation pipelines. As noted by industry resources on pre-production planning at storyboardartists.com, storyboards serve as the foundational blueprint connecting an abstract screenplay to finished animation. Because thumbnail sketches are fast and deliberately unpolished, artists can explore diverse staging options, camera angles, and transitions without becoming emotionally or financially committed to finished artwork. Frameworks Artists similarly emphasizes that rough sketches allow directors to test compositions and mood freely without the pressure of final production documentation. Resolving narrative continuity and staging at this stage protects project schedules and budgets.</a:t>
            </a:r>
          </a:p>
          <a:p xmlns:a="http://schemas.openxmlformats.org/drawingml/2006/main">
            <a:r>
              <a:t/>
            </a:r>
          </a:p>
          <a:p xmlns:a="http://schemas.openxmlformats.org/drawingml/2006/main">
            <a:r>
              <a:t>Sources:</a:t>
            </a:r>
          </a:p>
          <a:p xmlns:a="http://schemas.openxmlformats.org/drawingml/2006/main">
            <a:r>
              <a:t>https://storyboardartists.com/why-using-storyboards-are-essential-for-pre-production/</a:t>
            </a:r>
          </a:p>
          <a:p xmlns:a="http://schemas.openxmlformats.org/drawingml/2006/main">
            <a:r>
              <a:t>https://www.frameworks-la.com/storyboard-artist-vs-rough-sketch-understanding-the-difference-before-production/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Visual economy is the core discipline of thumbnailing. As highlighted in tutorials from storyboardart.org, working at miniature dimensions forces artists to avoid fussing over minor rendering details. Instead, the focus shifts entirely to composition, posing, and narrative communication. When drafting thumbnails, artists prioritize the line of action and distinct silhouettes over cosmetic elements like clothing patterns or facial rendering. If a pose does not read clearly as a simplified stick figure or block silhouette, adding high-detail artwork later will not fix the underlying staging weakness. Clear physical posture and readable body language must carry the narrative weight across every single frame.</a:t>
            </a:r>
          </a:p>
          <a:p xmlns:a="http://schemas.openxmlformats.org/drawingml/2006/main">
            <a:r>
              <a:t/>
            </a:r>
          </a:p>
          <a:p xmlns:a="http://schemas.openxmlformats.org/drawingml/2006/main">
            <a:r>
              <a:t>Sources:</a:t>
            </a:r>
          </a:p>
          <a:p xmlns:a="http://schemas.openxmlformats.org/drawingml/2006/main">
            <a:r>
              <a:t>https://storyboardart.org/storyboard-tutorials/thumbnails-vs-storyboards/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Every thumbnail panel records four critical geometric decisions: shot size, camera angle, camera motion, and framing relationship, as outlined by ScreenWeaver. The relative difference between consecutive shot sizes determines how forcefully an edit impacts the audience. Cutting from a wide establishing view directly into a close-up carries strong emotional weight, whereas cutting between similar shot sizes can feel visually inert. Furthermore, analyses from Katalist AI show how camera height alters psychological tone. High angles diminish subject presence, while low angles convey power. Resolving these spatial choices during thumbnailing ensures the viewer eye naturally tracks the focal subject across cuts.</a:t>
            </a:r>
          </a:p>
          <a:p xmlns:a="http://schemas.openxmlformats.org/drawingml/2006/main">
            <a:r>
              <a:t/>
            </a:r>
          </a:p>
          <a:p xmlns:a="http://schemas.openxmlformats.org/drawingml/2006/main">
            <a:r>
              <a:t>Sources:</a:t>
            </a:r>
          </a:p>
          <a:p xmlns:a="http://schemas.openxmlformats.org/drawingml/2006/main">
            <a:r>
              <a:t>https://www.screenweaver.ai/blog/storyboard-shot-types</a:t>
            </a:r>
          </a:p>
          <a:p xmlns:a="http://schemas.openxmlformats.org/drawingml/2006/main">
            <a:r>
              <a:t>https://www.katalist.ai/post/storyboard-shot-types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Converting written screenplay beats into thumbnail panels requires deliberate pacing management. As demonstrated by CinemaDrop panel templates, mapping out scenes panel by panel allows directors to assess dramatic coverage, shot flow, and narrative rhythm before building motion. Systems like mjj-ai-studio likewise demonstrate the importance of breaking narrative text into distinct storyboard beats, detailing character placement and shot goals. A fast-paced comedic chase or action sequence demands rapid panel density to sketch key movements, while reflective dialogue requires broader holds. Thumbnails allow artists to manipulate this rhythmic density, ensuring scenes do not feel rushed or stagnated.</a:t>
            </a:r>
          </a:p>
          <a:p xmlns:a="http://schemas.openxmlformats.org/drawingml/2006/main">
            <a:r>
              <a:t/>
            </a:r>
          </a:p>
          <a:p xmlns:a="http://schemas.openxmlformats.org/drawingml/2006/main">
            <a:r>
              <a:t>Sources:</a:t>
            </a:r>
          </a:p>
          <a:p xmlns:a="http://schemas.openxmlformats.org/drawingml/2006/main">
            <a:r>
              <a:t>https://www.cinemadrop.com/storyboard-panel-templates</a:t>
            </a:r>
          </a:p>
          <a:p xmlns:a="http://schemas.openxmlformats.org/drawingml/2006/main">
            <a:r>
              <a:t>https://github.com/pkp666/mjj-ai-studio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Maintaining spatial continuity is essential for keeping viewers oriented within a scene. Guidelines from ZenStory AI on shot-reverse-shot staging emphasize that establishing an imaginary line between two characters and placing the camera on one consistent side ensures proper eyeline matching. When Character A looks screen-right, Character B must look screen-left. If a director chooses to cross the axis line, the transition must be motivated using an onscreen camera movement, a neutral center-line shot, or a wide re-establishing setup. Resolving these spatial vectors during thumbnail blocking prevents confusing jump cuts and disjointed spatial geography later.</a:t>
            </a:r>
          </a:p>
          <a:p xmlns:a="http://schemas.openxmlformats.org/drawingml/2006/main">
            <a:r>
              <a:t/>
            </a:r>
          </a:p>
          <a:p xmlns:a="http://schemas.openxmlformats.org/drawingml/2006/main">
            <a:r>
              <a:t>Sources:</a:t>
            </a:r>
          </a:p>
          <a:p xmlns:a="http://schemas.openxmlformats.org/drawingml/2006/main">
            <a:r>
              <a:t>https://zenstory.ai/drama-skills/shot-reverse-shot-continuity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Once a scene is thumbnailed, the sequence enters the pitching and iterative review cycle. Tab Story Blog notes that thumbnails must remain fast and disposable, enabling artists to discard entire sequences without regret if the narrative concept fails. Digital review workflows, like those detailed by Neolemon, utilize grid and storyboard views as an authoritative source of truth where directors evaluate panel progression alongside dialogue notes. Pitching a thumbnail sequence aloud reveals narrative dead weight that might go unnoticed in script format. If a shot sequence feels slow during a verbal pitch, it can be pruned instantly.</a:t>
            </a:r>
          </a:p>
          <a:p xmlns:a="http://schemas.openxmlformats.org/drawingml/2006/main">
            <a:r>
              <a:t/>
            </a:r>
          </a:p>
          <a:p xmlns:a="http://schemas.openxmlformats.org/drawingml/2006/main">
            <a:r>
              <a:t>Sources:</a:t>
            </a:r>
          </a:p>
          <a:p xmlns:a="http://schemas.openxmlformats.org/drawingml/2006/main">
            <a:r>
              <a:t>https://www.tabstory.net/blog/how-to-make-a-comic-storyboard</a:t>
            </a:r>
          </a:p>
          <a:p xmlns:a="http://schemas.openxmlformats.org/drawingml/2006/main">
            <a:r>
              <a:t>https://www.neolemon.com/blog/ai-storyboard-to-animation-pipeline-workflow/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Storyboard artists often weigh tactile analog drawing against flexible digital software. As historical overviews from storyboardartists.com highlight, hand-drawn paper boards provided foundational artistic freedom, but major revisions historically required redrawing physical sheets. Modern digital tools streamline this process by utilizing layers, framing guides, and reusable assets. Furthermore, analyses from Filmora compare linear block-based storyboard layouts with multi-track editing timelines. Block layouts isolate sequential narrative logic and camera choices from technical layer timing. Many modern animation pipelines blend both, using rapid thumbnail sketches for ideation before moving into digital timeline editing software.</a:t>
            </a:r>
          </a:p>
          <a:p xmlns:a="http://schemas.openxmlformats.org/drawingml/2006/main">
            <a:r>
              <a:t/>
            </a:r>
          </a:p>
          <a:p xmlns:a="http://schemas.openxmlformats.org/drawingml/2006/main">
            <a:r>
              <a:t>Sources:</a:t>
            </a:r>
          </a:p>
          <a:p xmlns:a="http://schemas.openxmlformats.org/drawingml/2006/main">
            <a:r>
              <a:t>https://storyboardartists.com/the-evolution-of-storyboarding-from-paper-to-digital/</a:t>
            </a:r>
          </a:p>
          <a:p xmlns:a="http://schemas.openxmlformats.org/drawingml/2006/main">
            <a:r>
              <a:t>https://filmora.wondershare.com/answers/capcut-video-studio-storyboard-workflow-compare-timeline-editing.html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Practitioners frequently encounter recurring traps during early thumbnailing. A major mistake is premature rendering, where artists polish visual textures before confirming that shot staging functions properly. Production insights from DramaSo underscore the necessity of drafting strictly within the target delivery aspect ratio from day one, because re-framing downstream disrupts every shot composition. Additionally, Tab Story Blog warns against omitting dialogue placement during initial sketches. If speech balloons or captions consume more than roughly thirty percent of a panel area, the frame must be re-staged immediately. Maintaining visual depth and reserving room for text ensures robust boards.</a:t>
            </a:r>
          </a:p>
          <a:p xmlns:a="http://schemas.openxmlformats.org/drawingml/2006/main">
            <a:r>
              <a:t/>
            </a:r>
          </a:p>
          <a:p xmlns:a="http://schemas.openxmlformats.org/drawingml/2006/main">
            <a:r>
              <a:t>Sources:</a:t>
            </a:r>
          </a:p>
          <a:p xmlns:a="http://schemas.openxmlformats.org/drawingml/2006/main">
            <a:r>
              <a:t>https://drama.so/en/blog/how-to-turn-storyboard-into-animation</a:t>
            </a:r>
          </a:p>
          <a:p xmlns:a="http://schemas.openxmlformats.org/drawingml/2006/main">
            <a:r>
              <a:t>https://www.tabstory.net/blog/how-to-make-a-comic-storyboard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final stage of the thumbnail process is handing approved frames to animatics and layout. In the pipeline structure documented by Neolemon, storyboards advance directly into timed animatics with scratch audio before asset modeling or animation rendering begins. An animatic functions as a vital cost filter, proving whether cuts work in real time. Sound design plays an essential role here. Story2Board guidelines emphasize separating production audio notes from post-production sound maps. Documenting Foley cues, sound bridges, and music entry points on storyboard frames gives editors a clear roadmap, creating a seamless handoff to layout and animation departments.</a:t>
            </a:r>
          </a:p>
          <a:p xmlns:a="http://schemas.openxmlformats.org/drawingml/2006/main">
            <a:r>
              <a:t/>
            </a:r>
          </a:p>
          <a:p xmlns:a="http://schemas.openxmlformats.org/drawingml/2006/main">
            <a:r>
              <a:t>Sources:</a:t>
            </a:r>
          </a:p>
          <a:p xmlns:a="http://schemas.openxmlformats.org/drawingml/2006/main">
            <a:r>
              <a:t>https://www.neolemon.com/blog/ai-storyboard-to-animation-pipeline-workflow/</a:t>
            </a:r>
          </a:p>
          <a:p xmlns:a="http://schemas.openxmlformats.org/drawingml/2006/main">
            <a:r>
              <a:t>https://story2board.com/blog/post-production-sound-storyboard-guide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conclude our presentation, animation storyboard thumbnails represent an indispensable stage in visual pre-production. According to pre-production analysis from storyboardartists.com, storyboards remain the central bridge between initial concept and final animation, ensuring efficient communication across creative teams. Pipeline workflows documented by Neolemon demonstrate that testing narrative sequences through rough static panels prevents costly mistakes before rendering motion. By enforcing visual economy, maintaining screen geometry, and locking spatial continuity, story artists protect production schedules. Transitioning these approved thumbnails into timed animatics with scratch audio ensures that every scene works dynamically before layout begins. Thank you for your time.</a:t>
            </a:r>
          </a:p>
          <a:p xmlns:a="http://schemas.openxmlformats.org/drawingml/2006/main">
            <a:r>
              <a:t/>
            </a:r>
          </a:p>
          <a:p xmlns:a="http://schemas.openxmlformats.org/drawingml/2006/main">
            <a:r>
              <a:t>Sources:</a:t>
            </a:r>
          </a:p>
          <a:p xmlns:a="http://schemas.openxmlformats.org/drawingml/2006/main">
            <a:r>
              <a:t>https://storyboardartists.com/why-using-storyboards-are-essential-for-pre-production/</a:t>
            </a:r>
          </a:p>
          <a:p xmlns:a="http://schemas.openxmlformats.org/drawingml/2006/main">
            <a:r>
              <a:t>https://www.neolemon.com/blog/ai-storyboard-to-animation-pipeline-workflow/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8af3851cd3749e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b87d3e850f14c9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e5c3b2ac868446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149f2b21fa143b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abde914eb2943f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d82369a2749431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33B1020-D3DB-46E4-8011-EE08FE2C46F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96BA3C2-E368-4A2B-8014-B075082E115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97EDC51-7A54-41B0-927F-ECE6CDC2F37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379E207-5E8D-4AEA-96EF-4B9BEB37073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352A435-2F28-4A13-8666-2AE423A3482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39CD5D4-14AB-4256-9D50-6B4343307B6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03484D8-5FE8-453B-A9F8-BFEDFA63980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3CA38E3-31CE-4109-B36A-9B05150D750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619ABB1-C0CD-4BF1-BA30-69F18B1698F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753E301-7261-40E6-803D-AD789FF6532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d3fd581801a4cc2" /><Relationship Type="http://schemas.openxmlformats.org/officeDocument/2006/relationships/slideLayout" Target="/ppt/slideLayouts/slideLayout1.xml" Id="R1ce7450283304bfd" /><Relationship Type="http://schemas.openxmlformats.org/officeDocument/2006/relationships/slideLayout" Target="/ppt/slideLayouts/slideLayout2.xml" Id="Rb900f0a96557422b" /><Relationship Type="http://schemas.openxmlformats.org/officeDocument/2006/relationships/slideLayout" Target="/ppt/slideLayouts/slideLayout3.xml" Id="R49d40ae29eb84c2f" /><Relationship Type="http://schemas.openxmlformats.org/officeDocument/2006/relationships/slideLayout" Target="/ppt/slideLayouts/slideLayout4.xml" Id="R0bbe456cbd24450d" /><Relationship Type="http://schemas.openxmlformats.org/officeDocument/2006/relationships/slideLayout" Target="/ppt/slideLayouts/slideLayout5.xml" Id="R6c7018044648423e" /><Relationship Type="http://schemas.openxmlformats.org/officeDocument/2006/relationships/slideLayout" Target="/ppt/slideLayouts/slideLayout6.xml" Id="R309ffd6a14e74f2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ce7450283304bfd"/>
    <p:sldLayoutId xmlns:r="http://schemas.openxmlformats.org/officeDocument/2006/relationships" id="2147483650" r:id="Rb900f0a96557422b"/>
    <p:sldLayoutId xmlns:r="http://schemas.openxmlformats.org/officeDocument/2006/relationships" id="2147483651" r:id="R49d40ae29eb84c2f"/>
    <p:sldLayoutId xmlns:r="http://schemas.openxmlformats.org/officeDocument/2006/relationships" id="2147483652" r:id="R0bbe456cbd24450d"/>
    <p:sldLayoutId xmlns:r="http://schemas.openxmlformats.org/officeDocument/2006/relationships" id="2147483653" r:id="R6c7018044648423e"/>
    <p:sldLayoutId xmlns:r="http://schemas.openxmlformats.org/officeDocument/2006/relationships" id="2147483654" r:id="R309ffd6a14e74f2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491c20ee4204e87" /><Relationship Type="http://schemas.openxmlformats.org/officeDocument/2006/relationships/image" Target="/ppt/media/image.png" Id="Rda1e77e27f2d4d5e" /><Relationship Type="http://schemas.openxmlformats.org/officeDocument/2006/relationships/notesSlide" Target="/ppt/notesSlides/notesSlide1.xml" Id="R146e0a6d6ec94de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97263fe8444483f" /><Relationship Type="http://schemas.openxmlformats.org/officeDocument/2006/relationships/notesSlide" Target="/ppt/notesSlides/notesSlide2.xml" Id="R143e93bafd4b48c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42f5cb199d448fc" /><Relationship Type="http://schemas.openxmlformats.org/officeDocument/2006/relationships/notesSlide" Target="/ppt/notesSlides/notesSlide3.xml" Id="R91e0f5724fae43c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d8423e234894274" /><Relationship Type="http://schemas.openxmlformats.org/officeDocument/2006/relationships/notesSlide" Target="/ppt/notesSlides/notesSlide4.xml" Id="R28149a9e987f4f8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c0a62677b294133" /><Relationship Type="http://schemas.openxmlformats.org/officeDocument/2006/relationships/notesSlide" Target="/ppt/notesSlides/notesSlide5.xml" Id="R0e71a600365246d8"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5e1357418ad4e46" /><Relationship Type="http://schemas.openxmlformats.org/officeDocument/2006/relationships/notesSlide" Target="/ppt/notesSlides/notesSlide6.xml" Id="R228abf4a6f3c4bb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e6c80ba066f4798" /><Relationship Type="http://schemas.openxmlformats.org/officeDocument/2006/relationships/notesSlide" Target="/ppt/notesSlides/notesSlide7.xml" Id="Rbef5ca5327e746e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c7a3253622f4bbe" /><Relationship Type="http://schemas.openxmlformats.org/officeDocument/2006/relationships/notesSlide" Target="/ppt/notesSlides/notesSlide8.xml" Id="R15ecd938316e4fed"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a6438fdf71874773" /><Relationship Type="http://schemas.openxmlformats.org/officeDocument/2006/relationships/notesSlide" Target="/ppt/notesSlides/notesSlide9.xml" Id="R9fa7f490a6154ee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e5b280509d1c4ec3" /><Relationship Type="http://schemas.openxmlformats.org/officeDocument/2006/relationships/notesSlide" Target="/ppt/notesSlides/notesSlide10.xml" Id="Rd30d069469a6436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4d187e22c0a4aaa" /><Relationship Type="http://schemas.openxmlformats.org/officeDocument/2006/relationships/notesSlide" Target="/ppt/notesSlides/notesSlide11.xml" Id="R447f32711cda4645" /></Relationships>
</file>

<file path=ppt/slides/slide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D179275-B0E2-472B-84A7-118B10A53EB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3F49B847-6B4A-474A-ADF9-459FED9D7117}"/>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00D9B5"/>
                </a:solidFill>
                <a:latin typeface="Helvetica Neue"/>
                <a:ea typeface="Helvetica Neue"/>
                <a:cs typeface="Helvetica Neue"/>
              </a:defRPr>
            </a:defPPr>
          </a:lstStyle>
          <a:p xmlns:a="http://schemas.openxmlformats.org/drawingml/2006/main">
            <a:pPr algn="l">
              <a:defRPr sz="1200" b="1">
                <a:solidFill>
                  <a:srgbClr val="00D9B5"/>
                </a:solidFill>
                <a:latin typeface="Helvetica Neue"/>
                <a:ea typeface="Helvetica Neue"/>
                <a:cs typeface="Helvetica Neue"/>
              </a:defRPr>
            </a:pPr>
            <a:r>
              <a:rPr sz="1200" b="1">
                <a:solidFill>
                  <a:srgbClr val="00D9B5"/>
                </a:solidFill>
                <a:latin typeface="Helvetica Neue"/>
                <a:ea typeface="Helvetica Neue"/>
                <a:cs typeface="Helvetica Neue"/>
              </a:rPr>
              <a:t>ANIMATION &amp; PRE-PRODUCTION</a:t>
            </a:r>
          </a:p>
        </p:txBody>
      </p:sp>
      <p:sp>
        <p:nvSpPr>
          <p:cNvPr id="3" name="">
            <a:extLst xmlns:a="http://schemas.openxmlformats.org/drawingml/2006/main">
              <a:ext uri="{FF2B5EF4-FFF2-40B4-BE49-F238E27FC236}">
                <a16:creationId xmlns:a16="http://schemas.microsoft.com/office/drawing/2014/main" id="{1BFD387B-308A-4CD0-9F3E-E78945177D28}"/>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Animation Storyboard Thumbnails</a:t>
            </a:r>
          </a:p>
        </p:txBody>
      </p:sp>
      <p:sp>
        <p:nvSpPr>
          <p:cNvPr id="4" name="">
            <a:extLst xmlns:a="http://schemas.openxmlformats.org/drawingml/2006/main">
              <a:ext uri="{FF2B5EF4-FFF2-40B4-BE49-F238E27FC236}">
                <a16:creationId xmlns:a16="http://schemas.microsoft.com/office/drawing/2014/main" id="{A2936834-F149-446E-8CD4-D6EAEF3F537C}"/>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Principles, Spatial Geometry, and Pipeline Integration</a:t>
            </a:r>
          </a:p>
        </p:txBody>
      </p:sp>
      <p:pic>
        <p:nvPicPr>
          <p:cNvPr id="5" name="">
            <a:extLst xmlns:a="http://schemas.openxmlformats.org/drawingml/2006/main">
              <a:ext uri="{FF2B5EF4-FFF2-40B4-BE49-F238E27FC236}">
                <a16:creationId xmlns:a16="http://schemas.microsoft.com/office/drawing/2014/main" id="{C929C71B-C07A-4A12-A96C-317DE181BF33}"/>
              </a:ext>
            </a:extLst>
          </p:cNvPr>
          <p:cNvPicPr>
            <a:picLocks xmlns:a="http://schemas.openxmlformats.org/drawingml/2006/main" noChangeAspect="1"/>
          </p:cNvPicPr>
          <p:nvPr/>
        </p:nvPicPr>
        <p:blipFill>
          <a:blip xmlns:r="http://schemas.openxmlformats.org/officeDocument/2006/relationships" xmlns:a="http://schemas.openxmlformats.org/drawingml/2006/main" r:embed="Rda1e77e27f2d4d5e"/>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2481864C-CF9A-48DD-8DF7-8AB00E0CFC4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77380660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54AA35B-A5FC-42E8-8B5C-8B11E5BEAAF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6251705D-3AF9-4EF9-863C-4C5E52D1D8D8}"/>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243"/>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The Strategic Role of Pre-Production Thumbnails</a:t>
            </a:r>
          </a:p>
        </p:txBody>
      </p:sp>
      <p:sp>
        <p:nvSpPr>
          <p:cNvPr id="3" name="">
            <a:extLst xmlns:a="http://schemas.openxmlformats.org/drawingml/2006/main">
              <a:ext uri="{FF2B5EF4-FFF2-40B4-BE49-F238E27FC236}">
                <a16:creationId xmlns:a16="http://schemas.microsoft.com/office/drawing/2014/main" id="{6D845629-B67C-4050-AE4A-C4490ADDC012}"/>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Thumbnail sketches serve as an exploratory blueprint that reduces expensive downstream production revisions.</a:t>
            </a:r>
          </a:p>
        </p:txBody>
      </p:sp>
      <p:sp>
        <p:nvSpPr>
          <p:cNvPr id="4" name="">
            <a:extLst xmlns:a="http://schemas.openxmlformats.org/drawingml/2006/main">
              <a:ext uri="{FF2B5EF4-FFF2-40B4-BE49-F238E27FC236}">
                <a16:creationId xmlns:a16="http://schemas.microsoft.com/office/drawing/2014/main" id="{37A770F8-FACE-4469-832F-B571EC59ED4F}"/>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Visual blueprints translate abstract written scripts into concrete scenes</a:t>
            </a:r>
          </a:p>
        </p:txBody>
      </p:sp>
      <p:sp>
        <p:nvSpPr>
          <p:cNvPr id="5" name="">
            <a:extLst xmlns:a="http://schemas.openxmlformats.org/drawingml/2006/main">
              <a:ext uri="{FF2B5EF4-FFF2-40B4-BE49-F238E27FC236}">
                <a16:creationId xmlns:a16="http://schemas.microsoft.com/office/drawing/2014/main" id="{218C26D1-FE34-4730-9B02-ED8A45966BA1}"/>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Low artistic sunk cost encourages broad creative experimentation</a:t>
            </a:r>
          </a:p>
        </p:txBody>
      </p:sp>
      <p:sp>
        <p:nvSpPr>
          <p:cNvPr id="6" name="">
            <a:extLst xmlns:a="http://schemas.openxmlformats.org/drawingml/2006/main">
              <a:ext uri="{FF2B5EF4-FFF2-40B4-BE49-F238E27FC236}">
                <a16:creationId xmlns:a16="http://schemas.microsoft.com/office/drawing/2014/main" id="{97A09F1A-CE70-4FA4-89FB-87330335A216}"/>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Early structural problem solving prevents costly on set and animatic fixes</a:t>
            </a:r>
          </a:p>
        </p:txBody>
      </p:sp>
      <p:sp>
        <p:nvSpPr>
          <p:cNvPr id="7" name="">
            <a:extLst xmlns:a="http://schemas.openxmlformats.org/drawingml/2006/main">
              <a:ext uri="{FF2B5EF4-FFF2-40B4-BE49-F238E27FC236}">
                <a16:creationId xmlns:a16="http://schemas.microsoft.com/office/drawing/2014/main" id="{14166CF6-C206-46D0-B561-9AC8EC89787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60371611"/>
      </p:ext>
    </p:extLst>
  </p:cSld>
</p:sld>
</file>

<file path=ppt/slides/slide3.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FD0EE0A-DA55-4B0E-9221-0172189B860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5B66B825-AFBF-402A-8C09-B3FF4381189E}"/>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Visual Economy and Gesture Priority</a:t>
            </a:r>
          </a:p>
        </p:txBody>
      </p:sp>
      <p:sp>
        <p:nvSpPr>
          <p:cNvPr id="3" name="">
            <a:extLst xmlns:a="http://schemas.openxmlformats.org/drawingml/2006/main">
              <a:ext uri="{FF2B5EF4-FFF2-40B4-BE49-F238E27FC236}">
                <a16:creationId xmlns:a16="http://schemas.microsoft.com/office/drawing/2014/main" id="{0083DCA9-6E50-447A-8091-1B28CD7FFBB6}"/>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Stripping cosmetic detail reveals underlying character weight, posture, and expressive intent.</a:t>
            </a:r>
          </a:p>
        </p:txBody>
      </p:sp>
      <p:sp>
        <p:nvSpPr>
          <p:cNvPr id="4" name="">
            <a:extLst xmlns:a="http://schemas.openxmlformats.org/drawingml/2006/main">
              <a:ext uri="{FF2B5EF4-FFF2-40B4-BE49-F238E27FC236}">
                <a16:creationId xmlns:a16="http://schemas.microsoft.com/office/drawing/2014/main" id="{9528A231-8F5F-43FD-B5B2-0666084B9039}"/>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D285348E-3D61-4F2F-A1BD-8B095D2DB7B7}"/>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Miniature panels enforce simplicity and prevent premature decoration</a:t>
            </a:r>
          </a:p>
        </p:txBody>
      </p:sp>
      <p:sp>
        <p:nvSpPr>
          <p:cNvPr id="6" name="">
            <a:extLst xmlns:a="http://schemas.openxmlformats.org/drawingml/2006/main">
              <a:ext uri="{FF2B5EF4-FFF2-40B4-BE49-F238E27FC236}">
                <a16:creationId xmlns:a16="http://schemas.microsoft.com/office/drawing/2014/main" id="{4456A9B2-AFE5-46CD-B120-54DAAE0E19A6}"/>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9FB018A0-0762-403C-8798-A243F87CEB96}"/>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Silhouettes and lines of action communicate emotion instantly</a:t>
            </a:r>
          </a:p>
        </p:txBody>
      </p:sp>
      <p:sp>
        <p:nvSpPr>
          <p:cNvPr id="8" name="">
            <a:extLst xmlns:a="http://schemas.openxmlformats.org/drawingml/2006/main">
              <a:ext uri="{FF2B5EF4-FFF2-40B4-BE49-F238E27FC236}">
                <a16:creationId xmlns:a16="http://schemas.microsoft.com/office/drawing/2014/main" id="{27D758B7-9E8E-4777-B2E1-F5FE8A49CCE2}"/>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9B7B12DB-7DE1-4308-AAB7-3037188789CF}"/>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Simplified structural shapes keep the focus on shot choreography</a:t>
            </a:r>
          </a:p>
        </p:txBody>
      </p:sp>
      <p:sp>
        <p:nvSpPr>
          <p:cNvPr id="10" name="">
            <a:extLst xmlns:a="http://schemas.openxmlformats.org/drawingml/2006/main">
              <a:ext uri="{FF2B5EF4-FFF2-40B4-BE49-F238E27FC236}">
                <a16:creationId xmlns:a16="http://schemas.microsoft.com/office/drawing/2014/main" id="{FFB2C1AE-5E16-4AC3-8C98-FE15757C934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71182741"/>
      </p:ext>
    </p:extLst>
  </p:cSld>
</p:sld>
</file>

<file path=ppt/slides/slide4.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033939C-02A6-4E48-99CA-8E185DDA1C0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2FDBEAAC-6E06-426B-BA09-E5BF2DE6957F}"/>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Screen Geometry and Eye Tracing Mechanics</a:t>
            </a:r>
          </a:p>
        </p:txBody>
      </p:sp>
      <p:sp>
        <p:nvSpPr>
          <p:cNvPr id="3" name="">
            <a:extLst xmlns:a="http://schemas.openxmlformats.org/drawingml/2006/main">
              <a:ext uri="{FF2B5EF4-FFF2-40B4-BE49-F238E27FC236}">
                <a16:creationId xmlns:a16="http://schemas.microsoft.com/office/drawing/2014/main" id="{9F46A1E2-B284-4548-AB12-1671B2C1923F}"/>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Deliberate shot sizing and camera positioning guide viewer attention across scene transitions.</a:t>
            </a:r>
          </a:p>
        </p:txBody>
      </p:sp>
      <p:sp>
        <p:nvSpPr>
          <p:cNvPr id="4" name="">
            <a:extLst xmlns:a="http://schemas.openxmlformats.org/drawingml/2006/main">
              <a:ext uri="{FF2B5EF4-FFF2-40B4-BE49-F238E27FC236}">
                <a16:creationId xmlns:a16="http://schemas.microsoft.com/office/drawing/2014/main" id="{8FDD94A1-2F8E-4FDF-A630-B97F00EA5D45}"/>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Four core panel decisions define shot size, angle, motion, and relation</a:t>
            </a:r>
          </a:p>
        </p:txBody>
      </p:sp>
      <p:sp>
        <p:nvSpPr>
          <p:cNvPr id="5" name="">
            <a:extLst xmlns:a="http://schemas.openxmlformats.org/drawingml/2006/main">
              <a:ext uri="{FF2B5EF4-FFF2-40B4-BE49-F238E27FC236}">
                <a16:creationId xmlns:a16="http://schemas.microsoft.com/office/drawing/2014/main" id="{5267B36C-184A-46E1-AFB2-F1CA26102764}"/>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Shot size contrasts control dramatic impact across successive cuts</a:t>
            </a:r>
          </a:p>
        </p:txBody>
      </p:sp>
      <p:sp>
        <p:nvSpPr>
          <p:cNvPr id="6" name="">
            <a:extLst xmlns:a="http://schemas.openxmlformats.org/drawingml/2006/main">
              <a:ext uri="{FF2B5EF4-FFF2-40B4-BE49-F238E27FC236}">
                <a16:creationId xmlns:a16="http://schemas.microsoft.com/office/drawing/2014/main" id="{509607F9-874A-40CB-B6F2-2C7F1BBE34BE}"/>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Camera height and angle establish subject status and vulnerability</a:t>
            </a:r>
          </a:p>
        </p:txBody>
      </p:sp>
      <p:sp>
        <p:nvSpPr>
          <p:cNvPr id="7" name="">
            <a:extLst xmlns:a="http://schemas.openxmlformats.org/drawingml/2006/main">
              <a:ext uri="{FF2B5EF4-FFF2-40B4-BE49-F238E27FC236}">
                <a16:creationId xmlns:a16="http://schemas.microsoft.com/office/drawing/2014/main" id="{80DC20F2-56D2-44AD-AEE1-FE91637D30B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862412823"/>
      </p:ext>
    </p:extLst>
  </p:cSld>
</p:sld>
</file>

<file path=ppt/slides/slide5.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16CBF84-7C48-4367-8B97-1BEAAB05ACC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F01E373E-7845-4DA4-8303-6429862F71F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Script Beat Breakdown and Narrative Pacing</a:t>
            </a:r>
          </a:p>
        </p:txBody>
      </p:sp>
      <p:sp>
        <p:nvSpPr>
          <p:cNvPr id="3" name="">
            <a:extLst xmlns:a="http://schemas.openxmlformats.org/drawingml/2006/main">
              <a:ext uri="{FF2B5EF4-FFF2-40B4-BE49-F238E27FC236}">
                <a16:creationId xmlns:a16="http://schemas.microsoft.com/office/drawing/2014/main" id="{91BA461F-5550-408F-BFF3-E14A7E09B293}"/>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Translating written screenplay text into panel density controls dramatic rhythm and scene flow.</a:t>
            </a:r>
          </a:p>
        </p:txBody>
      </p:sp>
      <p:sp>
        <p:nvSpPr>
          <p:cNvPr id="4" name="">
            <a:extLst xmlns:a="http://schemas.openxmlformats.org/drawingml/2006/main">
              <a:ext uri="{FF2B5EF4-FFF2-40B4-BE49-F238E27FC236}">
                <a16:creationId xmlns:a16="http://schemas.microsoft.com/office/drawing/2014/main" id="{0C1135A0-2591-48E9-B14B-DA2642885350}"/>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Panel mapping reveals coverage gaps and pacing balance across scenes</a:t>
            </a:r>
          </a:p>
        </p:txBody>
      </p:sp>
      <p:sp>
        <p:nvSpPr>
          <p:cNvPr id="5" name="">
            <a:extLst xmlns:a="http://schemas.openxmlformats.org/drawingml/2006/main">
              <a:ext uri="{FF2B5EF4-FFF2-40B4-BE49-F238E27FC236}">
                <a16:creationId xmlns:a16="http://schemas.microsoft.com/office/drawing/2014/main" id="{C3FCB837-2552-48DB-AABD-6FB29DF567A3}"/>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Script decomposition anchors each panel to character actions and scenes</a:t>
            </a:r>
          </a:p>
        </p:txBody>
      </p:sp>
      <p:sp>
        <p:nvSpPr>
          <p:cNvPr id="6" name="">
            <a:extLst xmlns:a="http://schemas.openxmlformats.org/drawingml/2006/main">
              <a:ext uri="{FF2B5EF4-FFF2-40B4-BE49-F238E27FC236}">
                <a16:creationId xmlns:a16="http://schemas.microsoft.com/office/drawing/2014/main" id="{28049177-99C0-4F63-858E-874A963C5F36}"/>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Adjusting panel frequency controls perceived temporal acceleration</a:t>
            </a:r>
          </a:p>
        </p:txBody>
      </p:sp>
      <p:sp>
        <p:nvSpPr>
          <p:cNvPr id="7" name="">
            <a:extLst xmlns:a="http://schemas.openxmlformats.org/drawingml/2006/main">
              <a:ext uri="{FF2B5EF4-FFF2-40B4-BE49-F238E27FC236}">
                <a16:creationId xmlns:a16="http://schemas.microsoft.com/office/drawing/2014/main" id="{462011EC-4C00-435F-BB11-10FDE35B5B6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328586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6169472-914D-47BF-B617-CA3A79D51F1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3DB86F8A-2807-4BA1-BD71-36D9DDC60A94}"/>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Screen Direction and Spatial Continuity</a:t>
            </a:r>
          </a:p>
        </p:txBody>
      </p:sp>
      <p:sp>
        <p:nvSpPr>
          <p:cNvPr id="3" name="">
            <a:extLst xmlns:a="http://schemas.openxmlformats.org/drawingml/2006/main">
              <a:ext uri="{FF2B5EF4-FFF2-40B4-BE49-F238E27FC236}">
                <a16:creationId xmlns:a16="http://schemas.microsoft.com/office/drawing/2014/main" id="{B9BA6F8A-7EC0-4CD8-834D-347A3496A36B}"/>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Locking the 180-degree axis line during thumbnailing maintains clear spatial relationships.</a:t>
            </a:r>
          </a:p>
        </p:txBody>
      </p:sp>
      <p:sp>
        <p:nvSpPr>
          <p:cNvPr id="4" name="">
            <a:extLst xmlns:a="http://schemas.openxmlformats.org/drawingml/2006/main">
              <a:ext uri="{FF2B5EF4-FFF2-40B4-BE49-F238E27FC236}">
                <a16:creationId xmlns:a16="http://schemas.microsoft.com/office/drawing/2014/main" id="{E7EA63AC-BAA9-407E-BEF1-B4677DB559E5}"/>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C3AF6EE5-641A-4E5C-94C0-D8D2EC008128}"/>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Camera placement on one side of the axis preserves eyeline matching</a:t>
            </a:r>
          </a:p>
        </p:txBody>
      </p:sp>
      <p:sp>
        <p:nvSpPr>
          <p:cNvPr id="6" name="">
            <a:extLst xmlns:a="http://schemas.openxmlformats.org/drawingml/2006/main">
              <a:ext uri="{FF2B5EF4-FFF2-40B4-BE49-F238E27FC236}">
                <a16:creationId xmlns:a16="http://schemas.microsoft.com/office/drawing/2014/main" id="{EA418E66-FE8D-4C19-A875-4D7070E8FCFA}"/>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B9613300-D153-4D05-A1D2-C7171B75E5E4}"/>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Crossing the line requires camera movement, neutral angles, or wide shots</a:t>
            </a:r>
          </a:p>
        </p:txBody>
      </p:sp>
      <p:sp>
        <p:nvSpPr>
          <p:cNvPr id="8" name="">
            <a:extLst xmlns:a="http://schemas.openxmlformats.org/drawingml/2006/main">
              <a:ext uri="{FF2B5EF4-FFF2-40B4-BE49-F238E27FC236}">
                <a16:creationId xmlns:a16="http://schemas.microsoft.com/office/drawing/2014/main" id="{1208924F-BEF9-49E7-B432-A180E97A9A87}"/>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A28E9EE4-8306-4830-BFB2-18BA3E807D56}"/>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Fixed environmental anchors prevent geographic confusion across cuts</a:t>
            </a:r>
          </a:p>
        </p:txBody>
      </p:sp>
      <p:sp>
        <p:nvSpPr>
          <p:cNvPr id="10" name="">
            <a:extLst xmlns:a="http://schemas.openxmlformats.org/drawingml/2006/main">
              <a:ext uri="{FF2B5EF4-FFF2-40B4-BE49-F238E27FC236}">
                <a16:creationId xmlns:a16="http://schemas.microsoft.com/office/drawing/2014/main" id="{8A1026DF-7B5E-4E29-8744-2A42C08C467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11924982"/>
      </p:ext>
    </p:extLst>
  </p:cSld>
</p:sld>
</file>

<file path=ppt/slides/slide7.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DF0F512-3F2C-4753-A142-471608C9E24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E035C70E-40E8-4D6C-AE75-AEBE5D34B264}"/>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Iterative Sequence Review and Pitching</a:t>
            </a:r>
          </a:p>
        </p:txBody>
      </p:sp>
      <p:sp>
        <p:nvSpPr>
          <p:cNvPr id="3" name="">
            <a:extLst xmlns:a="http://schemas.openxmlformats.org/drawingml/2006/main">
              <a:ext uri="{FF2B5EF4-FFF2-40B4-BE49-F238E27FC236}">
                <a16:creationId xmlns:a16="http://schemas.microsoft.com/office/drawing/2014/main" id="{D72D2A75-BE69-40F5-8F49-52D3759B6F4C}"/>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Multi-panel review layouts enable creative teams to spot narrative drag and discard weak scenes early.</a:t>
            </a:r>
          </a:p>
        </p:txBody>
      </p:sp>
      <p:sp>
        <p:nvSpPr>
          <p:cNvPr id="4" name="">
            <a:extLst xmlns:a="http://schemas.openxmlformats.org/drawingml/2006/main">
              <a:ext uri="{FF2B5EF4-FFF2-40B4-BE49-F238E27FC236}">
                <a16:creationId xmlns:a16="http://schemas.microsoft.com/office/drawing/2014/main" id="{08402DA4-34DE-47E0-BB41-CD58088C3A9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Fast thumbnail generation keeps panels disposable without friction</a:t>
            </a:r>
          </a:p>
        </p:txBody>
      </p:sp>
      <p:sp>
        <p:nvSpPr>
          <p:cNvPr id="5" name="">
            <a:extLst xmlns:a="http://schemas.openxmlformats.org/drawingml/2006/main">
              <a:ext uri="{FF2B5EF4-FFF2-40B4-BE49-F238E27FC236}">
                <a16:creationId xmlns:a16="http://schemas.microsoft.com/office/drawing/2014/main" id="{3EB4E790-B0B8-4CE9-9BA9-F7CF49F2189C}"/>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Grid views provide a single source of truth for panel sequence order</a:t>
            </a:r>
          </a:p>
        </p:txBody>
      </p:sp>
      <p:sp>
        <p:nvSpPr>
          <p:cNvPr id="6" name="">
            <a:extLst xmlns:a="http://schemas.openxmlformats.org/drawingml/2006/main">
              <a:ext uri="{FF2B5EF4-FFF2-40B4-BE49-F238E27FC236}">
                <a16:creationId xmlns:a16="http://schemas.microsoft.com/office/drawing/2014/main" id="{0C9CA816-CDAF-4F6C-9D19-722918BE986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Pitching story beats aloud exposes pacing hitches and dead weight</a:t>
            </a:r>
          </a:p>
        </p:txBody>
      </p:sp>
      <p:sp>
        <p:nvSpPr>
          <p:cNvPr id="7" name="">
            <a:extLst xmlns:a="http://schemas.openxmlformats.org/drawingml/2006/main">
              <a:ext uri="{FF2B5EF4-FFF2-40B4-BE49-F238E27FC236}">
                <a16:creationId xmlns:a16="http://schemas.microsoft.com/office/drawing/2014/main" id="{59B4D959-4F2A-4FBB-A4A4-973925B47BD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178888355"/>
      </p:ext>
    </p:extLst>
  </p:cSld>
</p:sld>
</file>

<file path=ppt/slides/slide8.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6BA5C08-ADBB-4F1E-9FF9-C198DE7CCEE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F1991EC3-7897-462D-AEED-9180FBCBF7C2}"/>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695"/>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Analog Sketch Sheets Versus Digital Workflows</a:t>
            </a:r>
          </a:p>
        </p:txBody>
      </p:sp>
      <p:sp>
        <p:nvSpPr>
          <p:cNvPr id="3" name="">
            <a:extLst xmlns:a="http://schemas.openxmlformats.org/drawingml/2006/main">
              <a:ext uri="{FF2B5EF4-FFF2-40B4-BE49-F238E27FC236}">
                <a16:creationId xmlns:a16="http://schemas.microsoft.com/office/drawing/2014/main" id="{0B1C0F58-D6D0-40D0-89AE-850C03346274}"/>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Paper grids offer tactile immediacy, while digital workspaces provide non-destructive editing flexibility.</a:t>
            </a:r>
          </a:p>
        </p:txBody>
      </p:sp>
      <p:sp>
        <p:nvSpPr>
          <p:cNvPr id="4" name="">
            <a:extLst xmlns:a="http://schemas.openxmlformats.org/drawingml/2006/main">
              <a:ext uri="{FF2B5EF4-FFF2-40B4-BE49-F238E27FC236}">
                <a16:creationId xmlns:a16="http://schemas.microsoft.com/office/drawing/2014/main" id="{0307AF98-01C7-42F9-B8A7-9DFFAC82A129}"/>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Traditional paper offers tactile freedom but slows sequence editing</a:t>
            </a:r>
          </a:p>
        </p:txBody>
      </p:sp>
      <p:sp>
        <p:nvSpPr>
          <p:cNvPr id="5" name="">
            <a:extLst xmlns:a="http://schemas.openxmlformats.org/drawingml/2006/main">
              <a:ext uri="{FF2B5EF4-FFF2-40B4-BE49-F238E27FC236}">
                <a16:creationId xmlns:a16="http://schemas.microsoft.com/office/drawing/2014/main" id="{2A84CC09-01D9-46D8-9BB4-A8B866B30753}"/>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Digital platforms allow instant layer revisions and asset reuse</a:t>
            </a:r>
          </a:p>
        </p:txBody>
      </p:sp>
      <p:sp>
        <p:nvSpPr>
          <p:cNvPr id="6" name="">
            <a:extLst xmlns:a="http://schemas.openxmlformats.org/drawingml/2006/main">
              <a:ext uri="{FF2B5EF4-FFF2-40B4-BE49-F238E27FC236}">
                <a16:creationId xmlns:a16="http://schemas.microsoft.com/office/drawing/2014/main" id="{FCCD4957-B171-411D-8B20-A56124008347}"/>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Linear block boards simplify story ideation before timeline assembly</a:t>
            </a:r>
          </a:p>
        </p:txBody>
      </p:sp>
      <p:sp>
        <p:nvSpPr>
          <p:cNvPr id="7" name="">
            <a:extLst xmlns:a="http://schemas.openxmlformats.org/drawingml/2006/main">
              <a:ext uri="{FF2B5EF4-FFF2-40B4-BE49-F238E27FC236}">
                <a16:creationId xmlns:a16="http://schemas.microsoft.com/office/drawing/2014/main" id="{1F67D185-3BE8-48A9-A2FF-57B28D869D2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805312357"/>
      </p:ext>
    </p:extLst>
  </p:cSld>
</p:sld>
</file>

<file path=ppt/slides/slide9.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B68853E-A352-4116-B789-CCCA9151FFE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D204C721-4FD7-4FEB-8626-2F7019302419}"/>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Common Technical Traps and Misconceptions</a:t>
            </a:r>
          </a:p>
        </p:txBody>
      </p:sp>
      <p:sp>
        <p:nvSpPr>
          <p:cNvPr id="3" name="">
            <a:extLst xmlns:a="http://schemas.openxmlformats.org/drawingml/2006/main">
              <a:ext uri="{FF2B5EF4-FFF2-40B4-BE49-F238E27FC236}">
                <a16:creationId xmlns:a16="http://schemas.microsoft.com/office/drawing/2014/main" id="{FE69B837-1499-4A15-9642-0E17BB80B6B2}"/>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Avoiding premature detailing, flat staging, and ignoring dialogue reservations protects board clarity.</a:t>
            </a:r>
          </a:p>
        </p:txBody>
      </p:sp>
      <p:sp>
        <p:nvSpPr>
          <p:cNvPr id="4" name="">
            <a:extLst xmlns:a="http://schemas.openxmlformats.org/drawingml/2006/main">
              <a:ext uri="{FF2B5EF4-FFF2-40B4-BE49-F238E27FC236}">
                <a16:creationId xmlns:a16="http://schemas.microsoft.com/office/drawing/2014/main" id="{A284EFD4-D9E7-40E0-AF00-1A93B26ECFC3}"/>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8D643979-3D4B-46BF-A28D-4BD75BC9B6A4}"/>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Premature rendering wastes time on flawed underlying shot staging</a:t>
            </a:r>
          </a:p>
        </p:txBody>
      </p:sp>
      <p:sp>
        <p:nvSpPr>
          <p:cNvPr id="6" name="">
            <a:extLst xmlns:a="http://schemas.openxmlformats.org/drawingml/2006/main">
              <a:ext uri="{FF2B5EF4-FFF2-40B4-BE49-F238E27FC236}">
                <a16:creationId xmlns:a16="http://schemas.microsoft.com/office/drawing/2014/main" id="{2CB9B573-B995-4DA1-A4AC-CEDCEF2561C5}"/>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ABDF1FD6-F452-4FCD-92FA-DECFBC6DA16D}"/>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Drawing within target delivery aspect ratios avoids late cropping errors</a:t>
            </a:r>
          </a:p>
        </p:txBody>
      </p:sp>
      <p:sp>
        <p:nvSpPr>
          <p:cNvPr id="8" name="">
            <a:extLst xmlns:a="http://schemas.openxmlformats.org/drawingml/2006/main">
              <a:ext uri="{FF2B5EF4-FFF2-40B4-BE49-F238E27FC236}">
                <a16:creationId xmlns:a16="http://schemas.microsoft.com/office/drawing/2014/main" id="{D93CFC44-3486-4072-99BC-4C6891D31EFB}"/>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AF9DD1E1-870D-483C-B1ED-4059A996D26F}"/>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Reserving space for dialogue placeholders prevents cluttered frames</a:t>
            </a:r>
          </a:p>
        </p:txBody>
      </p:sp>
      <p:sp>
        <p:nvSpPr>
          <p:cNvPr id="10" name="">
            <a:extLst xmlns:a="http://schemas.openxmlformats.org/drawingml/2006/main">
              <a:ext uri="{FF2B5EF4-FFF2-40B4-BE49-F238E27FC236}">
                <a16:creationId xmlns:a16="http://schemas.microsoft.com/office/drawing/2014/main" id="{80758ADF-BE2B-4F04-B29C-9F677A88B8F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753887113"/>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8F4459E-47B3-4C30-97C8-8B0A858EC1E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81B465E8-E74B-4B2F-87B8-1FB2D87F9C6D}"/>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Transitioning Approved Boards to Layout and Animatics</a:t>
            </a:r>
          </a:p>
        </p:txBody>
      </p:sp>
      <p:sp>
        <p:nvSpPr>
          <p:cNvPr id="3" name="">
            <a:extLst xmlns:a="http://schemas.openxmlformats.org/drawingml/2006/main">
              <a:ext uri="{FF2B5EF4-FFF2-40B4-BE49-F238E27FC236}">
                <a16:creationId xmlns:a16="http://schemas.microsoft.com/office/drawing/2014/main" id="{21A6446A-E41E-4E42-95B5-CA3C5ED8788D}"/>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Approved thumbnails advance into timed animatics with scratch audio to validate rhythm.</a:t>
            </a:r>
          </a:p>
        </p:txBody>
      </p:sp>
      <p:sp>
        <p:nvSpPr>
          <p:cNvPr id="4" name="">
            <a:extLst xmlns:a="http://schemas.openxmlformats.org/drawingml/2006/main">
              <a:ext uri="{FF2B5EF4-FFF2-40B4-BE49-F238E27FC236}">
                <a16:creationId xmlns:a16="http://schemas.microsoft.com/office/drawing/2014/main" id="{4D802557-D281-4D6A-8B44-ECA597AAC52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Animatics serve as a crucial cost filter before full animation rendering</a:t>
            </a:r>
          </a:p>
        </p:txBody>
      </p:sp>
      <p:sp>
        <p:nvSpPr>
          <p:cNvPr id="5" name="">
            <a:extLst xmlns:a="http://schemas.openxmlformats.org/drawingml/2006/main">
              <a:ext uri="{FF2B5EF4-FFF2-40B4-BE49-F238E27FC236}">
                <a16:creationId xmlns:a16="http://schemas.microsoft.com/office/drawing/2014/main" id="{15E51B6F-9472-41BB-BA7C-123BBB4B0591}"/>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Scratch audio and Foley notes establish precise picture cut motivation</a:t>
            </a:r>
          </a:p>
        </p:txBody>
      </p:sp>
      <p:sp>
        <p:nvSpPr>
          <p:cNvPr id="6" name="">
            <a:extLst xmlns:a="http://schemas.openxmlformats.org/drawingml/2006/main">
              <a:ext uri="{FF2B5EF4-FFF2-40B4-BE49-F238E27FC236}">
                <a16:creationId xmlns:a16="http://schemas.microsoft.com/office/drawing/2014/main" id="{C2F1C55A-AD43-4C99-928B-6305915E6C4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Structured pipelines maintain revision continuity across shot handoffs</a:t>
            </a:r>
          </a:p>
        </p:txBody>
      </p:sp>
      <p:sp>
        <p:nvSpPr>
          <p:cNvPr id="7" name="">
            <a:extLst xmlns:a="http://schemas.openxmlformats.org/drawingml/2006/main">
              <a:ext uri="{FF2B5EF4-FFF2-40B4-BE49-F238E27FC236}">
                <a16:creationId xmlns:a16="http://schemas.microsoft.com/office/drawing/2014/main" id="{28509F77-FA65-49EB-8249-71E503BDC44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08730146"/>
      </p:ext>
    </p:extLst>
  </p:cSld>
</p:sld>
</file>

<file path=ppt/slides/slide1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C231D06-BBDD-4349-9748-989C2D45C64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7AEB8575-324F-401C-8F4D-7D80DECC07CF}"/>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Key Takeaways for Animation Thumbnail Workflows</a:t>
            </a:r>
          </a:p>
        </p:txBody>
      </p:sp>
      <p:sp>
        <p:nvSpPr>
          <p:cNvPr id="3" name="">
            <a:extLst xmlns:a="http://schemas.openxmlformats.org/drawingml/2006/main">
              <a:ext uri="{FF2B5EF4-FFF2-40B4-BE49-F238E27FC236}">
                <a16:creationId xmlns:a16="http://schemas.microsoft.com/office/drawing/2014/main" id="{55C9A302-DDC8-4AAC-96E9-0D647290DB0F}"/>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Disciplined thumbnailing anchors narrative clarity, spatial continuity, and smooth downstream handoffs.</a:t>
            </a:r>
          </a:p>
        </p:txBody>
      </p:sp>
      <p:sp>
        <p:nvSpPr>
          <p:cNvPr id="4" name="">
            <a:extLst xmlns:a="http://schemas.openxmlformats.org/drawingml/2006/main">
              <a:ext uri="{FF2B5EF4-FFF2-40B4-BE49-F238E27FC236}">
                <a16:creationId xmlns:a16="http://schemas.microsoft.com/office/drawing/2014/main" id="{4E2E3ADA-EC70-42BA-8944-72ACE0028313}"/>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Prioritize rough silhouettes and gesture economy to explore scenes rapidly</a:t>
            </a:r>
          </a:p>
        </p:txBody>
      </p:sp>
      <p:sp>
        <p:nvSpPr>
          <p:cNvPr id="5" name="">
            <a:extLst xmlns:a="http://schemas.openxmlformats.org/drawingml/2006/main">
              <a:ext uri="{FF2B5EF4-FFF2-40B4-BE49-F238E27FC236}">
                <a16:creationId xmlns:a16="http://schemas.microsoft.com/office/drawing/2014/main" id="{3A78D9F4-5D86-4488-855E-087CE4D9FA00}"/>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Lock spatial eyelines and the 180-degree axis line early in pre-production</a:t>
            </a:r>
          </a:p>
        </p:txBody>
      </p:sp>
      <p:sp>
        <p:nvSpPr>
          <p:cNvPr id="6" name="">
            <a:extLst xmlns:a="http://schemas.openxmlformats.org/drawingml/2006/main">
              <a:ext uri="{FF2B5EF4-FFF2-40B4-BE49-F238E27FC236}">
                <a16:creationId xmlns:a16="http://schemas.microsoft.com/office/drawing/2014/main" id="{C366AC33-213C-4287-AF60-3E301BC6BEBE}"/>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Validate shot pacing with scratch audio animatics before production handoff</a:t>
            </a:r>
          </a:p>
        </p:txBody>
      </p:sp>
      <p:sp>
        <p:nvSpPr>
          <p:cNvPr id="7" name="">
            <a:extLst xmlns:a="http://schemas.openxmlformats.org/drawingml/2006/main">
              <a:ext uri="{FF2B5EF4-FFF2-40B4-BE49-F238E27FC236}">
                <a16:creationId xmlns:a16="http://schemas.microsoft.com/office/drawing/2014/main" id="{8E9FF36F-F2C1-499C-A906-A1552813A3D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60344696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2026-10-10T04:59:59.8230000Z</dcterms:created>
  <dcterms:modified xsi:type="dcterms:W3CDTF">2026-10-10T04:59:59.8230000Z</dcterms:modified>
</coreProperties>
</file>