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Default Extension="bin" ContentType="application/octet-stream"/>
</Types>
</file>

<file path=_rels/.rels>&#65279;<?xml version="1.0" encoding="utf-8"?><Relationships xmlns="http://schemas.openxmlformats.org/package/2006/relationships"><Relationship Type="http://schemas.openxmlformats.org/package/2006/relationships/metadata/core-properties" Target="/docProps/core.xml" Id="R93c32a8162974d2a" /><Relationship Type="http://schemas.openxmlformats.org/officeDocument/2006/relationships/extended-properties" Target="/docProps/app.xml" Id="R812e7cb9f2d846c8" /><Relationship Type="http://schemas.openxmlformats.org/officeDocument/2006/relationships/officeDocument" Target="/ppt/presentation.xml" Id="R2161334d1464483e" /></Relationships>
</file>

<file path=ppt/presentation.xml><?xml version="1.0" encoding="utf-8"?>
<p:presentation xmlns:p="http://schemas.openxmlformats.org/presentationml/2006/main">
  <p:sldMasterIdLst>
    <p:sldMasterId xmlns:r="http://schemas.openxmlformats.org/officeDocument/2006/relationships" id="2147483648" r:id="R0ffc8e86c38e4131"/>
  </p:sldMasterIdLst>
  <p:notesMasterIdLst>
    <p:notesMasterId xmlns:r="http://schemas.openxmlformats.org/officeDocument/2006/relationships" r:id="Rca53634bf63942bf"/>
  </p:notesMasterIdLst>
  <p:sldIdLst>
    <p:sldId xmlns:r="http://schemas.openxmlformats.org/officeDocument/2006/relationships" id="256" r:id="Re387e2fa0e624e12"/>
    <p:sldId xmlns:r="http://schemas.openxmlformats.org/officeDocument/2006/relationships" id="257" r:id="R6b83714a824c4a8f"/>
    <p:sldId xmlns:r="http://schemas.openxmlformats.org/officeDocument/2006/relationships" id="258" r:id="R65342db305284fb6"/>
    <p:sldId xmlns:r="http://schemas.openxmlformats.org/officeDocument/2006/relationships" id="259" r:id="R2cbcc6e553c34e7d"/>
    <p:sldId xmlns:r="http://schemas.openxmlformats.org/officeDocument/2006/relationships" id="260" r:id="R65d72199b2b74ee5"/>
    <p:sldId xmlns:r="http://schemas.openxmlformats.org/officeDocument/2006/relationships" id="261" r:id="Rc246609141834efe"/>
    <p:sldId xmlns:r="http://schemas.openxmlformats.org/officeDocument/2006/relationships" id="262" r:id="Raa3ee7556dfb48aa"/>
    <p:sldId xmlns:r="http://schemas.openxmlformats.org/officeDocument/2006/relationships" id="263" r:id="R76516ca498924cac"/>
    <p:sldId xmlns:r="http://schemas.openxmlformats.org/officeDocument/2006/relationships" id="264" r:id="Rdc31865af41a4bdd"/>
    <p:sldId xmlns:r="http://schemas.openxmlformats.org/officeDocument/2006/relationships" id="265" r:id="Rf3dd7c48568f473a"/>
    <p:sldId xmlns:r="http://schemas.openxmlformats.org/officeDocument/2006/relationships" id="266" r:id="Rcafd4a58322a40d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18f7fee2315457f" /><Relationship Type="http://schemas.openxmlformats.org/officeDocument/2006/relationships/slideMaster" Target="/ppt/slideMasters/slideMaster1.xml" Id="R0ffc8e86c38e4131" /><Relationship Type="http://schemas.openxmlformats.org/officeDocument/2006/relationships/notesMaster" Target="/ppt/notesMasters/notesMaster1.xml" Id="Rca53634bf63942bf" /><Relationship Type="http://schemas.openxmlformats.org/officeDocument/2006/relationships/presProps" Target="/ppt/presProps.xml" Id="Rde567c4110e846b3" /><Relationship Type="http://schemas.openxmlformats.org/officeDocument/2006/relationships/tableStyles" Target="/ppt/tableStyles.xml" Id="R9a6a82132baf4e3c" /><Relationship Type="http://schemas.openxmlformats.org/officeDocument/2006/relationships/slide" Target="/ppt/slides/slide1.xml" Id="Re387e2fa0e624e12" /><Relationship Type="http://schemas.openxmlformats.org/officeDocument/2006/relationships/slide" Target="/ppt/slides/slide2.xml" Id="R6b83714a824c4a8f" /><Relationship Type="http://schemas.openxmlformats.org/officeDocument/2006/relationships/slide" Target="/ppt/slides/slide3.xml" Id="R65342db305284fb6" /><Relationship Type="http://schemas.openxmlformats.org/officeDocument/2006/relationships/slide" Target="/ppt/slides/slide4.xml" Id="R2cbcc6e553c34e7d" /><Relationship Type="http://schemas.openxmlformats.org/officeDocument/2006/relationships/slide" Target="/ppt/slides/slide5.xml" Id="R65d72199b2b74ee5" /><Relationship Type="http://schemas.openxmlformats.org/officeDocument/2006/relationships/slide" Target="/ppt/slides/slide6.xml" Id="Rc246609141834efe" /><Relationship Type="http://schemas.openxmlformats.org/officeDocument/2006/relationships/slide" Target="/ppt/slides/slide7.xml" Id="Raa3ee7556dfb48aa" /><Relationship Type="http://schemas.openxmlformats.org/officeDocument/2006/relationships/slide" Target="/ppt/slides/slide8.xml" Id="R76516ca498924cac" /><Relationship Type="http://schemas.openxmlformats.org/officeDocument/2006/relationships/slide" Target="/ppt/slides/slide9.xml" Id="Rdc31865af41a4bdd" /><Relationship Type="http://schemas.openxmlformats.org/officeDocument/2006/relationships/slide" Target="/ppt/slides/slide10.xml" Id="Rf3dd7c48568f473a" /><Relationship Type="http://schemas.openxmlformats.org/officeDocument/2006/relationships/slide" Target="/ppt/slides/slide11.xml" Id="Rcafd4a58322a40d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2ed0ecc70334dc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f512680c43854356" /><Relationship Type="http://schemas.openxmlformats.org/officeDocument/2006/relationships/notesMaster" Target="/ppt/notesMasters/notesMaster1.xml" Id="R6fca56ddf2c64268" /></Relationships>
</file>

<file path=ppt/notesSlides/_rels/notesSlide2.xml.rels>&#65279;<?xml version="1.0" encoding="utf-8"?><Relationships xmlns="http://schemas.openxmlformats.org/package/2006/relationships"><Relationship Type="http://schemas.openxmlformats.org/officeDocument/2006/relationships/slide" Target="/ppt/slides/slide2.xml" Id="R1532565403dd4363" /><Relationship Type="http://schemas.openxmlformats.org/officeDocument/2006/relationships/notesMaster" Target="/ppt/notesMasters/notesMaster1.xml" Id="Rddf2185bd2164469" /></Relationships>
</file>

<file path=ppt/notesSlides/_rels/notesSlide3.xml.rels>&#65279;<?xml version="1.0" encoding="utf-8"?><Relationships xmlns="http://schemas.openxmlformats.org/package/2006/relationships"><Relationship Type="http://schemas.openxmlformats.org/officeDocument/2006/relationships/slide" Target="/ppt/slides/slide3.xml" Id="Rdb6caa61ebd94c62" /><Relationship Type="http://schemas.openxmlformats.org/officeDocument/2006/relationships/notesMaster" Target="/ppt/notesMasters/notesMaster1.xml" Id="R304d2dfbc603476c" /></Relationships>
</file>

<file path=ppt/notesSlides/_rels/notesSlide4.xml.rels>&#65279;<?xml version="1.0" encoding="utf-8"?><Relationships xmlns="http://schemas.openxmlformats.org/package/2006/relationships"><Relationship Type="http://schemas.openxmlformats.org/officeDocument/2006/relationships/slide" Target="/ppt/slides/slide4.xml" Id="R0acec9e86fa34f81" /><Relationship Type="http://schemas.openxmlformats.org/officeDocument/2006/relationships/notesMaster" Target="/ppt/notesMasters/notesMaster1.xml" Id="R8e26ef4e793c4a30" /></Relationships>
</file>

<file path=ppt/notesSlides/_rels/notesSlide5.xml.rels>&#65279;<?xml version="1.0" encoding="utf-8"?><Relationships xmlns="http://schemas.openxmlformats.org/package/2006/relationships"><Relationship Type="http://schemas.openxmlformats.org/officeDocument/2006/relationships/slide" Target="/ppt/slides/slide5.xml" Id="R4899f3d50940420a" /><Relationship Type="http://schemas.openxmlformats.org/officeDocument/2006/relationships/notesMaster" Target="/ppt/notesMasters/notesMaster1.xml" Id="Rbdbd73ce9ef1414b" /></Relationships>
</file>

<file path=ppt/notesSlides/_rels/notesSlide6.xml.rels>&#65279;<?xml version="1.0" encoding="utf-8"?><Relationships xmlns="http://schemas.openxmlformats.org/package/2006/relationships"><Relationship Type="http://schemas.openxmlformats.org/officeDocument/2006/relationships/slide" Target="/ppt/slides/slide6.xml" Id="Rb18b893e3f9c4e12" /><Relationship Type="http://schemas.openxmlformats.org/officeDocument/2006/relationships/notesMaster" Target="/ppt/notesMasters/notesMaster1.xml" Id="R0b660b7c89834d25" /></Relationships>
</file>

<file path=ppt/notesSlides/_rels/notesSlide7.xml.rels>&#65279;<?xml version="1.0" encoding="utf-8"?><Relationships xmlns="http://schemas.openxmlformats.org/package/2006/relationships"><Relationship Type="http://schemas.openxmlformats.org/officeDocument/2006/relationships/slide" Target="/ppt/slides/slide7.xml" Id="R98e5911f62ea4cae" /><Relationship Type="http://schemas.openxmlformats.org/officeDocument/2006/relationships/notesMaster" Target="/ppt/notesMasters/notesMaster1.xml" Id="Rb190594033d44f12" /></Relationships>
</file>

<file path=ppt/notesSlides/_rels/notesSlide8.xml.rels>&#65279;<?xml version="1.0" encoding="utf-8"?><Relationships xmlns="http://schemas.openxmlformats.org/package/2006/relationships"><Relationship Type="http://schemas.openxmlformats.org/officeDocument/2006/relationships/slide" Target="/ppt/slides/slide8.xml" Id="R596f34f7bd46449f" /><Relationship Type="http://schemas.openxmlformats.org/officeDocument/2006/relationships/notesMaster" Target="/ppt/notesMasters/notesMaster1.xml" Id="Rdcd06db7f0854c24" /></Relationships>
</file>

<file path=ppt/notesSlides/_rels/notesSlide9.xml.rels>&#65279;<?xml version="1.0" encoding="utf-8"?><Relationships xmlns="http://schemas.openxmlformats.org/package/2006/relationships"><Relationship Type="http://schemas.openxmlformats.org/officeDocument/2006/relationships/slide" Target="/ppt/slides/slide9.xml" Id="R232e4692dabc43a8" /><Relationship Type="http://schemas.openxmlformats.org/officeDocument/2006/relationships/notesMaster" Target="/ppt/notesMasters/notesMaster1.xml" Id="R6b072ccf36af4895"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ae357403064342b0" /><Relationship Type="http://schemas.openxmlformats.org/officeDocument/2006/relationships/notesMaster" Target="/ppt/notesMasters/notesMaster1.xml" Id="R5feec0381d0c492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18f5f2e129c4576" /><Relationship Type="http://schemas.openxmlformats.org/officeDocument/2006/relationships/notesMaster" Target="/ppt/notesMasters/notesMaster1.xml" Id="Re0268a4c661549f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Welcome everyone. Today we examine the structured production framework required to launch mobile and web applications successfully. Building software represents only half of the challenge. Communicating product utility requires disciplined multimedia production, strict adherence to digital marketplace specifications, and consistent audience distribution. We will explore the entire asset lifecycle, beginning with two-column audio-visual scripts that synchronize spoken narration with visual demonstrations. From there, we cover panel storyboarding, shot continuity, and technical compliance for Apple App Store and Google Play video previews. We will also address profile microcopy architecture, content calendar matrices, and centralized asset library governance. By replacing informal drafting with standardized blueprints, teams can eliminate production bottlenecks, reduce review rejections, and build a predictable launch pipeline across channels.</a:t>
            </a:r>
          </a:p>
          <a:p xmlns:a="http://schemas.openxmlformats.org/drawingml/2006/main">
            <a:r>
              <a:t/>
            </a:r>
          </a:p>
          <a:p xmlns:a="http://schemas.openxmlformats.org/drawingml/2006/main">
            <a:r>
              <a:t>Sources: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Unstructured drafting introduces significant friction across production teams. When video editors, copywriters, and product managers work from scattered notes, visual demonstrations and audio voiceovers frequently fall out of sync. As documented in StudioBinder AV script templates, structured production blueprints separate visual directions from voiceover copy into two distinct side by side columns. This format serves as the foundational standard for commercials, explainer videos, and corporate product demos where clear alignment between visual actions and spoken explanations is essential. In addition, Zapier content planning documentation demonstrates that tracking visual asset links, exact post copy, and publication schedules within a centralized system prevents production delays. Establishing structured templates early ensures that creative assets directly support strategic release goals rather than creating avoidable rework. Sources include StudioBinder AV Script Guide and Zapier Content Calendar Guide.</a:t>
            </a:r>
          </a:p>
          <a:p xmlns:a="http://schemas.openxmlformats.org/drawingml/2006/main">
            <a:r>
              <a:t/>
            </a:r>
          </a:p>
          <a:p xmlns:a="http://schemas.openxmlformats.org/drawingml/2006/main">
            <a:r>
              <a:t>Sources:</a:t>
            </a:r>
          </a:p>
          <a:p xmlns:a="http://schemas.openxmlformats.org/drawingml/2006/main">
            <a:r>
              <a:t>https://www.studiobinder.com/templates/av-scripts/two-column-script-template/</a:t>
            </a:r>
          </a:p>
          <a:p xmlns:a="http://schemas.openxmlformats.org/drawingml/2006/main">
            <a:r>
              <a:t>https://zapier.com/blog/social-media-calendar-template/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Traditional screenplay formats use a single-column layout centered on dialogue and character action. This layout fails to meet the technical needs of software walk-throughs. Two-column scripting resolves this challenge by placing visual interface actions on the left and auditory cues on the right. This approach mirrors the technical structure found in specifications like Timed Text Markup Language 2, where visual regions and audio styling operate as discrete yet temporally coordinated streams. Similarly, FFmpeg formats manage discrete elementary streams by grouping audio and video tracks through precise mapping definitions. In practical video production, this horizontal side by side alignment ensures that on-screen interface demonstrations never race ahead of spoken technical explanations. Technical reviewers, sound designers, and motion editors can verify durations and cues before full rendering begins. Sources include W3C Timed Text Markup Language 2 Specification and FFmpeg Formats Documentation.</a:t>
            </a:r>
          </a:p>
          <a:p xmlns:a="http://schemas.openxmlformats.org/drawingml/2006/main">
            <a:r>
              <a:t/>
            </a:r>
          </a:p>
          <a:p xmlns:a="http://schemas.openxmlformats.org/drawingml/2006/main">
            <a:r>
              <a:t>Sources:</a:t>
            </a:r>
          </a:p>
          <a:p xmlns:a="http://schemas.openxmlformats.org/drawingml/2006/main">
            <a:r>
              <a:t>https://www.w3.org/TR/ttml2/</a:t>
            </a:r>
          </a:p>
          <a:p xmlns:a="http://schemas.openxmlformats.org/drawingml/2006/main">
            <a:r>
              <a:t>https://ffmpeg.org/ffmpeg-formats.html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After validating a script, teams translate written actions into sequential storyboard panels to establish framing, pacing, and visual rhythm. StudioBinder documentation highlights that matching panel aspect ratios to delivery channels is critical, such as 16:9 for standard video displays and 9:16 for mobile vertical layouts. In practice, production teams organize 3 to 6 panels per page as a common recommendation to balance narrative flow with detailed shot annotations. Storyboards act as an early visual validation gate, allowing creative directors and product teams to detect awkward interface transitions, illegible text overlays, or confusing layouts before recording begins. Reviewing static frames minimizes costly post-production revisions and ensures the interface remains clear throughout the entire visual presentation. Sources include StudioBinder Storyboard Templates and StudioBinder Video Filmmaking Template.</a:t>
            </a:r>
          </a:p>
          <a:p xmlns:a="http://schemas.openxmlformats.org/drawingml/2006/main">
            <a:r>
              <a:t/>
            </a:r>
          </a:p>
          <a:p xmlns:a="http://schemas.openxmlformats.org/drawingml/2006/main">
            <a:r>
              <a:t>Sources:</a:t>
            </a:r>
          </a:p>
          <a:p xmlns:a="http://schemas.openxmlformats.org/drawingml/2006/main">
            <a:r>
              <a:t>https://www.studiobinder.com/blog/downloads/storyboard-template/</a:t>
            </a:r>
          </a:p>
          <a:p xmlns:a="http://schemas.openxmlformats.org/drawingml/2006/main">
            <a:r>
              <a:t>https://www.studiobinder.com/templates/storyboards/storyboarding-video-template/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persistent challenge in rapid-cut digital video is visual continuity. When editing multiple shots, UI colors, fonts, or subjects can unintentionally morph between frames. As CinemaDrop storyboard workflows illustrate, using reference images and anchoring elements ensures that characters, interfaces, and environments retain identical visual properties across different angles and cuts. Open-source pipelines such as JuanLara18 batch video generation project enforce visual consistency across clips through reusable style packs configured in JSON prompts. Furthermore, Veo 3 production guidelines emphasize establishing explicit failure conditions during review. If a software interface shifts shape or visual style changes across cuts, the shot is flagged for correction before timeline assembly. Sources include CinemaDrop Storyboard Guide, JuanLara18 AI Video Gen, and Veo 3 Longform Storyboard Workflow.</a:t>
            </a:r>
          </a:p>
          <a:p xmlns:a="http://schemas.openxmlformats.org/drawingml/2006/main">
            <a:r>
              <a:t/>
            </a:r>
          </a:p>
          <a:p xmlns:a="http://schemas.openxmlformats.org/drawingml/2006/main">
            <a:r>
              <a:t>Sources:</a:t>
            </a:r>
          </a:p>
          <a:p xmlns:a="http://schemas.openxmlformats.org/drawingml/2006/main">
            <a:r>
              <a:t>https://www.cinemadrop.com/storyboard-template-for-short-form-video</a:t>
            </a:r>
          </a:p>
          <a:p xmlns:a="http://schemas.openxmlformats.org/drawingml/2006/main">
            <a:r>
              <a:t>https://github.com/JuanLara18/ai-video-gen</a:t>
            </a:r>
          </a:p>
          <a:p xmlns:a="http://schemas.openxmlformats.org/drawingml/2006/main">
            <a:r>
              <a:t>https://www.veo3ai.io/blog/veo-3-longform-storyboard-workflow-2026</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Distributing video previews on official mobile marketplaces requires strict technical compliance. Apple App Store guidelines specify that developers may submit up to three app previews per supported language, with each video capped at 30 seconds. Video content must be captured directly from device hardware to reflect real user interactions rather than artificial animations. Furthermore, app previews autoplay with muted audio, requiring strong visual clarity without relying on sound. Apple Review Guidelines require all preview metadata to adhere to a universal 4+ age rating and omit seasonal claims or specific pricing. Google Play Store rules similarly integrate preview videos directly alongside device screenshots on the main store listing. Adhering to these parameters prevents marketplace submission rejections. Sources include Apple Developer App Previews, Apple App Review Guidelines, and Google Play Console Help.</a:t>
            </a:r>
          </a:p>
          <a:p xmlns:a="http://schemas.openxmlformats.org/drawingml/2006/main">
            <a:r>
              <a:t/>
            </a:r>
          </a:p>
          <a:p xmlns:a="http://schemas.openxmlformats.org/drawingml/2006/main">
            <a:r>
              <a:t>Sources:</a:t>
            </a:r>
          </a:p>
          <a:p xmlns:a="http://schemas.openxmlformats.org/drawingml/2006/main">
            <a:r>
              <a:t>https://developer.apple.com/app-store/app-previews/</a:t>
            </a:r>
          </a:p>
          <a:p xmlns:a="http://schemas.openxmlformats.org/drawingml/2006/main">
            <a:r>
              <a:t>https://developer.apple.com/app-store/review/guidelines/</a:t>
            </a:r>
          </a:p>
          <a:p xmlns:a="http://schemas.openxmlformats.org/drawingml/2006/main">
            <a:r>
              <a:t>https://support.google.com/googleplay/android-developer/answer/9866151?visit_id=639272058059315682-2289213735&amp;rd=1</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Viewer engagement curves in digital environments indicate that audiences evaluate utility within the first few seconds. Traditional narrative build-ups that delay product demonstrations lead to steep viewer drop-off. Apple product page documentation notes that app previews autoplay silently, making the opening seconds critical for capturing attention through immediate visual utility. The core functional value must be visible at once. To test and refine pacing before rendering, Guideflow documentation highlights the use of animatics, which combine storyboard frames with timing controls and scratch audio. Similarly, ToolsInfo research outlines how digital template creators focus on concise, high-impact walk-throughs that convey practical utility without unnecessary introductory fluff. Front-loading key interactions ensures prospective users understand the product value instantly. Sources include Apple Developer Product Page Guide, Guideflow AI Storyboards, and ToolsInfo Template Creator Guide.</a:t>
            </a:r>
          </a:p>
          <a:p xmlns:a="http://schemas.openxmlformats.org/drawingml/2006/main">
            <a:r>
              <a:t/>
            </a:r>
          </a:p>
          <a:p xmlns:a="http://schemas.openxmlformats.org/drawingml/2006/main">
            <a:r>
              <a:t>Sources:</a:t>
            </a:r>
          </a:p>
          <a:p xmlns:a="http://schemas.openxmlformats.org/drawingml/2006/main">
            <a:r>
              <a:t>https://developer.apple.com/app-store/product-page/</a:t>
            </a:r>
          </a:p>
          <a:p xmlns:a="http://schemas.openxmlformats.org/drawingml/2006/main">
            <a:r>
              <a:t>https://www.guideflow.com/blog/ai-storyboard-generator</a:t>
            </a:r>
          </a:p>
          <a:p xmlns:a="http://schemas.openxmlformats.org/drawingml/2006/main">
            <a:r>
              <a:t>https://toolsinfo.com/role/template-creator/guide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Converting social traffic into active application users requires disciplined microcopy optimization on profile landing surfaces. Major platforms enforce tight technical limits. TikTok caps bios at 80 characters, Instagram and Threads permit 150 characters, Twitter or X allows 160 characters, and LinkedIn headlines permit 220 characters. As documented by Creator Units, teams maximize conversion by applying a four-part structural formula consisting of Identity, Value Proposition, Proof, and Call to Action. Within tight character constraints, every single word must communicate functional purpose and guide traffic toward installation links. Managing these character caps prevents truncated sentences, eliminates redundant phrases, and provides prospective users with a clear path to download the application. Sources include Creator Units Bio Template Generator.</a:t>
            </a:r>
          </a:p>
          <a:p xmlns:a="http://schemas.openxmlformats.org/drawingml/2006/main">
            <a:r>
              <a:t/>
            </a:r>
          </a:p>
          <a:p xmlns:a="http://schemas.openxmlformats.org/drawingml/2006/main">
            <a:r>
              <a:t>Sources:</a:t>
            </a:r>
          </a:p>
          <a:p xmlns:a="http://schemas.openxmlformats.org/drawingml/2006/main">
            <a:r>
              <a:t>https://www.creatorunits.com/tools/social/bio-template-generator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Consistent post-launch discovery relies on a structured scheduling matrix aligned with platform distribution algorithms. SocialCal calendar analysis shows distinct cadence patterns across platforms. TikTok favors 1 to 2 vertical videos daily, Instagram performs best with 5 to 7 posts weekly leading with Reels, and LinkedIn rewards 3 to 5 weekday updates focused on carousels and text. FFmpeg documentation details how visual video streams and graphical overlays are processed across time, reflecting the technical discipline needed to prepare multi-format exports. Maintaining a centralized calendar that connects publication dates, content pillars, and media asset links prevents operational burnout and ensures consistent algorithmic discovery across all target channels. Sources include SocialCal Content Calendar Template and FFmpeg Filters Documentation.</a:t>
            </a:r>
          </a:p>
          <a:p xmlns:a="http://schemas.openxmlformats.org/drawingml/2006/main">
            <a:r>
              <a:t/>
            </a:r>
          </a:p>
          <a:p xmlns:a="http://schemas.openxmlformats.org/drawingml/2006/main">
            <a:r>
              <a:t>Sources:</a:t>
            </a:r>
          </a:p>
          <a:p xmlns:a="http://schemas.openxmlformats.org/drawingml/2006/main">
            <a:r>
              <a:t>https://www.socialcal.app/social-media-content-calendar-template</a:t>
            </a:r>
          </a:p>
          <a:p xmlns:a="http://schemas.openxmlformats.org/drawingml/2006/main">
            <a:r>
              <a:t>https://ffmpeg.org/ffmpeg-filters.html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high-performing launch system integrates scripts, storyboards, compliance reviews, and distribution schedules into a unified operational lifecycle. Rather than scattering creative assets across local drives and chat messages, teams establish centralized governance. Apple App Store Connect documentation explains how Asset Library allows teams to upload, review, and approve app previews and screenshots independently of specific application binary releases. This operational decoupling enables marketing teams to stage approved visual assets well in advance of launch deadlines. In addition, open-source platforms like pkp666 mjj-ai-studio show how visual workflow canvases link script writing, shot division, and asset tracking into a single production pipeline. Standardizing this workflow creates a scalable, repeatable launch engine. Sources include Apple App Store Connect Asset Library Guide and pkp666 AI Studio Repository.</a:t>
            </a:r>
          </a:p>
          <a:p xmlns:a="http://schemas.openxmlformats.org/drawingml/2006/main">
            <a:r>
              <a:t/>
            </a:r>
          </a:p>
          <a:p xmlns:a="http://schemas.openxmlformats.org/drawingml/2006/main">
            <a:r>
              <a:t>Sources:</a:t>
            </a:r>
          </a:p>
          <a:p xmlns:a="http://schemas.openxmlformats.org/drawingml/2006/main">
            <a:r>
              <a:t>https://developer.apple.com/help/app-store-connect/manage-app-information/manage-your-app-store-assets/</a:t>
            </a:r>
          </a:p>
          <a:p xmlns:a="http://schemas.openxmlformats.org/drawingml/2006/main">
            <a:r>
              <a:t>https://github.com/pkp666/mjj-ai-studio</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 summary, building a predictable application launch engine requires disciplined documentation across every creative stage. By implementing two-column audio-visual scripts, creative teams maintain strict alignment between on-screen demonstrations and narration. Panel storyboards validate framing, aspect ratios, and visual continuity before rendering begins. Strict compliance with Apple and Google marketplace specifications ensures smooth preview approvals without costly re-submissions. Finally, structuring content scheduling matrices and centralized asset libraries enables continuous, organized post-launch distribution. When teams treat creative production with the same engineering rigor as application code, multimedia assets consistently drive product adoption. Sources include StudioBinder AV Script Guide, Apple Developer App Previews, and Apple App Store Connect Asset Library Guide.</a:t>
            </a:r>
          </a:p>
          <a:p xmlns:a="http://schemas.openxmlformats.org/drawingml/2006/main">
            <a:r>
              <a:t/>
            </a:r>
          </a:p>
          <a:p xmlns:a="http://schemas.openxmlformats.org/drawingml/2006/main">
            <a:r>
              <a:t>Sources:</a:t>
            </a:r>
          </a:p>
          <a:p xmlns:a="http://schemas.openxmlformats.org/drawingml/2006/main">
            <a:r>
              <a:t>https://www.studiobinder.com/templates/av-scripts/two-column-script-template/</a:t>
            </a:r>
          </a:p>
          <a:p xmlns:a="http://schemas.openxmlformats.org/drawingml/2006/main">
            <a:r>
              <a:t>https://developer.apple.com/app-store/app-previews/</a:t>
            </a:r>
          </a:p>
          <a:p xmlns:a="http://schemas.openxmlformats.org/drawingml/2006/main">
            <a:r>
              <a:t>https://developer.apple.com/help/app-store-connect/manage-app-information/manage-your-app-store-assets/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e8b0d00f81a452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8e6c877b9e146e0"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897af0315744b2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34d049c0e9c48ce"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57530726da5496b"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297cd3a2d5a9408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8EFCB7B-D974-4ACC-877F-600BDBEF183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906513D-372E-4441-B4F2-BC68DF21DBB7}"/>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C57B1E04-9383-41EB-8F00-2DDBB660483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4466477-E1BA-4EA0-87B6-FD1E16EA607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C94C21D-3538-4475-8148-733336F07F2F}"/>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61088C02-A388-41C1-96B2-54E4DDD73346}"/>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FE9C11C-9D4F-490E-9267-F9939862AF5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BAF656E5-C131-4D4E-8596-127B5B12AE7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88C63EA6-4446-487C-9A59-A1347F5DBB6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F42EA68-0156-45A8-902D-0633C64869E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4d2f5eb6bc241d7" /><Relationship Type="http://schemas.openxmlformats.org/officeDocument/2006/relationships/slideLayout" Target="/ppt/slideLayouts/slideLayout1.xml" Id="Rcf19a86c37f242d8" /><Relationship Type="http://schemas.openxmlformats.org/officeDocument/2006/relationships/slideLayout" Target="/ppt/slideLayouts/slideLayout2.xml" Id="R1bd3357873c644a0" /><Relationship Type="http://schemas.openxmlformats.org/officeDocument/2006/relationships/slideLayout" Target="/ppt/slideLayouts/slideLayout3.xml" Id="R51313ae25f984c99" /><Relationship Type="http://schemas.openxmlformats.org/officeDocument/2006/relationships/slideLayout" Target="/ppt/slideLayouts/slideLayout4.xml" Id="R8122dff93aa34423" /><Relationship Type="http://schemas.openxmlformats.org/officeDocument/2006/relationships/slideLayout" Target="/ppt/slideLayouts/slideLayout5.xml" Id="R5b0c1ca92b504960" /><Relationship Type="http://schemas.openxmlformats.org/officeDocument/2006/relationships/slideLayout" Target="/ppt/slideLayouts/slideLayout6.xml" Id="Rb007a6966380427d"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cf19a86c37f242d8"/>
    <p:sldLayoutId xmlns:r="http://schemas.openxmlformats.org/officeDocument/2006/relationships" id="2147483650" r:id="R1bd3357873c644a0"/>
    <p:sldLayoutId xmlns:r="http://schemas.openxmlformats.org/officeDocument/2006/relationships" id="2147483651" r:id="R51313ae25f984c99"/>
    <p:sldLayoutId xmlns:r="http://schemas.openxmlformats.org/officeDocument/2006/relationships" id="2147483652" r:id="R8122dff93aa34423"/>
    <p:sldLayoutId xmlns:r="http://schemas.openxmlformats.org/officeDocument/2006/relationships" id="2147483653" r:id="R5b0c1ca92b504960"/>
    <p:sldLayoutId xmlns:r="http://schemas.openxmlformats.org/officeDocument/2006/relationships" id="2147483654" r:id="Rb007a6966380427d"/>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1d17e8ea08bf428c" /><Relationship Type="http://schemas.openxmlformats.org/officeDocument/2006/relationships/image" Target="/ppt/media/image.png" Id="R87c032d3069041fd" /><Relationship Type="http://schemas.openxmlformats.org/officeDocument/2006/relationships/notesSlide" Target="/ppt/notesSlides/notesSlide1.xml" Id="Rc7572d5396f544bb"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314f696045ee4715" /><Relationship Type="http://schemas.openxmlformats.org/officeDocument/2006/relationships/notesSlide" Target="/ppt/notesSlides/notesSlide2.xml" Id="Rdb00623deb734f0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37b874aaaa234fd4" /><Relationship Type="http://schemas.openxmlformats.org/officeDocument/2006/relationships/notesSlide" Target="/ppt/notesSlides/notesSlide3.xml" Id="R008003f0b59d4ef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ae76b88428c84a6c" /><Relationship Type="http://schemas.openxmlformats.org/officeDocument/2006/relationships/notesSlide" Target="/ppt/notesSlides/notesSlide4.xml" Id="R94152dfc935f4437"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9f2aeb7d657469f" /><Relationship Type="http://schemas.openxmlformats.org/officeDocument/2006/relationships/notesSlide" Target="/ppt/notesSlides/notesSlide5.xml" Id="R7b801e0fd9a74947"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88ab338bc83c4789" /><Relationship Type="http://schemas.openxmlformats.org/officeDocument/2006/relationships/notesSlide" Target="/ppt/notesSlides/notesSlide6.xml" Id="R5085c85020fe4d92"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071c66a3ab614c03" /><Relationship Type="http://schemas.openxmlformats.org/officeDocument/2006/relationships/notesSlide" Target="/ppt/notesSlides/notesSlide7.xml" Id="R7e288aa8cc4448eb"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77a443666a0940ff" /><Relationship Type="http://schemas.openxmlformats.org/officeDocument/2006/relationships/notesSlide" Target="/ppt/notesSlides/notesSlide8.xml" Id="Ra3c47692fafe489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f06abb5c5edc4264" /><Relationship Type="http://schemas.openxmlformats.org/officeDocument/2006/relationships/notesSlide" Target="/ppt/notesSlides/notesSlide9.xml" Id="R5ede5c2e8593426d"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d5ef45a38e83425b" /><Relationship Type="http://schemas.openxmlformats.org/officeDocument/2006/relationships/notesSlide" Target="/ppt/notesSlides/notesSlide10.xml" Id="R79f460e6243b45dc"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5df18590de734d6c" /><Relationship Type="http://schemas.openxmlformats.org/officeDocument/2006/relationships/notesSlide" Target="/ppt/notesSlides/notesSlide11.xml" Id="R8c005040b35d48ce" /></Relationships>
</file>

<file path=ppt/slides/slide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173C81E-5F04-4096-8A2B-6797F387B6D7}"/>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01  /  11</a:t>
            </a:r>
          </a:p>
        </p:txBody>
      </p:sp>
      <p:sp>
        <p:nvSpPr>
          <p:cNvPr id="2" name="">
            <a:extLst xmlns:a="http://schemas.openxmlformats.org/drawingml/2006/main">
              <a:ext uri="{FF2B5EF4-FFF2-40B4-BE49-F238E27FC236}">
                <a16:creationId xmlns:a16="http://schemas.microsoft.com/office/drawing/2014/main" id="{5D2A62FC-5428-4971-98B8-8073827B6552}"/>
              </a:ext>
            </a:extLst>
          </p:cNvPr>
          <p:cNvSpPr>
            <a:spLocks xmlns:a="http://schemas.openxmlformats.org/drawingml/2006/main" noGrp="1"/>
          </p:cNvSpPr>
          <p:nvPr/>
        </p:nvSpPr>
        <p:spPr>
          <a:xfrm xmlns:a="http://schemas.openxmlformats.org/drawingml/2006/main">
            <a:off x="685800" y="552450"/>
            <a:ext cx="5476875"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200" b="1">
                <a:solidFill>
                  <a:srgbClr val="D5F253"/>
                </a:solidFill>
                <a:latin typeface="Helvetica Neue"/>
                <a:ea typeface="Helvetica Neue"/>
                <a:cs typeface="Helvetica Neue"/>
              </a:defRPr>
            </a:defPPr>
          </a:lstStyle>
          <a:p xmlns:a="http://schemas.openxmlformats.org/drawingml/2006/main">
            <a:pPr algn="l">
              <a:defRPr sz="1200" b="1">
                <a:solidFill>
                  <a:srgbClr val="D5F253"/>
                </a:solidFill>
                <a:latin typeface="Helvetica Neue"/>
                <a:ea typeface="Helvetica Neue"/>
                <a:cs typeface="Helvetica Neue"/>
              </a:defRPr>
            </a:pPr>
            <a:r>
              <a:rPr sz="1200" b="1">
                <a:solidFill>
                  <a:srgbClr val="D5F253"/>
                </a:solidFill>
                <a:latin typeface="Helvetica Neue"/>
                <a:ea typeface="Helvetica Neue"/>
                <a:cs typeface="Helvetica Neue"/>
              </a:rPr>
              <a:t>CREATIVE OPERATIONS</a:t>
            </a:r>
          </a:p>
        </p:txBody>
      </p:sp>
      <p:sp>
        <p:nvSpPr>
          <p:cNvPr id="3" name="">
            <a:extLst xmlns:a="http://schemas.openxmlformats.org/drawingml/2006/main">
              <a:ext uri="{FF2B5EF4-FFF2-40B4-BE49-F238E27FC236}">
                <a16:creationId xmlns:a16="http://schemas.microsoft.com/office/drawing/2014/main" id="{F559D8D2-0839-49C5-B5DC-0DCF62F0F440}"/>
              </a:ext>
            </a:extLst>
          </p:cNvPr>
          <p:cNvSpPr>
            <a:spLocks xmlns:a="http://schemas.openxmlformats.org/drawingml/2006/main" noGrp="1"/>
          </p:cNvSpPr>
          <p:nvPr/>
        </p:nvSpPr>
        <p:spPr>
          <a:xfrm xmlns:a="http://schemas.openxmlformats.org/drawingml/2006/main">
            <a:off x="685800" y="1428750"/>
            <a:ext cx="5715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4350" b="1">
                <a:solidFill>
                  <a:srgbClr val="FFFFFF"/>
                </a:solidFill>
                <a:latin typeface="Helvetica Neue"/>
                <a:ea typeface="Helvetica Neue"/>
                <a:cs typeface="Helvetica Neue"/>
              </a:defRPr>
            </a:defPPr>
          </a:lstStyle>
          <a:p xmlns:a="http://schemas.openxmlformats.org/drawingml/2006/main">
            <a:pPr algn="l">
              <a:defRPr sz="4350" b="1">
                <a:solidFill>
                  <a:srgbClr val="FFFFFF"/>
                </a:solidFill>
                <a:latin typeface="Helvetica Neue"/>
                <a:ea typeface="Helvetica Neue"/>
                <a:cs typeface="Helvetica Neue"/>
              </a:defRPr>
            </a:pPr>
            <a:r>
              <a:rPr sz="4350" b="1">
                <a:solidFill>
                  <a:srgbClr val="FFFFFF"/>
                </a:solidFill>
                <a:latin typeface="Helvetica Neue"/>
                <a:ea typeface="Helvetica Neue"/>
                <a:cs typeface="Helvetica Neue"/>
              </a:rPr>
              <a:t>App Creator</a:t>
            </a:r>
          </a:p>
        </p:txBody>
      </p:sp>
      <p:sp>
        <p:nvSpPr>
          <p:cNvPr id="4" name="">
            <a:extLst xmlns:a="http://schemas.openxmlformats.org/drawingml/2006/main">
              <a:ext uri="{FF2B5EF4-FFF2-40B4-BE49-F238E27FC236}">
                <a16:creationId xmlns:a16="http://schemas.microsoft.com/office/drawing/2014/main" id="{D0790DAB-54ED-4C77-82FA-64621792B64B}"/>
              </a:ext>
            </a:extLst>
          </p:cNvPr>
          <p:cNvSpPr>
            <a:spLocks xmlns:a="http://schemas.openxmlformats.org/drawingml/2006/main" noGrp="1"/>
          </p:cNvSpPr>
          <p:nvPr/>
        </p:nvSpPr>
        <p:spPr>
          <a:xfrm xmlns:a="http://schemas.openxmlformats.org/drawingml/2006/main">
            <a:off x="723900" y="4305300"/>
            <a:ext cx="523875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75" b="0">
                <a:solidFill>
                  <a:srgbClr val="CCD6E5"/>
                </a:solidFill>
                <a:latin typeface="Helvetica Neue"/>
                <a:ea typeface="Helvetica Neue"/>
                <a:cs typeface="Helvetica Neue"/>
              </a:defRPr>
            </a:defPPr>
          </a:lstStyle>
          <a:p xmlns:a="http://schemas.openxmlformats.org/drawingml/2006/main">
            <a:pPr algn="l">
              <a:defRPr sz="1875" b="0">
                <a:solidFill>
                  <a:srgbClr val="CCD6E5"/>
                </a:solidFill>
                <a:latin typeface="Helvetica Neue"/>
                <a:ea typeface="Helvetica Neue"/>
                <a:cs typeface="Helvetica Neue"/>
              </a:defRPr>
            </a:pPr>
            <a:r>
              <a:rPr sz="1875" b="0">
                <a:solidFill>
                  <a:srgbClr val="CCD6E5"/>
                </a:solidFill>
                <a:latin typeface="Helvetica Neue"/>
                <a:ea typeface="Helvetica Neue"/>
                <a:cs typeface="Helvetica Neue"/>
              </a:rPr>
              <a:t>Audio-Visual Scripting, Continuity, App Previews, and Distribution Systems</a:t>
            </a:r>
          </a:p>
        </p:txBody>
      </p:sp>
      <p:pic>
        <p:nvPicPr>
          <p:cNvPr id="5" name="">
            <a:extLst xmlns:a="http://schemas.openxmlformats.org/drawingml/2006/main">
              <a:ext uri="{FF2B5EF4-FFF2-40B4-BE49-F238E27FC236}">
                <a16:creationId xmlns:a16="http://schemas.microsoft.com/office/drawing/2014/main" id="{6DD8824D-BCEE-4EA8-84C2-18C5DE7CCF1D}"/>
              </a:ext>
            </a:extLst>
          </p:cNvPr>
          <p:cNvPicPr>
            <a:picLocks xmlns:a="http://schemas.openxmlformats.org/drawingml/2006/main" noChangeAspect="1"/>
          </p:cNvPicPr>
          <p:nvPr/>
        </p:nvPicPr>
        <p:blipFill>
          <a:blip xmlns:r="http://schemas.openxmlformats.org/officeDocument/2006/relationships" xmlns:a="http://schemas.openxmlformats.org/drawingml/2006/main" r:embed="R87c032d3069041fd"/>
          <a:srcRect xmlns:a="http://schemas.openxmlformats.org/drawingml/2006/main" l="23490" t="0" r="23490" b="0"/>
          <a:stretch xmlns:a="http://schemas.openxmlformats.org/drawingml/2006/main">
            <a:fillRect l="0" t="0" r="0" b="0"/>
          </a:stretch>
        </p:blipFill>
        <p:spPr>
          <a:xfrm xmlns:a="http://schemas.openxmlformats.org/drawingml/2006/main">
            <a:off x="7086600" y="1066800"/>
            <a:ext cx="4419600" cy="468630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729ACBE-5749-4FD7-8E45-CA692038886D}"/>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964031010"/>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9414CA0-B8DE-4C1A-A3FA-411041F90BB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02  /  11</a:t>
            </a:r>
          </a:p>
        </p:txBody>
      </p:sp>
      <p:sp>
        <p:nvSpPr>
          <p:cNvPr id="2" name="">
            <a:extLst xmlns:a="http://schemas.openxmlformats.org/drawingml/2006/main">
              <a:ext uri="{FF2B5EF4-FFF2-40B4-BE49-F238E27FC236}">
                <a16:creationId xmlns:a16="http://schemas.microsoft.com/office/drawing/2014/main" id="{38FFD65D-C327-430B-AD64-2FB1CBFB53CF}"/>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536"/>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Structured Blueprints in Modern Media Production</a:t>
            </a:r>
          </a:p>
        </p:txBody>
      </p:sp>
      <p:sp>
        <p:nvSpPr>
          <p:cNvPr id="3" name="">
            <a:extLst xmlns:a="http://schemas.openxmlformats.org/drawingml/2006/main">
              <a:ext uri="{FF2B5EF4-FFF2-40B4-BE49-F238E27FC236}">
                <a16:creationId xmlns:a16="http://schemas.microsoft.com/office/drawing/2014/main" id="{61FAFE99-ACC2-4ACB-96A4-51F26D784C61}"/>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Production blueprints replace chaotic drafting with unified cross-functional alignment.</a:t>
            </a:r>
          </a:p>
        </p:txBody>
      </p:sp>
      <p:sp>
        <p:nvSpPr>
          <p:cNvPr id="4" name="">
            <a:extLst xmlns:a="http://schemas.openxmlformats.org/drawingml/2006/main">
              <a:ext uri="{FF2B5EF4-FFF2-40B4-BE49-F238E27FC236}">
                <a16:creationId xmlns:a16="http://schemas.microsoft.com/office/drawing/2014/main" id="{31C9F750-AF42-4B66-9095-5C454A221625}"/>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Side by side columns align visual demonstrations with spoken audio</a:t>
            </a:r>
          </a:p>
        </p:txBody>
      </p:sp>
      <p:sp>
        <p:nvSpPr>
          <p:cNvPr id="5" name="">
            <a:extLst xmlns:a="http://schemas.openxmlformats.org/drawingml/2006/main">
              <a:ext uri="{FF2B5EF4-FFF2-40B4-BE49-F238E27FC236}">
                <a16:creationId xmlns:a16="http://schemas.microsoft.com/office/drawing/2014/main" id="{91CF600B-FD62-4954-8E6D-77644BB0C5D8}"/>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873"/>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Centralized scheduling templates track captions, asset URLs, and publication dates</a:t>
            </a:r>
          </a:p>
        </p:txBody>
      </p:sp>
      <p:sp>
        <p:nvSpPr>
          <p:cNvPr id="6" name="">
            <a:extLst xmlns:a="http://schemas.openxmlformats.org/drawingml/2006/main">
              <a:ext uri="{FF2B5EF4-FFF2-40B4-BE49-F238E27FC236}">
                <a16:creationId xmlns:a16="http://schemas.microsoft.com/office/drawing/2014/main" id="{C98DF11B-E056-49AF-8F33-416F2C87F8E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3073"/>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Standardized structures eliminate miscommunications between cross-functional teams</a:t>
            </a:r>
          </a:p>
        </p:txBody>
      </p:sp>
      <p:sp>
        <p:nvSpPr>
          <p:cNvPr id="7" name="">
            <a:extLst xmlns:a="http://schemas.openxmlformats.org/drawingml/2006/main">
              <a:ext uri="{FF2B5EF4-FFF2-40B4-BE49-F238E27FC236}">
                <a16:creationId xmlns:a16="http://schemas.microsoft.com/office/drawing/2014/main" id="{31D74B6C-0A0D-45CF-9003-457AD8FE5DC4}"/>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64438632"/>
      </p:ext>
    </p:extLst>
  </p:cSld>
</p:sld>
</file>

<file path=ppt/slides/slide3.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51BB2F6-FE3A-4EB3-A3AC-C5EAC4FEC2F4}"/>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03  /  11</a:t>
            </a:r>
          </a:p>
        </p:txBody>
      </p:sp>
      <p:sp>
        <p:nvSpPr>
          <p:cNvPr id="2" name="">
            <a:extLst xmlns:a="http://schemas.openxmlformats.org/drawingml/2006/main">
              <a:ext uri="{FF2B5EF4-FFF2-40B4-BE49-F238E27FC236}">
                <a16:creationId xmlns:a16="http://schemas.microsoft.com/office/drawing/2014/main" id="{62E2D259-E963-419F-A0D0-21057B342F6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Two-Column Scripting for Audio-Visual Sync</a:t>
            </a:r>
          </a:p>
        </p:txBody>
      </p:sp>
      <p:sp>
        <p:nvSpPr>
          <p:cNvPr id="3" name="">
            <a:extLst xmlns:a="http://schemas.openxmlformats.org/drawingml/2006/main">
              <a:ext uri="{FF2B5EF4-FFF2-40B4-BE49-F238E27FC236}">
                <a16:creationId xmlns:a16="http://schemas.microsoft.com/office/drawing/2014/main" id="{68D75540-3CF3-47A8-9615-410992EDDBCB}"/>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Decoupling visual capture from spoken copy ensures exact temporal alignment.</a:t>
            </a:r>
          </a:p>
        </p:txBody>
      </p:sp>
      <p:sp>
        <p:nvSpPr>
          <p:cNvPr id="4" name="">
            <a:extLst xmlns:a="http://schemas.openxmlformats.org/drawingml/2006/main">
              <a:ext uri="{FF2B5EF4-FFF2-40B4-BE49-F238E27FC236}">
                <a16:creationId xmlns:a16="http://schemas.microsoft.com/office/drawing/2014/main" id="{AEDD2958-D39D-4A39-A396-51BC323A77DC}"/>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0EAB204B-9D58-4139-A15E-359C869B2598}"/>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Left column documents user interface actions and camera movements</a:t>
            </a:r>
          </a:p>
        </p:txBody>
      </p:sp>
      <p:sp>
        <p:nvSpPr>
          <p:cNvPr id="6" name="">
            <a:extLst xmlns:a="http://schemas.openxmlformats.org/drawingml/2006/main">
              <a:ext uri="{FF2B5EF4-FFF2-40B4-BE49-F238E27FC236}">
                <a16:creationId xmlns:a16="http://schemas.microsoft.com/office/drawing/2014/main" id="{3B46BCC2-0596-45A0-9656-E27694C79FDB}"/>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891BBAB8-1D22-45AC-9D7B-D41DA2D04187}"/>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Right column maps dialogue, voiceovers, and interface sound effects</a:t>
            </a:r>
          </a:p>
        </p:txBody>
      </p:sp>
      <p:sp>
        <p:nvSpPr>
          <p:cNvPr id="8" name="">
            <a:extLst xmlns:a="http://schemas.openxmlformats.org/drawingml/2006/main">
              <a:ext uri="{FF2B5EF4-FFF2-40B4-BE49-F238E27FC236}">
                <a16:creationId xmlns:a16="http://schemas.microsoft.com/office/drawing/2014/main" id="{F6D371B7-3095-41C1-9E8C-C88F3DCA9435}"/>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6446D852-276A-488E-8C61-C15FD3152248}"/>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Horizontal layout allows precise pacing verification before recording begins</a:t>
            </a:r>
          </a:p>
        </p:txBody>
      </p:sp>
      <p:sp>
        <p:nvSpPr>
          <p:cNvPr id="10" name="">
            <a:extLst xmlns:a="http://schemas.openxmlformats.org/drawingml/2006/main">
              <a:ext uri="{FF2B5EF4-FFF2-40B4-BE49-F238E27FC236}">
                <a16:creationId xmlns:a16="http://schemas.microsoft.com/office/drawing/2014/main" id="{2B8545C6-094F-4D19-892C-D907DB15DF43}"/>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414769792"/>
      </p:ext>
    </p:extLst>
  </p:cSld>
</p:sld>
</file>

<file path=ppt/slides/slide4.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B98154A-9A8C-46DA-942A-ED136BC635D0}"/>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04  /  11</a:t>
            </a:r>
          </a:p>
        </p:txBody>
      </p:sp>
      <p:sp>
        <p:nvSpPr>
          <p:cNvPr id="2" name="">
            <a:extLst xmlns:a="http://schemas.openxmlformats.org/drawingml/2006/main">
              <a:ext uri="{FF2B5EF4-FFF2-40B4-BE49-F238E27FC236}">
                <a16:creationId xmlns:a16="http://schemas.microsoft.com/office/drawing/2014/main" id="{36FA5853-5628-439D-8A0F-BA36E3798CFD}"/>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5833"/>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Panel Storyboarding and Visual Sequence Planning</a:t>
            </a:r>
          </a:p>
        </p:txBody>
      </p:sp>
      <p:sp>
        <p:nvSpPr>
          <p:cNvPr id="3" name="">
            <a:extLst xmlns:a="http://schemas.openxmlformats.org/drawingml/2006/main">
              <a:ext uri="{FF2B5EF4-FFF2-40B4-BE49-F238E27FC236}">
                <a16:creationId xmlns:a16="http://schemas.microsoft.com/office/drawing/2014/main" id="{9A4BDB68-3A11-49CF-81CF-14CE14180E32}"/>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Shot by shot storyboards validate framing, aspect ratios, and narrative rhythm.</a:t>
            </a:r>
          </a:p>
        </p:txBody>
      </p:sp>
      <p:sp>
        <p:nvSpPr>
          <p:cNvPr id="4" name="">
            <a:extLst xmlns:a="http://schemas.openxmlformats.org/drawingml/2006/main">
              <a:ext uri="{FF2B5EF4-FFF2-40B4-BE49-F238E27FC236}">
                <a16:creationId xmlns:a16="http://schemas.microsoft.com/office/drawing/2014/main" id="{74A86D1D-2BD9-409E-82C5-0AE525FBFF05}"/>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Panel ratios match distribution channels such as 16:9 widescreen or 9:16 vertical</a:t>
            </a:r>
          </a:p>
        </p:txBody>
      </p:sp>
      <p:sp>
        <p:nvSpPr>
          <p:cNvPr id="5" name="">
            <a:extLst xmlns:a="http://schemas.openxmlformats.org/drawingml/2006/main">
              <a:ext uri="{FF2B5EF4-FFF2-40B4-BE49-F238E27FC236}">
                <a16:creationId xmlns:a16="http://schemas.microsoft.com/office/drawing/2014/main" id="{AAB29BDE-AB27-4D02-8A2B-8DF22ECE0C52}"/>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Example recommendation: 3 to 6 panels per page for narrative pacing review</a:t>
            </a:r>
          </a:p>
        </p:txBody>
      </p:sp>
      <p:sp>
        <p:nvSpPr>
          <p:cNvPr id="6" name="">
            <a:extLst xmlns:a="http://schemas.openxmlformats.org/drawingml/2006/main">
              <a:ext uri="{FF2B5EF4-FFF2-40B4-BE49-F238E27FC236}">
                <a16:creationId xmlns:a16="http://schemas.microsoft.com/office/drawing/2014/main" id="{2C8BC519-2E3A-4DD2-9244-1DC48C96C42D}"/>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Pre-production storyboards catch interface layout errors before video rendering</a:t>
            </a:r>
          </a:p>
        </p:txBody>
      </p:sp>
      <p:sp>
        <p:nvSpPr>
          <p:cNvPr id="7" name="">
            <a:extLst xmlns:a="http://schemas.openxmlformats.org/drawingml/2006/main">
              <a:ext uri="{FF2B5EF4-FFF2-40B4-BE49-F238E27FC236}">
                <a16:creationId xmlns:a16="http://schemas.microsoft.com/office/drawing/2014/main" id="{478BD8D6-4FFB-4D8B-AB1E-A6DA4E77CA9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365432641"/>
      </p:ext>
    </p:extLst>
  </p:cSld>
</p:sld>
</file>

<file path=ppt/slides/slide5.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258F8F2-F611-4306-B97E-B3B75DE0CD8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05  /  11</a:t>
            </a:r>
          </a:p>
        </p:txBody>
      </p:sp>
      <p:sp>
        <p:nvSpPr>
          <p:cNvPr id="2" name="">
            <a:extLst xmlns:a="http://schemas.openxmlformats.org/drawingml/2006/main">
              <a:ext uri="{FF2B5EF4-FFF2-40B4-BE49-F238E27FC236}">
                <a16:creationId xmlns:a16="http://schemas.microsoft.com/office/drawing/2014/main" id="{F12D08AD-2EBF-494C-A899-FACA1D0E7336}"/>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Maintaining Visual Continuity Across Cuts</a:t>
            </a:r>
          </a:p>
        </p:txBody>
      </p:sp>
      <p:sp>
        <p:nvSpPr>
          <p:cNvPr id="3" name="">
            <a:extLst xmlns:a="http://schemas.openxmlformats.org/drawingml/2006/main">
              <a:ext uri="{FF2B5EF4-FFF2-40B4-BE49-F238E27FC236}">
                <a16:creationId xmlns:a16="http://schemas.microsoft.com/office/drawing/2014/main" id="{5C10C651-CC76-480C-9FF5-3118DF16DCCF}"/>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Reference anchoring and style packs prevent visual drift across dynamic scene cuts.</a:t>
            </a:r>
          </a:p>
        </p:txBody>
      </p:sp>
      <p:sp>
        <p:nvSpPr>
          <p:cNvPr id="4" name="">
            <a:extLst xmlns:a="http://schemas.openxmlformats.org/drawingml/2006/main">
              <a:ext uri="{FF2B5EF4-FFF2-40B4-BE49-F238E27FC236}">
                <a16:creationId xmlns:a16="http://schemas.microsoft.com/office/drawing/2014/main" id="{18F7F601-5FFD-4CD6-BE7B-821A93598EB6}"/>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Reusable reference images anchor character, UI, and environmental identities</a:t>
            </a:r>
          </a:p>
        </p:txBody>
      </p:sp>
      <p:sp>
        <p:nvSpPr>
          <p:cNvPr id="5" name="">
            <a:extLst xmlns:a="http://schemas.openxmlformats.org/drawingml/2006/main">
              <a:ext uri="{FF2B5EF4-FFF2-40B4-BE49-F238E27FC236}">
                <a16:creationId xmlns:a16="http://schemas.microsoft.com/office/drawing/2014/main" id="{5C15714E-DD81-4494-8F8D-33E803CC9BE0}"/>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Automated pipelines utilize style packs to maintain aesthetic consistency</a:t>
            </a:r>
          </a:p>
        </p:txBody>
      </p:sp>
      <p:sp>
        <p:nvSpPr>
          <p:cNvPr id="6" name="">
            <a:extLst xmlns:a="http://schemas.openxmlformats.org/drawingml/2006/main">
              <a:ext uri="{FF2B5EF4-FFF2-40B4-BE49-F238E27FC236}">
                <a16:creationId xmlns:a16="http://schemas.microsoft.com/office/drawing/2014/main" id="{77371900-395A-42D1-A11E-7165072220F8}"/>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Predefined failure conditions eliminate subjective reviews of broken shots</a:t>
            </a:r>
          </a:p>
        </p:txBody>
      </p:sp>
      <p:sp>
        <p:nvSpPr>
          <p:cNvPr id="7" name="">
            <a:extLst xmlns:a="http://schemas.openxmlformats.org/drawingml/2006/main">
              <a:ext uri="{FF2B5EF4-FFF2-40B4-BE49-F238E27FC236}">
                <a16:creationId xmlns:a16="http://schemas.microsoft.com/office/drawing/2014/main" id="{F8F1BF81-84B3-463A-B494-9B2EE401FC7E}"/>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204075010"/>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AA57D78-9F07-4C6D-8217-A2AC9B86622C}"/>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06  /  11</a:t>
            </a:r>
          </a:p>
        </p:txBody>
      </p:sp>
      <p:sp>
        <p:nvSpPr>
          <p:cNvPr id="2" name="">
            <a:extLst xmlns:a="http://schemas.openxmlformats.org/drawingml/2006/main">
              <a:ext uri="{FF2B5EF4-FFF2-40B4-BE49-F238E27FC236}">
                <a16:creationId xmlns:a16="http://schemas.microsoft.com/office/drawing/2014/main" id="{DD489B3C-7299-44B9-AAD0-9CC728B9CC91}"/>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Platform Guidelines for Mobile App Previews</a:t>
            </a:r>
          </a:p>
        </p:txBody>
      </p:sp>
      <p:sp>
        <p:nvSpPr>
          <p:cNvPr id="3" name="">
            <a:extLst xmlns:a="http://schemas.openxmlformats.org/drawingml/2006/main">
              <a:ext uri="{FF2B5EF4-FFF2-40B4-BE49-F238E27FC236}">
                <a16:creationId xmlns:a16="http://schemas.microsoft.com/office/drawing/2014/main" id="{204F960B-66E3-437F-B0E5-45A2B30D1E03}"/>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App Store and Google Play require native device capture and strict duration bounds.</a:t>
            </a:r>
          </a:p>
        </p:txBody>
      </p:sp>
      <p:sp>
        <p:nvSpPr>
          <p:cNvPr id="4" name="">
            <a:extLst xmlns:a="http://schemas.openxmlformats.org/drawingml/2006/main">
              <a:ext uri="{FF2B5EF4-FFF2-40B4-BE49-F238E27FC236}">
                <a16:creationId xmlns:a16="http://schemas.microsoft.com/office/drawing/2014/main" id="{6F4963E5-EE90-4B44-A927-CD51396DCDE8}"/>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F88A7CD-6436-4F79-8AC8-71FF23BFD214}"/>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Video duration is capped at 30 seconds with up to three previews per language</a:t>
            </a:r>
          </a:p>
        </p:txBody>
      </p:sp>
      <p:sp>
        <p:nvSpPr>
          <p:cNvPr id="6" name="">
            <a:extLst xmlns:a="http://schemas.openxmlformats.org/drawingml/2006/main">
              <a:ext uri="{FF2B5EF4-FFF2-40B4-BE49-F238E27FC236}">
                <a16:creationId xmlns:a16="http://schemas.microsoft.com/office/drawing/2014/main" id="{F02C6A58-371A-48B7-8DCA-7998AE9402DA}"/>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4C01F9E5-68E9-42C7-9DB0-8F37F98889F1}"/>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Footage must be captured natively on device without artificial simulations</a:t>
            </a:r>
          </a:p>
        </p:txBody>
      </p:sp>
      <p:sp>
        <p:nvSpPr>
          <p:cNvPr id="8" name="">
            <a:extLst xmlns:a="http://schemas.openxmlformats.org/drawingml/2006/main">
              <a:ext uri="{FF2B5EF4-FFF2-40B4-BE49-F238E27FC236}">
                <a16:creationId xmlns:a16="http://schemas.microsoft.com/office/drawing/2014/main" id="{497DFF85-8DBF-48F4-9AC2-8509619A5B78}"/>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591711BE-A87C-4604-B569-9217F4ECC384}"/>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Preview metadata must adhere to a universal 4+ rating and muted autoplay</a:t>
            </a:r>
          </a:p>
        </p:txBody>
      </p:sp>
      <p:sp>
        <p:nvSpPr>
          <p:cNvPr id="10" name="">
            <a:extLst xmlns:a="http://schemas.openxmlformats.org/drawingml/2006/main">
              <a:ext uri="{FF2B5EF4-FFF2-40B4-BE49-F238E27FC236}">
                <a16:creationId xmlns:a16="http://schemas.microsoft.com/office/drawing/2014/main" id="{2324D798-035D-4C1A-AFBE-9B138955279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30020308"/>
      </p:ext>
    </p:extLst>
  </p:cSld>
</p:sld>
</file>

<file path=ppt/slides/slide7.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2425F845-030E-4A15-B495-18D503558116}"/>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07  /  11</a:t>
            </a:r>
          </a:p>
        </p:txBody>
      </p:sp>
      <p:sp>
        <p:nvSpPr>
          <p:cNvPr id="2" name="">
            <a:extLst xmlns:a="http://schemas.openxmlformats.org/drawingml/2006/main">
              <a:ext uri="{FF2B5EF4-FFF2-40B4-BE49-F238E27FC236}">
                <a16:creationId xmlns:a16="http://schemas.microsoft.com/office/drawing/2014/main" id="{4927FADC-40E8-4EAA-BF2B-D388532C0B0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Pacing Calibration and Early Value Delivery</a:t>
            </a:r>
          </a:p>
        </p:txBody>
      </p:sp>
      <p:sp>
        <p:nvSpPr>
          <p:cNvPr id="3" name="">
            <a:extLst xmlns:a="http://schemas.openxmlformats.org/drawingml/2006/main">
              <a:ext uri="{FF2B5EF4-FFF2-40B4-BE49-F238E27FC236}">
                <a16:creationId xmlns:a16="http://schemas.microsoft.com/office/drawing/2014/main" id="{1A5FB511-24A1-476E-8C00-2154C200D1C3}"/>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Deliver core functional utility in opening seconds to overcome muted autoplay drop-off.</a:t>
            </a:r>
          </a:p>
        </p:txBody>
      </p:sp>
      <p:sp>
        <p:nvSpPr>
          <p:cNvPr id="4" name="">
            <a:extLst xmlns:a="http://schemas.openxmlformats.org/drawingml/2006/main">
              <a:ext uri="{FF2B5EF4-FFF2-40B4-BE49-F238E27FC236}">
                <a16:creationId xmlns:a16="http://schemas.microsoft.com/office/drawing/2014/main" id="{8F65D955-F848-4171-B1A2-B17DDA0099C7}"/>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8062"/>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Autoplay begins without audio, requiring immediate visual communication of value</a:t>
            </a:r>
          </a:p>
        </p:txBody>
      </p:sp>
      <p:sp>
        <p:nvSpPr>
          <p:cNvPr id="5" name="">
            <a:extLst xmlns:a="http://schemas.openxmlformats.org/drawingml/2006/main">
              <a:ext uri="{FF2B5EF4-FFF2-40B4-BE49-F238E27FC236}">
                <a16:creationId xmlns:a16="http://schemas.microsoft.com/office/drawing/2014/main" id="{43AD0E63-0149-4959-BE76-CB3DF948B41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Animatics with timing controls allow pacing tests before entering full production</a:t>
            </a:r>
          </a:p>
        </p:txBody>
      </p:sp>
      <p:sp>
        <p:nvSpPr>
          <p:cNvPr id="6" name="">
            <a:extLst xmlns:a="http://schemas.openxmlformats.org/drawingml/2006/main">
              <a:ext uri="{FF2B5EF4-FFF2-40B4-BE49-F238E27FC236}">
                <a16:creationId xmlns:a16="http://schemas.microsoft.com/office/drawing/2014/main" id="{81496987-FBFB-44D8-8A6E-6CBEB02EE040}"/>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High-impact feature demonstrations must precede secondary narrative details</a:t>
            </a:r>
          </a:p>
        </p:txBody>
      </p:sp>
      <p:sp>
        <p:nvSpPr>
          <p:cNvPr id="7" name="">
            <a:extLst xmlns:a="http://schemas.openxmlformats.org/drawingml/2006/main">
              <a:ext uri="{FF2B5EF4-FFF2-40B4-BE49-F238E27FC236}">
                <a16:creationId xmlns:a16="http://schemas.microsoft.com/office/drawing/2014/main" id="{BCA38ED7-A408-4BD4-8952-B7193421494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990551826"/>
      </p:ext>
    </p:extLst>
  </p:cSld>
</p:sld>
</file>

<file path=ppt/slides/slide8.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DEB8F3B-3B2F-4D27-BCB0-1C899E8B9AB5}"/>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08  /  11</a:t>
            </a:r>
          </a:p>
        </p:txBody>
      </p:sp>
      <p:sp>
        <p:nvSpPr>
          <p:cNvPr id="2" name="">
            <a:extLst xmlns:a="http://schemas.openxmlformats.org/drawingml/2006/main">
              <a:ext uri="{FF2B5EF4-FFF2-40B4-BE49-F238E27FC236}">
                <a16:creationId xmlns:a16="http://schemas.microsoft.com/office/drawing/2014/main" id="{4C2F92AD-6617-4E2B-83E1-3FE23501479C}"/>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9716"/>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Profile Architecture and Character Constraints</a:t>
            </a:r>
          </a:p>
        </p:txBody>
      </p:sp>
      <p:sp>
        <p:nvSpPr>
          <p:cNvPr id="3" name="">
            <a:extLst xmlns:a="http://schemas.openxmlformats.org/drawingml/2006/main">
              <a:ext uri="{FF2B5EF4-FFF2-40B4-BE49-F238E27FC236}">
                <a16:creationId xmlns:a16="http://schemas.microsoft.com/office/drawing/2014/main" id="{3B399A9C-96FA-4C8C-BBB3-7E6B6FBDE1F5}"/>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Concise microcopy formulas maximize conversion within strict technical character caps.</a:t>
            </a:r>
          </a:p>
        </p:txBody>
      </p:sp>
      <p:sp>
        <p:nvSpPr>
          <p:cNvPr id="4" name="">
            <a:extLst xmlns:a="http://schemas.openxmlformats.org/drawingml/2006/main">
              <a:ext uri="{FF2B5EF4-FFF2-40B4-BE49-F238E27FC236}">
                <a16:creationId xmlns:a16="http://schemas.microsoft.com/office/drawing/2014/main" id="{79F06F8C-A688-4552-8EDC-E392361C10B5}"/>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Platform limits: TikTok 80 characters, Instagram 150, Twitter 160, LinkedIn 220</a:t>
            </a:r>
          </a:p>
        </p:txBody>
      </p:sp>
      <p:sp>
        <p:nvSpPr>
          <p:cNvPr id="5" name="">
            <a:extLst xmlns:a="http://schemas.openxmlformats.org/drawingml/2006/main">
              <a:ext uri="{FF2B5EF4-FFF2-40B4-BE49-F238E27FC236}">
                <a16:creationId xmlns:a16="http://schemas.microsoft.com/office/drawing/2014/main" id="{F3B09681-FA05-4881-940C-326755BCE1C0}"/>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Four-part formula includes identity, value proposition, proof, and call to action</a:t>
            </a:r>
          </a:p>
        </p:txBody>
      </p:sp>
      <p:sp>
        <p:nvSpPr>
          <p:cNvPr id="6" name="">
            <a:extLst xmlns:a="http://schemas.openxmlformats.org/drawingml/2006/main">
              <a:ext uri="{FF2B5EF4-FFF2-40B4-BE49-F238E27FC236}">
                <a16:creationId xmlns:a16="http://schemas.microsoft.com/office/drawing/2014/main" id="{6A12DC83-6606-4196-A101-E29A53F73B4F}"/>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Tight microcopy directs discovery traffic straight to application landing pages</a:t>
            </a:r>
          </a:p>
        </p:txBody>
      </p:sp>
      <p:sp>
        <p:nvSpPr>
          <p:cNvPr id="7" name="">
            <a:extLst xmlns:a="http://schemas.openxmlformats.org/drawingml/2006/main">
              <a:ext uri="{FF2B5EF4-FFF2-40B4-BE49-F238E27FC236}">
                <a16:creationId xmlns:a16="http://schemas.microsoft.com/office/drawing/2014/main" id="{11209881-BE92-40D1-8974-B7DF510A7FA8}"/>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544159051"/>
      </p:ext>
    </p:extLst>
  </p:cSld>
</p:sld>
</file>

<file path=ppt/slides/slide9.xml><?xml version="1.0" encoding="utf-8"?>
<p:sld xmlns:p="http://schemas.openxmlformats.org/presentationml/2006/main">
  <p:cSld>
    <p:bg>
      <p:bgPr>
        <a:solidFill xmlns:a="http://schemas.openxmlformats.org/drawingml/2006/main">
          <a:srgbClr val="FAFFF4"/>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0A42545-0F4B-406F-ADA1-8C418B993323}"/>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09  /  11</a:t>
            </a:r>
          </a:p>
        </p:txBody>
      </p:sp>
      <p:sp>
        <p:nvSpPr>
          <p:cNvPr id="2" name="">
            <a:extLst xmlns:a="http://schemas.openxmlformats.org/drawingml/2006/main">
              <a:ext uri="{FF2B5EF4-FFF2-40B4-BE49-F238E27FC236}">
                <a16:creationId xmlns:a16="http://schemas.microsoft.com/office/drawing/2014/main" id="{E725215E-F075-45EC-A71C-193E567514F8}"/>
              </a:ext>
            </a:extLst>
          </p:cNvPr>
          <p:cNvSpPr>
            <a:spLocks xmlns:a="http://schemas.openxmlformats.org/drawingml/2006/main" noGrp="1"/>
          </p:cNvSpPr>
          <p:nvPr/>
        </p:nvSpPr>
        <p:spPr>
          <a:xfrm xmlns:a="http://schemas.openxmlformats.org/drawingml/2006/main">
            <a:off x="723900" y="914400"/>
            <a:ext cx="10477500" cy="1095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Content Scheduling and Distribution Cadence</a:t>
            </a:r>
          </a:p>
        </p:txBody>
      </p:sp>
      <p:sp>
        <p:nvSpPr>
          <p:cNvPr id="3" name="">
            <a:extLst xmlns:a="http://schemas.openxmlformats.org/drawingml/2006/main">
              <a:ext uri="{FF2B5EF4-FFF2-40B4-BE49-F238E27FC236}">
                <a16:creationId xmlns:a16="http://schemas.microsoft.com/office/drawing/2014/main" id="{05982C1C-7F9C-4DA1-87FC-9113283F541E}"/>
              </a:ext>
            </a:extLst>
          </p:cNvPr>
          <p:cNvSpPr>
            <a:spLocks xmlns:a="http://schemas.openxmlformats.org/drawingml/2006/main" noGrp="1"/>
          </p:cNvSpPr>
          <p:nvPr/>
        </p:nvSpPr>
        <p:spPr>
          <a:xfrm xmlns:a="http://schemas.openxmlformats.org/drawingml/2006/main">
            <a:off x="723900" y="2428875"/>
            <a:ext cx="3810000" cy="2524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700" b="1">
                <a:solidFill>
                  <a:srgbClr val="68D391"/>
                </a:solidFill>
                <a:latin typeface="Helvetica Neue"/>
                <a:ea typeface="Helvetica Neue"/>
                <a:cs typeface="Helvetica Neue"/>
              </a:defRPr>
            </a:defPPr>
          </a:lstStyle>
          <a:p xmlns:a="http://schemas.openxmlformats.org/drawingml/2006/main">
            <a:pPr algn="l">
              <a:defRPr sz="2700" b="1">
                <a:solidFill>
                  <a:srgbClr val="68D391"/>
                </a:solidFill>
                <a:latin typeface="Helvetica Neue"/>
                <a:ea typeface="Helvetica Neue"/>
                <a:cs typeface="Helvetica Neue"/>
              </a:defRPr>
            </a:pPr>
            <a:r>
              <a:rPr sz="2700" b="1">
                <a:solidFill>
                  <a:srgbClr val="68D391"/>
                </a:solidFill>
                <a:latin typeface="Helvetica Neue"/>
                <a:ea typeface="Helvetica Neue"/>
                <a:cs typeface="Helvetica Neue"/>
              </a:rPr>
              <a:t>Tailor publishing frequencies and formats to each platform distribution algorithm.</a:t>
            </a:r>
          </a:p>
        </p:txBody>
      </p:sp>
      <p:sp>
        <p:nvSpPr>
          <p:cNvPr id="4" name="">
            <a:extLst xmlns:a="http://schemas.openxmlformats.org/drawingml/2006/main">
              <a:ext uri="{FF2B5EF4-FFF2-40B4-BE49-F238E27FC236}">
                <a16:creationId xmlns:a16="http://schemas.microsoft.com/office/drawing/2014/main" id="{7B9AA574-19FA-4F37-BFF2-E0E3B3AA087A}"/>
              </a:ext>
            </a:extLst>
          </p:cNvPr>
          <p:cNvSpPr>
            <a:spLocks xmlns:a="http://schemas.openxmlformats.org/drawingml/2006/main" noGrp="1"/>
          </p:cNvSpPr>
          <p:nvPr/>
        </p:nvSpPr>
        <p:spPr>
          <a:xfrm xmlns:a="http://schemas.openxmlformats.org/drawingml/2006/main">
            <a:off x="5334000" y="242887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01</a:t>
            </a:r>
          </a:p>
        </p:txBody>
      </p:sp>
      <p:sp>
        <p:nvSpPr>
          <p:cNvPr id="5" name="">
            <a:extLst xmlns:a="http://schemas.openxmlformats.org/drawingml/2006/main">
              <a:ext uri="{FF2B5EF4-FFF2-40B4-BE49-F238E27FC236}">
                <a16:creationId xmlns:a16="http://schemas.microsoft.com/office/drawing/2014/main" id="{9349FE60-3A44-4062-892A-0C09E1432F62}"/>
              </a:ext>
            </a:extLst>
          </p:cNvPr>
          <p:cNvSpPr>
            <a:spLocks xmlns:a="http://schemas.openxmlformats.org/drawingml/2006/main" noGrp="1"/>
          </p:cNvSpPr>
          <p:nvPr/>
        </p:nvSpPr>
        <p:spPr>
          <a:xfrm xmlns:a="http://schemas.openxmlformats.org/drawingml/2006/main">
            <a:off x="6229350" y="242887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581"/>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Example schedule: TikTok 1 to 2 daily, Instagram 5 to 7 weekly, LinkedIn 3 to 5 weekdays</a:t>
            </a:r>
          </a:p>
        </p:txBody>
      </p:sp>
      <p:sp>
        <p:nvSpPr>
          <p:cNvPr id="6" name="">
            <a:extLst xmlns:a="http://schemas.openxmlformats.org/drawingml/2006/main">
              <a:ext uri="{FF2B5EF4-FFF2-40B4-BE49-F238E27FC236}">
                <a16:creationId xmlns:a16="http://schemas.microsoft.com/office/drawing/2014/main" id="{7F74C467-B187-4E58-A553-940F3B3EE6C2}"/>
              </a:ext>
            </a:extLst>
          </p:cNvPr>
          <p:cNvSpPr>
            <a:spLocks xmlns:a="http://schemas.openxmlformats.org/drawingml/2006/main" noGrp="1"/>
          </p:cNvSpPr>
          <p:nvPr/>
        </p:nvSpPr>
        <p:spPr>
          <a:xfrm xmlns:a="http://schemas.openxmlformats.org/drawingml/2006/main">
            <a:off x="5334000" y="3543300"/>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02</a:t>
            </a:r>
          </a:p>
        </p:txBody>
      </p:sp>
      <p:sp>
        <p:nvSpPr>
          <p:cNvPr id="7" name="">
            <a:extLst xmlns:a="http://schemas.openxmlformats.org/drawingml/2006/main">
              <a:ext uri="{FF2B5EF4-FFF2-40B4-BE49-F238E27FC236}">
                <a16:creationId xmlns:a16="http://schemas.microsoft.com/office/drawing/2014/main" id="{B6665F2C-1142-45AF-9834-B8CAC7401FF2}"/>
              </a:ext>
            </a:extLst>
          </p:cNvPr>
          <p:cNvSpPr>
            <a:spLocks xmlns:a="http://schemas.openxmlformats.org/drawingml/2006/main" noGrp="1"/>
          </p:cNvSpPr>
          <p:nvPr/>
        </p:nvSpPr>
        <p:spPr>
          <a:xfrm xmlns:a="http://schemas.openxmlformats.org/drawingml/2006/main">
            <a:off x="6229350" y="3543300"/>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Format prioritization: vertical video leads discovery while carousels provide depth</a:t>
            </a:r>
          </a:p>
        </p:txBody>
      </p:sp>
      <p:sp>
        <p:nvSpPr>
          <p:cNvPr id="8" name="">
            <a:extLst xmlns:a="http://schemas.openxmlformats.org/drawingml/2006/main">
              <a:ext uri="{FF2B5EF4-FFF2-40B4-BE49-F238E27FC236}">
                <a16:creationId xmlns:a16="http://schemas.microsoft.com/office/drawing/2014/main" id="{DDF4130D-EE4E-4191-87D6-A9B23C34E19F}"/>
              </a:ext>
            </a:extLst>
          </p:cNvPr>
          <p:cNvSpPr>
            <a:spLocks xmlns:a="http://schemas.openxmlformats.org/drawingml/2006/main" noGrp="1"/>
          </p:cNvSpPr>
          <p:nvPr/>
        </p:nvSpPr>
        <p:spPr>
          <a:xfrm xmlns:a="http://schemas.openxmlformats.org/drawingml/2006/main">
            <a:off x="5334000" y="4657725"/>
            <a:ext cx="619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0000"/>
          </a:bodyPr>
          <a:lstStyle xmlns:a="http://schemas.openxmlformats.org/drawingml/2006/main">
            <a:defPPr algn="l">
              <a:defRPr sz="2250" b="1">
                <a:solidFill>
                  <a:srgbClr val="68D391"/>
                </a:solidFill>
                <a:latin typeface="Helvetica Neue"/>
                <a:ea typeface="Helvetica Neue"/>
                <a:cs typeface="Helvetica Neue"/>
              </a:defRPr>
            </a:defPPr>
          </a:lstStyle>
          <a:p xmlns:a="http://schemas.openxmlformats.org/drawingml/2006/main">
            <a:pPr algn="l">
              <a:defRPr sz="2250" b="1">
                <a:solidFill>
                  <a:srgbClr val="68D391"/>
                </a:solidFill>
                <a:latin typeface="Helvetica Neue"/>
                <a:ea typeface="Helvetica Neue"/>
                <a:cs typeface="Helvetica Neue"/>
              </a:defRPr>
            </a:pPr>
            <a:r>
              <a:rPr sz="2250" b="1">
                <a:solidFill>
                  <a:srgbClr val="68D391"/>
                </a:solidFill>
                <a:latin typeface="Helvetica Neue"/>
                <a:ea typeface="Helvetica Neue"/>
                <a:cs typeface="Helvetica Neue"/>
              </a:rPr>
              <a:t>03</a:t>
            </a:r>
          </a:p>
        </p:txBody>
      </p:sp>
      <p:sp>
        <p:nvSpPr>
          <p:cNvPr id="9" name="">
            <a:extLst xmlns:a="http://schemas.openxmlformats.org/drawingml/2006/main">
              <a:ext uri="{FF2B5EF4-FFF2-40B4-BE49-F238E27FC236}">
                <a16:creationId xmlns:a16="http://schemas.microsoft.com/office/drawing/2014/main" id="{13F03654-D548-42AF-B1EE-3D057705D6CA}"/>
              </a:ext>
            </a:extLst>
          </p:cNvPr>
          <p:cNvSpPr>
            <a:spLocks xmlns:a="http://schemas.openxmlformats.org/drawingml/2006/main" noGrp="1"/>
          </p:cNvSpPr>
          <p:nvPr/>
        </p:nvSpPr>
        <p:spPr>
          <a:xfrm xmlns:a="http://schemas.openxmlformats.org/drawingml/2006/main">
            <a:off x="6229350" y="4657725"/>
            <a:ext cx="5000625"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950" b="0">
                <a:solidFill>
                  <a:srgbClr val="15251B"/>
                </a:solidFill>
                <a:latin typeface="Helvetica Neue"/>
                <a:ea typeface="Helvetica Neue"/>
                <a:cs typeface="Helvetica Neue"/>
              </a:defRPr>
            </a:defPPr>
          </a:lstStyle>
          <a:p xmlns:a="http://schemas.openxmlformats.org/drawingml/2006/main">
            <a:pPr algn="l">
              <a:defRPr sz="1950" b="0">
                <a:solidFill>
                  <a:srgbClr val="15251B"/>
                </a:solidFill>
                <a:latin typeface="Helvetica Neue"/>
                <a:ea typeface="Helvetica Neue"/>
                <a:cs typeface="Helvetica Neue"/>
              </a:defRPr>
            </a:pPr>
            <a:r>
              <a:rPr sz="1950" b="0">
                <a:solidFill>
                  <a:srgbClr val="15251B"/>
                </a:solidFill>
                <a:latin typeface="Helvetica Neue"/>
                <a:ea typeface="Helvetica Neue"/>
                <a:cs typeface="Helvetica Neue"/>
              </a:rPr>
              <a:t>Centralized matrices prevent creator burnout and maintain posting consistency</a:t>
            </a:r>
          </a:p>
        </p:txBody>
      </p:sp>
      <p:sp>
        <p:nvSpPr>
          <p:cNvPr id="10" name="">
            <a:extLst xmlns:a="http://schemas.openxmlformats.org/drawingml/2006/main">
              <a:ext uri="{FF2B5EF4-FFF2-40B4-BE49-F238E27FC236}">
                <a16:creationId xmlns:a16="http://schemas.microsoft.com/office/drawing/2014/main" id="{AD21F35D-8A72-439F-8F9F-ACF259AA2F2A}"/>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70609432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13BAC8C0-5579-46F9-BFB3-8CE1AF34096B}"/>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526178"/>
                </a:solidFill>
                <a:latin typeface="Helvetica Neue"/>
                <a:ea typeface="Helvetica Neue"/>
                <a:cs typeface="Helvetica Neue"/>
              </a:defRPr>
            </a:defPPr>
          </a:lstStyle>
          <a:p xmlns:a="http://schemas.openxmlformats.org/drawingml/2006/main">
            <a:pPr algn="r">
              <a:defRPr sz="1050" b="0">
                <a:solidFill>
                  <a:srgbClr val="526178"/>
                </a:solidFill>
                <a:latin typeface="Helvetica Neue"/>
                <a:ea typeface="Helvetica Neue"/>
                <a:cs typeface="Helvetica Neue"/>
              </a:defRPr>
            </a:pPr>
            <a:r>
              <a:rPr sz="1050" b="0">
                <a:solidFill>
                  <a:srgbClr val="526178"/>
                </a:solidFill>
                <a:latin typeface="Helvetica Neue"/>
                <a:ea typeface="Helvetica Neue"/>
                <a:cs typeface="Helvetica Neue"/>
              </a:rPr>
              <a:t>10  /  11</a:t>
            </a:r>
          </a:p>
        </p:txBody>
      </p:sp>
      <p:sp>
        <p:nvSpPr>
          <p:cNvPr id="2" name="">
            <a:extLst xmlns:a="http://schemas.openxmlformats.org/drawingml/2006/main">
              <a:ext uri="{FF2B5EF4-FFF2-40B4-BE49-F238E27FC236}">
                <a16:creationId xmlns:a16="http://schemas.microsoft.com/office/drawing/2014/main" id="{D33D22DB-D9BF-4B70-8D47-FE4BE7BC5391}"/>
              </a:ext>
            </a:extLst>
          </p:cNvPr>
          <p:cNvSpPr>
            <a:spLocks xmlns:a="http://schemas.openxmlformats.org/drawingml/2006/main" noGrp="1"/>
          </p:cNvSpPr>
          <p:nvPr/>
        </p:nvSpPr>
        <p:spPr>
          <a:xfrm xmlns:a="http://schemas.openxmlformats.org/drawingml/2006/main">
            <a:off x="723900" y="933450"/>
            <a:ext cx="1047750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15251B"/>
                </a:solidFill>
                <a:latin typeface="Helvetica Neue"/>
                <a:ea typeface="Helvetica Neue"/>
                <a:cs typeface="Helvetica Neue"/>
              </a:defRPr>
            </a:defPPr>
          </a:lstStyle>
          <a:p xmlns:a="http://schemas.openxmlformats.org/drawingml/2006/main">
            <a:pPr algn="l">
              <a:defRPr sz="3600" b="1">
                <a:solidFill>
                  <a:srgbClr val="15251B"/>
                </a:solidFill>
                <a:latin typeface="Helvetica Neue"/>
                <a:ea typeface="Helvetica Neue"/>
                <a:cs typeface="Helvetica Neue"/>
              </a:defRPr>
            </a:pPr>
            <a:r>
              <a:rPr sz="3600" b="1">
                <a:solidFill>
                  <a:srgbClr val="15251B"/>
                </a:solidFill>
                <a:latin typeface="Helvetica Neue"/>
                <a:ea typeface="Helvetica Neue"/>
                <a:cs typeface="Helvetica Neue"/>
              </a:rPr>
              <a:t>Integrating Blueprints into a Unified Engine</a:t>
            </a:r>
          </a:p>
        </p:txBody>
      </p:sp>
      <p:sp>
        <p:nvSpPr>
          <p:cNvPr id="3" name="">
            <a:extLst xmlns:a="http://schemas.openxmlformats.org/drawingml/2006/main">
              <a:ext uri="{FF2B5EF4-FFF2-40B4-BE49-F238E27FC236}">
                <a16:creationId xmlns:a16="http://schemas.microsoft.com/office/drawing/2014/main" id="{27D36E58-CA3F-4D8B-96C1-768379B1B36B}"/>
              </a:ext>
            </a:extLst>
          </p:cNvPr>
          <p:cNvSpPr>
            <a:spLocks xmlns:a="http://schemas.openxmlformats.org/drawingml/2006/main" noGrp="1"/>
          </p:cNvSpPr>
          <p:nvPr/>
        </p:nvSpPr>
        <p:spPr>
          <a:xfrm xmlns:a="http://schemas.openxmlformats.org/drawingml/2006/main">
            <a:off x="762000" y="2333625"/>
            <a:ext cx="10287000" cy="838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325" b="1">
                <a:solidFill>
                  <a:srgbClr val="68D391"/>
                </a:solidFill>
                <a:latin typeface="Helvetica Neue"/>
                <a:ea typeface="Helvetica Neue"/>
                <a:cs typeface="Helvetica Neue"/>
              </a:defRPr>
            </a:defPPr>
          </a:lstStyle>
          <a:p xmlns:a="http://schemas.openxmlformats.org/drawingml/2006/main">
            <a:pPr algn="l">
              <a:defRPr sz="2325" b="1">
                <a:solidFill>
                  <a:srgbClr val="68D391"/>
                </a:solidFill>
                <a:latin typeface="Helvetica Neue"/>
                <a:ea typeface="Helvetica Neue"/>
                <a:cs typeface="Helvetica Neue"/>
              </a:defRPr>
            </a:pPr>
            <a:r>
              <a:rPr sz="2325" b="1">
                <a:solidFill>
                  <a:srgbClr val="68D391"/>
                </a:solidFill>
                <a:latin typeface="Helvetica Neue"/>
                <a:ea typeface="Helvetica Neue"/>
                <a:cs typeface="Helvetica Neue"/>
              </a:rPr>
              <a:t>Decoupled asset management libraries allow pre-approved creative reuse across campaigns.</a:t>
            </a:r>
          </a:p>
        </p:txBody>
      </p:sp>
      <p:sp>
        <p:nvSpPr>
          <p:cNvPr id="4" name="">
            <a:extLst xmlns:a="http://schemas.openxmlformats.org/drawingml/2006/main">
              <a:ext uri="{FF2B5EF4-FFF2-40B4-BE49-F238E27FC236}">
                <a16:creationId xmlns:a16="http://schemas.microsoft.com/office/drawing/2014/main" id="{59428806-C816-4134-974A-F565F7AC41DB}"/>
              </a:ext>
            </a:extLst>
          </p:cNvPr>
          <p:cNvSpPr>
            <a:spLocks xmlns:a="http://schemas.openxmlformats.org/drawingml/2006/main" noGrp="1"/>
          </p:cNvSpPr>
          <p:nvPr/>
        </p:nvSpPr>
        <p:spPr>
          <a:xfrm xmlns:a="http://schemas.openxmlformats.org/drawingml/2006/main">
            <a:off x="781050" y="34861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6887"/>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App Store Connect Asset Library stages previews independently of version releases</a:t>
            </a:r>
          </a:p>
        </p:txBody>
      </p:sp>
      <p:sp>
        <p:nvSpPr>
          <p:cNvPr id="5" name="">
            <a:extLst xmlns:a="http://schemas.openxmlformats.org/drawingml/2006/main">
              <a:ext uri="{FF2B5EF4-FFF2-40B4-BE49-F238E27FC236}">
                <a16:creationId xmlns:a16="http://schemas.microsoft.com/office/drawing/2014/main" id="{9044C54C-9217-47FA-A98E-28244E4090E7}"/>
              </a:ext>
            </a:extLst>
          </p:cNvPr>
          <p:cNvSpPr>
            <a:spLocks xmlns:a="http://schemas.openxmlformats.org/drawingml/2006/main" noGrp="1"/>
          </p:cNvSpPr>
          <p:nvPr/>
        </p:nvSpPr>
        <p:spPr>
          <a:xfrm xmlns:a="http://schemas.openxmlformats.org/drawingml/2006/main">
            <a:off x="781050" y="43243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Canvas workflows integrate script generation, shot lists, and export pipelines</a:t>
            </a:r>
          </a:p>
        </p:txBody>
      </p:sp>
      <p:sp>
        <p:nvSpPr>
          <p:cNvPr id="6" name="">
            <a:extLst xmlns:a="http://schemas.openxmlformats.org/drawingml/2006/main">
              <a:ext uri="{FF2B5EF4-FFF2-40B4-BE49-F238E27FC236}">
                <a16:creationId xmlns:a16="http://schemas.microsoft.com/office/drawing/2014/main" id="{B307D569-BA72-4ED4-8BF1-C4A1A7E2F583}"/>
              </a:ext>
            </a:extLst>
          </p:cNvPr>
          <p:cNvSpPr>
            <a:spLocks xmlns:a="http://schemas.openxmlformats.org/drawingml/2006/main" noGrp="1"/>
          </p:cNvSpPr>
          <p:nvPr/>
        </p:nvSpPr>
        <p:spPr>
          <a:xfrm xmlns:a="http://schemas.openxmlformats.org/drawingml/2006/main">
            <a:off x="781050" y="5162550"/>
            <a:ext cx="9810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100" b="0">
                <a:solidFill>
                  <a:srgbClr val="15251B"/>
                </a:solidFill>
                <a:latin typeface="Helvetica Neue"/>
                <a:ea typeface="Helvetica Neue"/>
                <a:cs typeface="Helvetica Neue"/>
              </a:defRPr>
            </a:defPPr>
          </a:lstStyle>
          <a:p xmlns:a="http://schemas.openxmlformats.org/drawingml/2006/main">
            <a:pPr algn="l">
              <a:defRPr sz="2100" b="0">
                <a:solidFill>
                  <a:srgbClr val="15251B"/>
                </a:solidFill>
                <a:latin typeface="Helvetica Neue"/>
                <a:ea typeface="Helvetica Neue"/>
                <a:cs typeface="Helvetica Neue"/>
              </a:defRPr>
            </a:pPr>
            <a:r>
              <a:rPr sz="2100" b="0">
                <a:solidFill>
                  <a:srgbClr val="15251B"/>
                </a:solidFill>
                <a:latin typeface="Helvetica Neue"/>
                <a:ea typeface="Helvetica Neue"/>
                <a:cs typeface="Helvetica Neue"/>
              </a:rPr>
              <a:t>Reusable creative asset repositories accelerate future product launch cycles</a:t>
            </a:r>
          </a:p>
        </p:txBody>
      </p:sp>
      <p:sp>
        <p:nvSpPr>
          <p:cNvPr id="7" name="">
            <a:extLst xmlns:a="http://schemas.openxmlformats.org/drawingml/2006/main">
              <a:ext uri="{FF2B5EF4-FFF2-40B4-BE49-F238E27FC236}">
                <a16:creationId xmlns:a16="http://schemas.microsoft.com/office/drawing/2014/main" id="{18008C6F-3BAA-476C-8CBB-A240A66771F1}"/>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526178"/>
                </a:solidFill>
                <a:latin typeface="Helvetica Neue"/>
                <a:ea typeface="Helvetica Neue"/>
                <a:cs typeface="Helvetica Neue"/>
              </a:defRPr>
            </a:defPPr>
          </a:lstStyle>
          <a:p xmlns:a="http://schemas.openxmlformats.org/drawingml/2006/main">
            <a:pPr algn="l">
              <a:defRPr sz="975" b="1">
                <a:solidFill>
                  <a:srgbClr val="526178"/>
                </a:solidFill>
                <a:latin typeface="Helvetica Neue"/>
                <a:ea typeface="Helvetica Neue"/>
                <a:cs typeface="Helvetica Neue"/>
              </a:defRPr>
            </a:pPr>
            <a:r>
              <a:rPr sz="975" b="1">
                <a:solidFill>
                  <a:srgbClr val="526178"/>
                </a:solidFill>
                <a:latin typeface="Helvetica Neue"/>
                <a:ea typeface="Helvetica Neue"/>
                <a:cs typeface="Helvetica Neue"/>
              </a:rPr>
              <a:t>YIHA</a:t>
            </a:r>
          </a:p>
        </p:txBody>
      </p:sp>
    </p:spTree>
    <p:extLst>
      <p:ext uri="{BB962C8B-B14F-4D97-AF65-F5344CB8AC3E}">
        <p14:creationId xmlns:p14="http://schemas.microsoft.com/office/powerpoint/2010/main" val="1152031133"/>
      </p:ext>
    </p:extLst>
  </p:cSld>
</p:sld>
</file>

<file path=ppt/slides/slide11.xml><?xml version="1.0" encoding="utf-8"?>
<p:sld xmlns:p="http://schemas.openxmlformats.org/presentationml/2006/main">
  <p:cSld>
    <p:bg>
      <p:bgPr>
        <a:solidFill xmlns:a="http://schemas.openxmlformats.org/drawingml/2006/main">
          <a:srgbClr val="15251B"/>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D21C499-E842-4ACE-9646-DDCC66215F29}"/>
              </a:ext>
            </a:extLst>
          </p:cNvPr>
          <p:cNvSpPr>
            <a:spLocks xmlns:a="http://schemas.openxmlformats.org/drawingml/2006/main" noGrp="1"/>
          </p:cNvSpPr>
          <p:nvPr/>
        </p:nvSpPr>
        <p:spPr>
          <a:xfrm xmlns:a="http://schemas.openxmlformats.org/drawingml/2006/main">
            <a:off x="10572750" y="400050"/>
            <a:ext cx="9525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91667"/>
          </a:bodyPr>
          <a:lstStyle xmlns:a="http://schemas.openxmlformats.org/drawingml/2006/main">
            <a:defPPr algn="r">
              <a:defRPr sz="1050" b="0">
                <a:solidFill>
                  <a:srgbClr val="CCD6E5"/>
                </a:solidFill>
                <a:latin typeface="Helvetica Neue"/>
                <a:ea typeface="Helvetica Neue"/>
                <a:cs typeface="Helvetica Neue"/>
              </a:defRPr>
            </a:defPPr>
          </a:lstStyle>
          <a:p xmlns:a="http://schemas.openxmlformats.org/drawingml/2006/main">
            <a:pPr algn="r">
              <a:defRPr sz="1050" b="0">
                <a:solidFill>
                  <a:srgbClr val="CCD6E5"/>
                </a:solidFill>
                <a:latin typeface="Helvetica Neue"/>
                <a:ea typeface="Helvetica Neue"/>
                <a:cs typeface="Helvetica Neue"/>
              </a:defRPr>
            </a:pPr>
            <a:r>
              <a:rPr sz="1050" b="0">
                <a:solidFill>
                  <a:srgbClr val="CCD6E5"/>
                </a:solidFill>
                <a:latin typeface="Helvetica Neue"/>
                <a:ea typeface="Helvetica Neue"/>
                <a:cs typeface="Helvetica Neue"/>
              </a:rPr>
              <a:t>11  /  11</a:t>
            </a:r>
          </a:p>
        </p:txBody>
      </p:sp>
      <p:sp>
        <p:nvSpPr>
          <p:cNvPr id="2" name="">
            <a:extLst xmlns:a="http://schemas.openxmlformats.org/drawingml/2006/main">
              <a:ext uri="{FF2B5EF4-FFF2-40B4-BE49-F238E27FC236}">
                <a16:creationId xmlns:a16="http://schemas.microsoft.com/office/drawing/2014/main" id="{FE830085-5D6C-4C74-B26F-4AE6C68EC01F}"/>
              </a:ext>
            </a:extLst>
          </p:cNvPr>
          <p:cNvSpPr>
            <a:spLocks xmlns:a="http://schemas.openxmlformats.org/drawingml/2006/main" noGrp="1"/>
          </p:cNvSpPr>
          <p:nvPr/>
        </p:nvSpPr>
        <p:spPr>
          <a:xfrm xmlns:a="http://schemas.openxmlformats.org/drawingml/2006/main">
            <a:off x="723900" y="895350"/>
            <a:ext cx="1028700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3600" b="1">
                <a:solidFill>
                  <a:srgbClr val="FFFFFF"/>
                </a:solidFill>
                <a:latin typeface="Helvetica Neue"/>
                <a:ea typeface="Helvetica Neue"/>
                <a:cs typeface="Helvetica Neue"/>
              </a:defRPr>
            </a:defPPr>
          </a:lstStyle>
          <a:p xmlns:a="http://schemas.openxmlformats.org/drawingml/2006/main">
            <a:pPr algn="l">
              <a:defRPr sz="3600" b="1">
                <a:solidFill>
                  <a:srgbClr val="FFFFFF"/>
                </a:solidFill>
                <a:latin typeface="Helvetica Neue"/>
                <a:ea typeface="Helvetica Neue"/>
                <a:cs typeface="Helvetica Neue"/>
              </a:defRPr>
            </a:pPr>
            <a:r>
              <a:rPr sz="3600" b="1">
                <a:solidFill>
                  <a:srgbClr val="FFFFFF"/>
                </a:solidFill>
                <a:latin typeface="Helvetica Neue"/>
                <a:ea typeface="Helvetica Neue"/>
                <a:cs typeface="Helvetica Neue"/>
              </a:rPr>
              <a:t>Building a Repeatable Product Launch System</a:t>
            </a:r>
          </a:p>
        </p:txBody>
      </p:sp>
      <p:sp>
        <p:nvSpPr>
          <p:cNvPr id="3" name="">
            <a:extLst xmlns:a="http://schemas.openxmlformats.org/drawingml/2006/main">
              <a:ext uri="{FF2B5EF4-FFF2-40B4-BE49-F238E27FC236}">
                <a16:creationId xmlns:a16="http://schemas.microsoft.com/office/drawing/2014/main" id="{25FFC624-8A33-48C1-92F4-4AEC665E9A71}"/>
              </a:ext>
            </a:extLst>
          </p:cNvPr>
          <p:cNvSpPr>
            <a:spLocks xmlns:a="http://schemas.openxmlformats.org/drawingml/2006/main" noGrp="1"/>
          </p:cNvSpPr>
          <p:nvPr/>
        </p:nvSpPr>
        <p:spPr>
          <a:xfrm xmlns:a="http://schemas.openxmlformats.org/drawingml/2006/main">
            <a:off x="723900" y="2343150"/>
            <a:ext cx="1019175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2925" b="1">
                <a:solidFill>
                  <a:srgbClr val="D5F253"/>
                </a:solidFill>
                <a:latin typeface="Helvetica Neue"/>
                <a:ea typeface="Helvetica Neue"/>
                <a:cs typeface="Helvetica Neue"/>
              </a:defRPr>
            </a:defPPr>
          </a:lstStyle>
          <a:p xmlns:a="http://schemas.openxmlformats.org/drawingml/2006/main">
            <a:pPr algn="l">
              <a:defRPr sz="2925" b="1">
                <a:solidFill>
                  <a:srgbClr val="D5F253"/>
                </a:solidFill>
                <a:latin typeface="Helvetica Neue"/>
                <a:ea typeface="Helvetica Neue"/>
                <a:cs typeface="Helvetica Neue"/>
              </a:defRPr>
            </a:pPr>
            <a:r>
              <a:rPr sz="2925" b="1">
                <a:solidFill>
                  <a:srgbClr val="D5F253"/>
                </a:solidFill>
                <a:latin typeface="Helvetica Neue"/>
                <a:ea typeface="Helvetica Neue"/>
                <a:cs typeface="Helvetica Neue"/>
              </a:rPr>
              <a:t>Disciplined documentation transforms app asset creation into a predictable operational discipline.</a:t>
            </a:r>
          </a:p>
        </p:txBody>
      </p:sp>
      <p:sp>
        <p:nvSpPr>
          <p:cNvPr id="4" name="">
            <a:extLst xmlns:a="http://schemas.openxmlformats.org/drawingml/2006/main">
              <a:ext uri="{FF2B5EF4-FFF2-40B4-BE49-F238E27FC236}">
                <a16:creationId xmlns:a16="http://schemas.microsoft.com/office/drawing/2014/main" id="{FBFD5523-F2A8-43FD-ABA5-9556557866CF}"/>
              </a:ext>
            </a:extLst>
          </p:cNvPr>
          <p:cNvSpPr>
            <a:spLocks xmlns:a="http://schemas.openxmlformats.org/drawingml/2006/main" noGrp="1"/>
          </p:cNvSpPr>
          <p:nvPr/>
        </p:nvSpPr>
        <p:spPr>
          <a:xfrm xmlns:a="http://schemas.openxmlformats.org/drawingml/2006/main">
            <a:off x="762000" y="40481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Anchor production in two-column AV scripts and verified storyboard panels</a:t>
            </a:r>
          </a:p>
        </p:txBody>
      </p:sp>
      <p:sp>
        <p:nvSpPr>
          <p:cNvPr id="5" name="">
            <a:extLst xmlns:a="http://schemas.openxmlformats.org/drawingml/2006/main">
              <a:ext uri="{FF2B5EF4-FFF2-40B4-BE49-F238E27FC236}">
                <a16:creationId xmlns:a16="http://schemas.microsoft.com/office/drawing/2014/main" id="{5C38EC98-84B2-4D18-9A8E-CE6FA8342DAB}"/>
              </a:ext>
            </a:extLst>
          </p:cNvPr>
          <p:cNvSpPr>
            <a:spLocks xmlns:a="http://schemas.openxmlformats.org/drawingml/2006/main" noGrp="1"/>
          </p:cNvSpPr>
          <p:nvPr/>
        </p:nvSpPr>
        <p:spPr>
          <a:xfrm xmlns:a="http://schemas.openxmlformats.org/drawingml/2006/main">
            <a:off x="762000" y="46577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Strictly comply with marketplace preview standards to avoid submission delays</a:t>
            </a:r>
          </a:p>
        </p:txBody>
      </p:sp>
      <p:sp>
        <p:nvSpPr>
          <p:cNvPr id="6" name="">
            <a:extLst xmlns:a="http://schemas.openxmlformats.org/drawingml/2006/main">
              <a:ext uri="{FF2B5EF4-FFF2-40B4-BE49-F238E27FC236}">
                <a16:creationId xmlns:a16="http://schemas.microsoft.com/office/drawing/2014/main" id="{243B9739-B690-49D5-BB27-8D19AA522C63}"/>
              </a:ext>
            </a:extLst>
          </p:cNvPr>
          <p:cNvSpPr>
            <a:spLocks xmlns:a="http://schemas.openxmlformats.org/drawingml/2006/main" noGrp="1"/>
          </p:cNvSpPr>
          <p:nvPr/>
        </p:nvSpPr>
        <p:spPr>
          <a:xfrm xmlns:a="http://schemas.openxmlformats.org/drawingml/2006/main">
            <a:off x="762000" y="5267325"/>
            <a:ext cx="10001250" cy="5429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1800" b="0">
                <a:solidFill>
                  <a:srgbClr val="CCD6E5"/>
                </a:solidFill>
                <a:latin typeface="Helvetica Neue"/>
                <a:ea typeface="Helvetica Neue"/>
                <a:cs typeface="Helvetica Neue"/>
              </a:defRPr>
            </a:defPPr>
          </a:lstStyle>
          <a:p xmlns:a="http://schemas.openxmlformats.org/drawingml/2006/main">
            <a:pPr algn="l">
              <a:defRPr sz="1800" b="0">
                <a:solidFill>
                  <a:srgbClr val="CCD6E5"/>
                </a:solidFill>
                <a:latin typeface="Helvetica Neue"/>
                <a:ea typeface="Helvetica Neue"/>
                <a:cs typeface="Helvetica Neue"/>
              </a:defRPr>
            </a:pPr>
            <a:r>
              <a:rPr sz="1800" b="0">
                <a:solidFill>
                  <a:srgbClr val="CCD6E5"/>
                </a:solidFill>
                <a:latin typeface="Helvetica Neue"/>
                <a:ea typeface="Helvetica Neue"/>
                <a:cs typeface="Helvetica Neue"/>
              </a:rPr>
              <a:t>Systematize release calendars and asset libraries for scalable launch execution</a:t>
            </a:r>
          </a:p>
        </p:txBody>
      </p:sp>
      <p:sp>
        <p:nvSpPr>
          <p:cNvPr id="7" name="">
            <a:extLst xmlns:a="http://schemas.openxmlformats.org/drawingml/2006/main">
              <a:ext uri="{FF2B5EF4-FFF2-40B4-BE49-F238E27FC236}">
                <a16:creationId xmlns:a16="http://schemas.microsoft.com/office/drawing/2014/main" id="{E77FDCA5-22E4-4C3A-858E-B4DB55E4A6D0}"/>
              </a:ext>
            </a:extLst>
          </p:cNvPr>
          <p:cNvSpPr>
            <a:spLocks xmlns:a="http://schemas.openxmlformats.org/drawingml/2006/main" noGrp="1"/>
          </p:cNvSpPr>
          <p:nvPr/>
        </p:nvSpPr>
        <p:spPr>
          <a:xfrm xmlns:a="http://schemas.openxmlformats.org/drawingml/2006/main">
            <a:off x="742950" y="6296025"/>
            <a:ext cx="17145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chor="t">
            <a:normAutofit fontScale="100000"/>
          </a:bodyPr>
          <a:lstStyle xmlns:a="http://schemas.openxmlformats.org/drawingml/2006/main">
            <a:defPPr algn="l">
              <a:defRPr sz="975" b="1">
                <a:solidFill>
                  <a:srgbClr val="CCD6E5"/>
                </a:solidFill>
                <a:latin typeface="Helvetica Neue"/>
                <a:ea typeface="Helvetica Neue"/>
                <a:cs typeface="Helvetica Neue"/>
              </a:defRPr>
            </a:defPPr>
          </a:lstStyle>
          <a:p xmlns:a="http://schemas.openxmlformats.org/drawingml/2006/main">
            <a:pPr algn="l">
              <a:defRPr sz="975" b="1">
                <a:solidFill>
                  <a:srgbClr val="CCD6E5"/>
                </a:solidFill>
                <a:latin typeface="Helvetica Neue"/>
                <a:ea typeface="Helvetica Neue"/>
                <a:cs typeface="Helvetica Neue"/>
              </a:defRPr>
            </a:pPr>
            <a:r>
              <a:rPr sz="975" b="1">
                <a:solidFill>
                  <a:srgbClr val="CCD6E5"/>
                </a:solidFill>
                <a:latin typeface="Helvetica Neue"/>
                <a:ea typeface="Helvetica Neue"/>
                <a:cs typeface="Helvetica Neue"/>
              </a:rPr>
              <a:t>YIHA</a:t>
            </a:r>
          </a:p>
        </p:txBody>
      </p:sp>
    </p:spTree>
    <p:extLst>
      <p:ext uri="{BB962C8B-B14F-4D97-AF65-F5344CB8AC3E}">
        <p14:creationId xmlns:p14="http://schemas.microsoft.com/office/powerpoint/2010/main" val="171324545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2026-10-10T05:33:32.6780000Z</dcterms:created>
  <dcterms:modified xsi:type="dcterms:W3CDTF">2026-10-10T05:33:32.6780000Z</dcterms:modified>
</coreProperties>
</file>