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60bbb61390d344a1" /><Relationship Type="http://schemas.openxmlformats.org/officeDocument/2006/relationships/extended-properties" Target="/docProps/app.xml" Id="R39b3dd4bbc4d4457" /><Relationship Type="http://schemas.openxmlformats.org/officeDocument/2006/relationships/officeDocument" Target="/ppt/presentation.xml" Id="Rffa5e705c8f247fb" /></Relationships>
</file>

<file path=ppt/presentation.xml><?xml version="1.0" encoding="utf-8"?>
<p:presentation xmlns:p="http://schemas.openxmlformats.org/presentationml/2006/main">
  <p:sldMasterIdLst>
    <p:sldMasterId xmlns:r="http://schemas.openxmlformats.org/officeDocument/2006/relationships" id="2147483648" r:id="R0f241b9aea6b4a2e"/>
  </p:sldMasterIdLst>
  <p:notesMasterIdLst>
    <p:notesMasterId xmlns:r="http://schemas.openxmlformats.org/officeDocument/2006/relationships" r:id="Rfeb51b412d3e486c"/>
  </p:notesMasterIdLst>
  <p:sldIdLst>
    <p:sldId xmlns:r="http://schemas.openxmlformats.org/officeDocument/2006/relationships" id="256" r:id="R2bc31f2bcc2e42da"/>
    <p:sldId xmlns:r="http://schemas.openxmlformats.org/officeDocument/2006/relationships" id="257" r:id="Rc421e41ee00c4ecf"/>
    <p:sldId xmlns:r="http://schemas.openxmlformats.org/officeDocument/2006/relationships" id="258" r:id="Rfdf068c583d64874"/>
    <p:sldId xmlns:r="http://schemas.openxmlformats.org/officeDocument/2006/relationships" id="259" r:id="R444d359f4b074912"/>
    <p:sldId xmlns:r="http://schemas.openxmlformats.org/officeDocument/2006/relationships" id="260" r:id="Rbc65e94159c24436"/>
    <p:sldId xmlns:r="http://schemas.openxmlformats.org/officeDocument/2006/relationships" id="261" r:id="R354775ce58bc4c1d"/>
    <p:sldId xmlns:r="http://schemas.openxmlformats.org/officeDocument/2006/relationships" id="262" r:id="Rdc58df01ff024c76"/>
    <p:sldId xmlns:r="http://schemas.openxmlformats.org/officeDocument/2006/relationships" id="263" r:id="R813dcfa4fce246d7"/>
    <p:sldId xmlns:r="http://schemas.openxmlformats.org/officeDocument/2006/relationships" id="264" r:id="R920c4079dda5422d"/>
    <p:sldId xmlns:r="http://schemas.openxmlformats.org/officeDocument/2006/relationships" id="265" r:id="R7a736f0f794f4c3c"/>
    <p:sldId xmlns:r="http://schemas.openxmlformats.org/officeDocument/2006/relationships" id="266" r:id="R9c964092a6ad452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c3ecaa77b7249f4" /><Relationship Type="http://schemas.openxmlformats.org/officeDocument/2006/relationships/slideMaster" Target="/ppt/slideMasters/slideMaster1.xml" Id="R0f241b9aea6b4a2e" /><Relationship Type="http://schemas.openxmlformats.org/officeDocument/2006/relationships/notesMaster" Target="/ppt/notesMasters/notesMaster1.xml" Id="Rfeb51b412d3e486c" /><Relationship Type="http://schemas.openxmlformats.org/officeDocument/2006/relationships/presProps" Target="/ppt/presProps.xml" Id="Rc6fa63e3d83f459d" /><Relationship Type="http://schemas.openxmlformats.org/officeDocument/2006/relationships/tableStyles" Target="/ppt/tableStyles.xml" Id="R91661566d39d4d71" /><Relationship Type="http://schemas.openxmlformats.org/officeDocument/2006/relationships/slide" Target="/ppt/slides/slide1.xml" Id="R2bc31f2bcc2e42da" /><Relationship Type="http://schemas.openxmlformats.org/officeDocument/2006/relationships/slide" Target="/ppt/slides/slide2.xml" Id="Rc421e41ee00c4ecf" /><Relationship Type="http://schemas.openxmlformats.org/officeDocument/2006/relationships/slide" Target="/ppt/slides/slide3.xml" Id="Rfdf068c583d64874" /><Relationship Type="http://schemas.openxmlformats.org/officeDocument/2006/relationships/slide" Target="/ppt/slides/slide4.xml" Id="R444d359f4b074912" /><Relationship Type="http://schemas.openxmlformats.org/officeDocument/2006/relationships/slide" Target="/ppt/slides/slide5.xml" Id="Rbc65e94159c24436" /><Relationship Type="http://schemas.openxmlformats.org/officeDocument/2006/relationships/slide" Target="/ppt/slides/slide6.xml" Id="R354775ce58bc4c1d" /><Relationship Type="http://schemas.openxmlformats.org/officeDocument/2006/relationships/slide" Target="/ppt/slides/slide7.xml" Id="Rdc58df01ff024c76" /><Relationship Type="http://schemas.openxmlformats.org/officeDocument/2006/relationships/slide" Target="/ppt/slides/slide8.xml" Id="R813dcfa4fce246d7" /><Relationship Type="http://schemas.openxmlformats.org/officeDocument/2006/relationships/slide" Target="/ppt/slides/slide9.xml" Id="R920c4079dda5422d" /><Relationship Type="http://schemas.openxmlformats.org/officeDocument/2006/relationships/slide" Target="/ppt/slides/slide10.xml" Id="R7a736f0f794f4c3c" /><Relationship Type="http://schemas.openxmlformats.org/officeDocument/2006/relationships/slide" Target="/ppt/slides/slide11.xml" Id="R9c964092a6ad452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2bc5d28f32b420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1e7ba5ac6404949" /><Relationship Type="http://schemas.openxmlformats.org/officeDocument/2006/relationships/notesMaster" Target="/ppt/notesMasters/notesMaster1.xml" Id="R8a60f9b1d84b4467" /></Relationships>
</file>

<file path=ppt/notesSlides/_rels/notesSlide2.xml.rels>&#65279;<?xml version="1.0" encoding="utf-8"?><Relationships xmlns="http://schemas.openxmlformats.org/package/2006/relationships"><Relationship Type="http://schemas.openxmlformats.org/officeDocument/2006/relationships/slide" Target="/ppt/slides/slide2.xml" Id="R7df007c0e3fe4be1" /><Relationship Type="http://schemas.openxmlformats.org/officeDocument/2006/relationships/notesMaster" Target="/ppt/notesMasters/notesMaster1.xml" Id="R7644888629664068" /></Relationships>
</file>

<file path=ppt/notesSlides/_rels/notesSlide3.xml.rels>&#65279;<?xml version="1.0" encoding="utf-8"?><Relationships xmlns="http://schemas.openxmlformats.org/package/2006/relationships"><Relationship Type="http://schemas.openxmlformats.org/officeDocument/2006/relationships/slide" Target="/ppt/slides/slide3.xml" Id="Rdd7c0d1f7ef44fb7" /><Relationship Type="http://schemas.openxmlformats.org/officeDocument/2006/relationships/notesMaster" Target="/ppt/notesMasters/notesMaster1.xml" Id="Re8f0d630d1bd437f" /></Relationships>
</file>

<file path=ppt/notesSlides/_rels/notesSlide4.xml.rels>&#65279;<?xml version="1.0" encoding="utf-8"?><Relationships xmlns="http://schemas.openxmlformats.org/package/2006/relationships"><Relationship Type="http://schemas.openxmlformats.org/officeDocument/2006/relationships/slide" Target="/ppt/slides/slide4.xml" Id="R3652016ead124264" /><Relationship Type="http://schemas.openxmlformats.org/officeDocument/2006/relationships/notesMaster" Target="/ppt/notesMasters/notesMaster1.xml" Id="R5affa514ecdf4876" /></Relationships>
</file>

<file path=ppt/notesSlides/_rels/notesSlide5.xml.rels>&#65279;<?xml version="1.0" encoding="utf-8"?><Relationships xmlns="http://schemas.openxmlformats.org/package/2006/relationships"><Relationship Type="http://schemas.openxmlformats.org/officeDocument/2006/relationships/slide" Target="/ppt/slides/slide5.xml" Id="R54b9b10cf36945a5" /><Relationship Type="http://schemas.openxmlformats.org/officeDocument/2006/relationships/notesMaster" Target="/ppt/notesMasters/notesMaster1.xml" Id="Ra9ac19d281d540cf" /></Relationships>
</file>

<file path=ppt/notesSlides/_rels/notesSlide6.xml.rels>&#65279;<?xml version="1.0" encoding="utf-8"?><Relationships xmlns="http://schemas.openxmlformats.org/package/2006/relationships"><Relationship Type="http://schemas.openxmlformats.org/officeDocument/2006/relationships/slide" Target="/ppt/slides/slide6.xml" Id="R75ca271c98234d1c" /><Relationship Type="http://schemas.openxmlformats.org/officeDocument/2006/relationships/notesMaster" Target="/ppt/notesMasters/notesMaster1.xml" Id="R351699b8ec024a00" /></Relationships>
</file>

<file path=ppt/notesSlides/_rels/notesSlide7.xml.rels>&#65279;<?xml version="1.0" encoding="utf-8"?><Relationships xmlns="http://schemas.openxmlformats.org/package/2006/relationships"><Relationship Type="http://schemas.openxmlformats.org/officeDocument/2006/relationships/slide" Target="/ppt/slides/slide7.xml" Id="R9571347c208e403b" /><Relationship Type="http://schemas.openxmlformats.org/officeDocument/2006/relationships/notesMaster" Target="/ppt/notesMasters/notesMaster1.xml" Id="Rb43259973c1a4592" /></Relationships>
</file>

<file path=ppt/notesSlides/_rels/notesSlide8.xml.rels>&#65279;<?xml version="1.0" encoding="utf-8"?><Relationships xmlns="http://schemas.openxmlformats.org/package/2006/relationships"><Relationship Type="http://schemas.openxmlformats.org/officeDocument/2006/relationships/slide" Target="/ppt/slides/slide8.xml" Id="R5648663dec204a5e" /><Relationship Type="http://schemas.openxmlformats.org/officeDocument/2006/relationships/notesMaster" Target="/ppt/notesMasters/notesMaster1.xml" Id="Rf035ce5ca9bc4b26" /></Relationships>
</file>

<file path=ppt/notesSlides/_rels/notesSlide9.xml.rels>&#65279;<?xml version="1.0" encoding="utf-8"?><Relationships xmlns="http://schemas.openxmlformats.org/package/2006/relationships"><Relationship Type="http://schemas.openxmlformats.org/officeDocument/2006/relationships/slide" Target="/ppt/slides/slide9.xml" Id="R9baf8bd1df6d45be" /><Relationship Type="http://schemas.openxmlformats.org/officeDocument/2006/relationships/notesMaster" Target="/ppt/notesMasters/notesMaster1.xml" Id="Rd19dd55ae0e94af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5bddd17d4ce4d27" /><Relationship Type="http://schemas.openxmlformats.org/officeDocument/2006/relationships/notesMaster" Target="/ppt/notesMasters/notesMaster1.xml" Id="R78362915168e4b6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be2edbaebd34f8b" /><Relationship Type="http://schemas.openxmlformats.org/officeDocument/2006/relationships/notesMaster" Target="/ppt/notesMasters/notesMaster1.xml" Id="R574a388338c44f4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technical briefing on script pad architecture and production workflow. In non-fiction media, commercial production, and corporate communications, establishing absolute synchronization between spoken narration and on-screen imagery is critical. While dramatic cinema relies on single-column master-scene screenplays, short-form and corporate projects demand a two-column audio-visual layout. This presentation details the structural mechanics of split-page formatting, standardized shot descriptions, audio typography, pacing formulas, and cross-department handoffs. By examining documentation from StudioBinder, Boords, Celtx, and allied production guides, we illustrate how the script pad functions as an operational contract across creative and technical teams. Our discussion will guide you through building robust production tables, preventing pacing desynchronization, and managing stakeholder approvals efficiently before production begins.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split-page format originated in live broadcast television and radio studios where rapid switching between cameras and microphones required instant visual clarity. Studio directors could not pause production to search through blocks of prose for switching instructions. Dividing the script pad into distinct visual and audio tracks allowed technical crews to coordinate physical inputs in real time. As detailed in the StudioBinder two-column script template documentation, this split layout became the standard production format for commercials, corporate presentations, and instructional videos. Unlike traditional screenplay formatting designed for narrative cinema, the digital AV script pad prioritizes simultaneous execution of visual cues and audio tracks. Media teams rely on these templates across word processors and dedicated software to ensure that narrative pacing directly mirrors production realities.</a:t>
            </a:r>
          </a:p>
          <a:p xmlns:a="http://schemas.openxmlformats.org/drawingml/2006/main">
            <a:r>
              <a:t/>
            </a:r>
          </a:p>
          <a:p xmlns:a="http://schemas.openxmlformats.org/drawingml/2006/main">
            <a:r>
              <a:t>Sources:</a:t>
            </a:r>
          </a:p>
          <a:p xmlns:a="http://schemas.openxmlformats.org/drawingml/2006/main">
            <a:r>
              <a:t>https://www.studiobinder.com/templates/av-scripts/two-column-script-template/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its mechanical core, the two-column script pad functions as a synchronized grid where each row represents an individual scene beat. According to Boords, this table structure allows producers, clients, voiceover artists, and video editors to work collaboratively from a single unified document. Production analysis from Beefed AI highlights that the side-by-side alignment of visual cues on the left and audio elements on the right serves as an essential production lingua franca. When each on-screen action corresponds horizontally to its exact spoken phrase or sound effect, ambiguity disappears. If adjustments are made to a specific shot or visual graphic, editors and writers can adjust that isolated row without destabilizing adjacent scenes, ensuring consistent temporal pacing throughout the entire video cut.</a:t>
            </a:r>
          </a:p>
          <a:p xmlns:a="http://schemas.openxmlformats.org/drawingml/2006/main">
            <a:r>
              <a:t/>
            </a:r>
          </a:p>
          <a:p xmlns:a="http://schemas.openxmlformats.org/drawingml/2006/main">
            <a:r>
              <a:t>Sources:</a:t>
            </a:r>
          </a:p>
          <a:p xmlns:a="http://schemas.openxmlformats.org/drawingml/2006/main">
            <a:r>
              <a:t>https://boords.com/video-script-template</a:t>
            </a:r>
          </a:p>
          <a:p xmlns:a="http://schemas.openxmlformats.org/drawingml/2006/main">
            <a:r>
              <a:t>https://beefed.ai/en/two-column-av-script-template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Standardizing descriptions within the visual column is essential for effective communication on set. Production crew members scan this column quickly to identify focal lengths, camera angles, lighting conditions, and on-screen text placements. StudioBinder documentation specifies that writers should detail camera direction, subject blocking, and text overlays in the visual column rather than leaving technical execution to guesswork. In sequences featuring continuous camera movement, such as complex tracking shots, CinemaDrop highlights the necessity of mapping movement into distinct beats to evaluate geography and pacing before filming starts. Inserting reference images directly into table rows further clarifies art direction and composition, ensuring that camera operators, directors of photography, and motion graphic designers share an aligned technical target.</a:t>
            </a:r>
          </a:p>
          <a:p xmlns:a="http://schemas.openxmlformats.org/drawingml/2006/main">
            <a:r>
              <a:t/>
            </a:r>
          </a:p>
          <a:p xmlns:a="http://schemas.openxmlformats.org/drawingml/2006/main">
            <a:r>
              <a:t>Sources:</a:t>
            </a:r>
          </a:p>
          <a:p xmlns:a="http://schemas.openxmlformats.org/drawingml/2006/main">
            <a:r>
              <a:t>https://www.studiobinder.com/templates/av-scripts/two-column-script-template/</a:t>
            </a:r>
          </a:p>
          <a:p xmlns:a="http://schemas.openxmlformats.org/drawingml/2006/main">
            <a:r>
              <a:t>https://www.cinemadrop.com/tracking-shot-storyboard-template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Clarity within the audio column prevents recording errors and accelerates audio post-production. StudioBinder scripting guidelines emphasize that all acoustic elements, including spoken dialogue, voiceover narration, musical beds, and ambient sound effects, must be explicitly labeled. Standardized uppercase tags like SFX and MUSIC distinguish sonic textures from spoken performance. CreatorPlanTools notes that placing sound instructions inside brackets prevents voiceover talent from reading technical cues aloud during recording sessions. Furthermore, CreatorPlanTools recommends explicitly marking non-verbal segments with a VISUAL ONLY tag in the audio column. This simple convention informs the sound engineer and video editor that the absence of narration is an intentional creative choice rather than an unfinished script draft.</a:t>
            </a:r>
          </a:p>
          <a:p xmlns:a="http://schemas.openxmlformats.org/drawingml/2006/main">
            <a:r>
              <a:t/>
            </a:r>
          </a:p>
          <a:p xmlns:a="http://schemas.openxmlformats.org/drawingml/2006/main">
            <a:r>
              <a:t>Sources:</a:t>
            </a:r>
          </a:p>
          <a:p xmlns:a="http://schemas.openxmlformats.org/drawingml/2006/main">
            <a:r>
              <a:t>https://www.studiobinder.com/templates/av-scripts/video-script-template/</a:t>
            </a:r>
          </a:p>
          <a:p xmlns:a="http://schemas.openxmlformats.org/drawingml/2006/main">
            <a:r>
              <a:t>https://creatorplantools.com/guides/two-column-video-script-template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Controlling duration is critical in commercial and branded media because delivery slots and web audience attention spans are strictly limited. StudioBinder explains that purpose-built two-column templates feature row-by-row duration fields, allowing writers to log precise target runtimes and test delivery with stopwatches. Guidance from Solprompter notes that while word counts provide helpful planning baselines, they do not guarantee exact timing, making out-loud rehearsal with natural pauses essential. CreatorPlanTools demonstrates that recording scratch reads alongside physical demonstrations verifies whether visual actions fit the allotted spoken cadence. If a voiceover line outlasts the corresponding visual action, writers must either tighten the phrasing or extend the visual shot before committing expensive studio time.</a:t>
            </a:r>
          </a:p>
          <a:p xmlns:a="http://schemas.openxmlformats.org/drawingml/2006/main">
            <a:r>
              <a:t/>
            </a:r>
          </a:p>
          <a:p xmlns:a="http://schemas.openxmlformats.org/drawingml/2006/main">
            <a:r>
              <a:t>Sources:</a:t>
            </a:r>
          </a:p>
          <a:p xmlns:a="http://schemas.openxmlformats.org/drawingml/2006/main">
            <a:r>
              <a:t>https://www.studiobinder.com/templates/av-scripts/two-column-script-template/</a:t>
            </a:r>
          </a:p>
          <a:p xmlns:a="http://schemas.openxmlformats.org/drawingml/2006/main">
            <a:r>
              <a:t>https://solprompter.com/blog/presentation-script-template/</a:t>
            </a:r>
          </a:p>
          <a:p xmlns:a="http://schemas.openxmlformats.org/drawingml/2006/main">
            <a:r>
              <a:t>https://creatorplantools.com/guides/two-column-video-script-template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Pre-production transitions smoothly when the locked script pad translates directly into visual storyboards and operational shot lists. Vain New York explains that standard production practice derives the shot list directly from the storyboard and script pad, ensuring that planning documents remain fully aligned without contradictions. While the storyboard visualizes composition, framing, and emotional energy, the shot list extracts operational parameters like lenses, lighting setups, and location schedules. StudioBinder corporate storyboarding documentation demonstrates how breaking down script rows into illustrated panels guarantees that business objectives and brand guidelines are reflected shot for shot. Linking storyboard panels directly to script pad rows allows crew members to track modifications quickly without losing structural continuity.</a:t>
            </a:r>
          </a:p>
          <a:p xmlns:a="http://schemas.openxmlformats.org/drawingml/2006/main">
            <a:r>
              <a:t/>
            </a:r>
          </a:p>
          <a:p xmlns:a="http://schemas.openxmlformats.org/drawingml/2006/main">
            <a:r>
              <a:t>Sources:</a:t>
            </a:r>
          </a:p>
          <a:p xmlns:a="http://schemas.openxmlformats.org/drawingml/2006/main">
            <a:r>
              <a:t>https://www.vainnewyork.com/post/storyboard-vs-shot-list</a:t>
            </a:r>
          </a:p>
          <a:p xmlns:a="http://schemas.openxmlformats.org/drawingml/2006/main">
            <a:r>
              <a:t>https://www.studiobinder.com/templates/storyboards/corporate-video-storyboard-template/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Understanding when to deploy an AV script pad versus a single-column screenplay is essential for efficient production planning. Celtx documentation clarifies that while traditional screenplays use a single-column layout for dramatic film and television, two-column AV scripts are designed for precise production alignment in corporate, commercial, and educational formats. StudioBinder notes that two-column templates provide immediate visual control over voiceover, graphics, and timing. In narrative screenplays, the industry rule assumes one page equals roughly one minute of screen time. In commercial and corporate media, visual graphics and narration change at decoupled speeds. Presenting picture and sound side by side gives commercial clients and department heads immediate clarity on how the messaging translates visually.</a:t>
            </a:r>
          </a:p>
          <a:p xmlns:a="http://schemas.openxmlformats.org/drawingml/2006/main">
            <a:r>
              <a:t/>
            </a:r>
          </a:p>
          <a:p xmlns:a="http://schemas.openxmlformats.org/drawingml/2006/main">
            <a:r>
              <a:t>Sources:</a:t>
            </a:r>
          </a:p>
          <a:p xmlns:a="http://schemas.openxmlformats.org/drawingml/2006/main">
            <a:r>
              <a:t>https://blog.celtx.com/essential-av-script-template-for-better-video-scripts/</a:t>
            </a:r>
          </a:p>
          <a:p xmlns:a="http://schemas.openxmlformats.org/drawingml/2006/main">
            <a:r>
              <a:t>https://www.studiobinder.com/templates/av-scripts/two-column-script-template/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Production desynchronization frequently occurs when script formatting standards lapse. Analysis from TrySight shows that workflow bottlenecks arise when work accumulates behind friction points such as decision fatigue, ambiguous instructions, and missing asset references. In two-column scripting, writing expansive narration opposite brief visual descriptions causes pacing drift, forcing editors to stretch b-roll footage or scramble for cutaways. Assemble workflow guidance stresses that completing a detailed, specific script covering all visual and audio elements during pre-production prevents costly on-set confusion and editing bottlenecks. Specifying exact graphic filenames and clear sound labels in the script pad prevents motion designers and sound mixers from wasting hours interpreting vague artistic intent.</a:t>
            </a:r>
          </a:p>
          <a:p xmlns:a="http://schemas.openxmlformats.org/drawingml/2006/main">
            <a:r>
              <a:t/>
            </a:r>
          </a:p>
          <a:p xmlns:a="http://schemas.openxmlformats.org/drawingml/2006/main">
            <a:r>
              <a:t>Sources:</a:t>
            </a:r>
          </a:p>
          <a:p xmlns:a="http://schemas.openxmlformats.org/drawingml/2006/main">
            <a:r>
              <a:t>https://www.trysight.ai/blog/content-production-bottlenecks</a:t>
            </a:r>
          </a:p>
          <a:p xmlns:a="http://schemas.openxmlformats.org/drawingml/2006/main">
            <a:r>
              <a:t>https://www.onassemble.com/template-library/video-production-workflow-template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Securing formal production sign-off requires structured review loops and clear document segmentation. Ziflow notes that multi-stakeholder approval workflows benefit from sequential review gates, routing drafts through internal creative teams before presenting them to clients or compliance reviewers. Organizing the script pad into thematic segment banners allows stakeholders to evaluate specific messaging modules without losing sight of overall project flow. The Video Effect reinforces that thorough pre-production planning protects quality and prevents expensive post-production corrections. Freezing the script pad with formal sign-off before shoot day guarantees that directors, camera operators, and talent execute an approved creative blueprint, keeping production timelines predictable and reducing costly revision cycles.</a:t>
            </a:r>
          </a:p>
          <a:p xmlns:a="http://schemas.openxmlformats.org/drawingml/2006/main">
            <a:r>
              <a:t/>
            </a:r>
          </a:p>
          <a:p xmlns:a="http://schemas.openxmlformats.org/drawingml/2006/main">
            <a:r>
              <a:t>Sources:</a:t>
            </a:r>
          </a:p>
          <a:p xmlns:a="http://schemas.openxmlformats.org/drawingml/2006/main">
            <a:r>
              <a:t>https://www.ziflow.com/blog/video-production-workflow</a:t>
            </a:r>
          </a:p>
          <a:p xmlns:a="http://schemas.openxmlformats.org/drawingml/2006/main">
            <a:r>
              <a:t>https://www.thevideoeffect.tv/articles/what-are-the-three-stages-of-video-production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summarize our analysis, the two-column script pad remains an essential foundational framework for structured media production. By maintaining strict horizontal synchronization between visual cues and audio narration, media teams eliminate ambiguity across all production phases. Implementing duration tracking, stopwatch testing, and explicit typographic tags ensures that tight commercial runtimes are preserved. As emphasized by Boords and StudioBinder production resources, translating locked script rows directly into storyboard panels and shot lists ensures complete continuity from creative ideation to final editorial delivery. Adopting these structured scripting practices establishes clear communication, streamlines multi-stakeholder approvals, and provides camera crews and editors with an authoritative guide for executing professional video projects.</a:t>
            </a:r>
          </a:p>
          <a:p xmlns:a="http://schemas.openxmlformats.org/drawingml/2006/main">
            <a:r>
              <a:t/>
            </a:r>
          </a:p>
          <a:p xmlns:a="http://schemas.openxmlformats.org/drawingml/2006/main">
            <a:r>
              <a:t>Sources:</a:t>
            </a:r>
          </a:p>
          <a:p xmlns:a="http://schemas.openxmlformats.org/drawingml/2006/main">
            <a:r>
              <a:t>https://boords.com/video-script-template</a:t>
            </a:r>
          </a:p>
          <a:p xmlns:a="http://schemas.openxmlformats.org/drawingml/2006/main">
            <a:r>
              <a:t>https://www.studiobinder.com/templates/av-scripts/two-column-script-template/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bfa2646cfa5416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6cb859ed99b410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9865690ed0b493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1638b299d554bf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39d1291c2d2479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e9aa4aface3448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0959FF2-F745-4552-B481-4D365C4E099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3FB32C8-FB0E-4044-BB44-F3AF4682D70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14CF7B5-5AA1-46A9-A449-9CFC5B25A95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DA434C5-A1CF-4349-9CF6-E79FE5BA70A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6566612-E466-455B-BFFD-D6ABD024077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AB3FCED-C4D5-46C4-8A72-E3222180CD1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E0E9E1B-A47A-4323-8225-C0053E8CA1C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E33ADAA-D5A1-45BF-BFAE-E10F963D1F7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E395B37-0744-4BB0-8F3A-1E598BBDF2E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B4B95AF-4452-4035-A5A7-CEEBDB5F7E0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a51d3e1fa0149ca" /><Relationship Type="http://schemas.openxmlformats.org/officeDocument/2006/relationships/slideLayout" Target="/ppt/slideLayouts/slideLayout1.xml" Id="Rac2ac07833e34db1" /><Relationship Type="http://schemas.openxmlformats.org/officeDocument/2006/relationships/slideLayout" Target="/ppt/slideLayouts/slideLayout2.xml" Id="Rb929b84ac43d4230" /><Relationship Type="http://schemas.openxmlformats.org/officeDocument/2006/relationships/slideLayout" Target="/ppt/slideLayouts/slideLayout3.xml" Id="R8906ea596b1a4732" /><Relationship Type="http://schemas.openxmlformats.org/officeDocument/2006/relationships/slideLayout" Target="/ppt/slideLayouts/slideLayout4.xml" Id="R1a1ac34d0c564225" /><Relationship Type="http://schemas.openxmlformats.org/officeDocument/2006/relationships/slideLayout" Target="/ppt/slideLayouts/slideLayout5.xml" Id="R8add112c257544df" /><Relationship Type="http://schemas.openxmlformats.org/officeDocument/2006/relationships/slideLayout" Target="/ppt/slideLayouts/slideLayout6.xml" Id="Rba667a064bd646d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c2ac07833e34db1"/>
    <p:sldLayoutId xmlns:r="http://schemas.openxmlformats.org/officeDocument/2006/relationships" id="2147483650" r:id="Rb929b84ac43d4230"/>
    <p:sldLayoutId xmlns:r="http://schemas.openxmlformats.org/officeDocument/2006/relationships" id="2147483651" r:id="R8906ea596b1a4732"/>
    <p:sldLayoutId xmlns:r="http://schemas.openxmlformats.org/officeDocument/2006/relationships" id="2147483652" r:id="R1a1ac34d0c564225"/>
    <p:sldLayoutId xmlns:r="http://schemas.openxmlformats.org/officeDocument/2006/relationships" id="2147483653" r:id="R8add112c257544df"/>
    <p:sldLayoutId xmlns:r="http://schemas.openxmlformats.org/officeDocument/2006/relationships" id="2147483654" r:id="Rba667a064bd646d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158cc816a854aa1" /><Relationship Type="http://schemas.openxmlformats.org/officeDocument/2006/relationships/image" Target="/ppt/media/image.png" Id="R2eef16d56c1f47c3" /><Relationship Type="http://schemas.openxmlformats.org/officeDocument/2006/relationships/notesSlide" Target="/ppt/notesSlides/notesSlide1.xml" Id="R66503e79704c422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064802a549b499c" /><Relationship Type="http://schemas.openxmlformats.org/officeDocument/2006/relationships/notesSlide" Target="/ppt/notesSlides/notesSlide2.xml" Id="Rcee932a773bf42a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36d21449a6a4eba" /><Relationship Type="http://schemas.openxmlformats.org/officeDocument/2006/relationships/notesSlide" Target="/ppt/notesSlides/notesSlide3.xml" Id="Rdb64494491784f9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473a5c0b0694b1a" /><Relationship Type="http://schemas.openxmlformats.org/officeDocument/2006/relationships/notesSlide" Target="/ppt/notesSlides/notesSlide4.xml" Id="Re399ef08b034436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5680fbac1df4770" /><Relationship Type="http://schemas.openxmlformats.org/officeDocument/2006/relationships/notesSlide" Target="/ppt/notesSlides/notesSlide5.xml" Id="R2eb8e7a289d64c0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0e8a3554f4041e0" /><Relationship Type="http://schemas.openxmlformats.org/officeDocument/2006/relationships/notesSlide" Target="/ppt/notesSlides/notesSlide6.xml" Id="R553f071f8c78499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d3f97fa8d7b4d40" /><Relationship Type="http://schemas.openxmlformats.org/officeDocument/2006/relationships/notesSlide" Target="/ppt/notesSlides/notesSlide7.xml" Id="Rbbb0a0c1b682446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e977f83e3d044e1" /><Relationship Type="http://schemas.openxmlformats.org/officeDocument/2006/relationships/notesSlide" Target="/ppt/notesSlides/notesSlide8.xml" Id="R3f76740f72db4c1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8d3ead790d2f477d" /><Relationship Type="http://schemas.openxmlformats.org/officeDocument/2006/relationships/notesSlide" Target="/ppt/notesSlides/notesSlide9.xml" Id="R73a474734f1e401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0968c0b3ad244fc" /><Relationship Type="http://schemas.openxmlformats.org/officeDocument/2006/relationships/notesSlide" Target="/ppt/notesSlides/notesSlide10.xml" Id="Ra358c183d070423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891fd9bec7984ab0" /><Relationship Type="http://schemas.openxmlformats.org/officeDocument/2006/relationships/notesSlide" Target="/ppt/notesSlides/notesSlide11.xml" Id="R5bf255e42b1946aa" /></Relationships>
</file>

<file path=ppt/slides/slide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DB8441A-2AA3-4360-BDDB-AB9CDA6F281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7A063322-B04F-4589-B5F8-60A677FFD0EF}"/>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B74D"/>
                </a:solidFill>
                <a:latin typeface="Helvetica Neue"/>
                <a:ea typeface="Helvetica Neue"/>
                <a:cs typeface="Helvetica Neue"/>
              </a:defRPr>
            </a:defPPr>
          </a:lstStyle>
          <a:p xmlns:a="http://schemas.openxmlformats.org/drawingml/2006/main">
            <a:pPr algn="l">
              <a:defRPr sz="1200" b="1">
                <a:solidFill>
                  <a:srgbClr val="FFB74D"/>
                </a:solidFill>
                <a:latin typeface="Helvetica Neue"/>
                <a:ea typeface="Helvetica Neue"/>
                <a:cs typeface="Helvetica Neue"/>
              </a:defRPr>
            </a:pPr>
            <a:r>
              <a:rPr sz="1200" b="1">
                <a:solidFill>
                  <a:srgbClr val="FFB74D"/>
                </a:solidFill>
                <a:latin typeface="Helvetica Neue"/>
                <a:ea typeface="Helvetica Neue"/>
                <a:cs typeface="Helvetica Neue"/>
              </a:rPr>
              <a:t>VIDEO PRODUCTION</a:t>
            </a:r>
          </a:p>
        </p:txBody>
      </p:sp>
      <p:sp>
        <p:nvSpPr>
          <p:cNvPr id="3" name="">
            <a:extLst xmlns:a="http://schemas.openxmlformats.org/drawingml/2006/main">
              <a:ext uri="{FF2B5EF4-FFF2-40B4-BE49-F238E27FC236}">
                <a16:creationId xmlns:a16="http://schemas.microsoft.com/office/drawing/2014/main" id="{45A5AA6D-9532-494F-8CF7-B26B5A7B2333}"/>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Script Pad</a:t>
            </a:r>
          </a:p>
        </p:txBody>
      </p:sp>
      <p:sp>
        <p:nvSpPr>
          <p:cNvPr id="4" name="">
            <a:extLst xmlns:a="http://schemas.openxmlformats.org/drawingml/2006/main">
              <a:ext uri="{FF2B5EF4-FFF2-40B4-BE49-F238E27FC236}">
                <a16:creationId xmlns:a16="http://schemas.microsoft.com/office/drawing/2014/main" id="{5AF1430B-4693-4E84-A0DC-110D7CFDF4AE}"/>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Audio-Visual Scripting, Grid Synchronization, and Production Workflows</a:t>
            </a:r>
          </a:p>
        </p:txBody>
      </p:sp>
      <p:pic>
        <p:nvPicPr>
          <p:cNvPr id="5" name="">
            <a:extLst xmlns:a="http://schemas.openxmlformats.org/drawingml/2006/main">
              <a:ext uri="{FF2B5EF4-FFF2-40B4-BE49-F238E27FC236}">
                <a16:creationId xmlns:a16="http://schemas.microsoft.com/office/drawing/2014/main" id="{5FE3855C-1C36-4F5F-9262-CECAB6DD2276}"/>
              </a:ext>
            </a:extLst>
          </p:cNvPr>
          <p:cNvPicPr>
            <a:picLocks xmlns:a="http://schemas.openxmlformats.org/drawingml/2006/main" noChangeAspect="1"/>
          </p:cNvPicPr>
          <p:nvPr/>
        </p:nvPicPr>
        <p:blipFill>
          <a:blip xmlns:r="http://schemas.openxmlformats.org/officeDocument/2006/relationships" xmlns:a="http://schemas.openxmlformats.org/drawingml/2006/main" r:embed="R2eef16d56c1f47c3"/>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E09A379-6CED-4EB9-849F-D77C02B0D7A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8925334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738EAFB-B6DE-4EA9-9CEA-4A1F8261B09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E8B5971E-29DD-42D8-9DDE-E780B65E0D33}"/>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Evolution of Split-Page and Script Pad Formats</a:t>
            </a:r>
          </a:p>
        </p:txBody>
      </p:sp>
      <p:sp>
        <p:nvSpPr>
          <p:cNvPr id="3" name="">
            <a:extLst xmlns:a="http://schemas.openxmlformats.org/drawingml/2006/main">
              <a:ext uri="{FF2B5EF4-FFF2-40B4-BE49-F238E27FC236}">
                <a16:creationId xmlns:a16="http://schemas.microsoft.com/office/drawing/2014/main" id="{A8D86D79-9817-4BDE-BB9E-6D4F1D0E16D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Broadcast television and commercial studios created two-column layouts to eliminate control room ambiguity.</a:t>
            </a:r>
          </a:p>
        </p:txBody>
      </p:sp>
      <p:sp>
        <p:nvSpPr>
          <p:cNvPr id="4" name="">
            <a:extLst xmlns:a="http://schemas.openxmlformats.org/drawingml/2006/main">
              <a:ext uri="{FF2B5EF4-FFF2-40B4-BE49-F238E27FC236}">
                <a16:creationId xmlns:a16="http://schemas.microsoft.com/office/drawing/2014/main" id="{858854D8-4658-458C-AE9F-BDDB594C3E1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Early television control rooms required parallel camera and audio cues</a:t>
            </a:r>
          </a:p>
        </p:txBody>
      </p:sp>
      <p:sp>
        <p:nvSpPr>
          <p:cNvPr id="5" name="">
            <a:extLst xmlns:a="http://schemas.openxmlformats.org/drawingml/2006/main">
              <a:ext uri="{FF2B5EF4-FFF2-40B4-BE49-F238E27FC236}">
                <a16:creationId xmlns:a16="http://schemas.microsoft.com/office/drawing/2014/main" id="{356EBF53-59FC-4ADF-B11F-89978D59113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Broadcast script pads separated live switching from spoken dialogue</a:t>
            </a:r>
          </a:p>
        </p:txBody>
      </p:sp>
      <p:sp>
        <p:nvSpPr>
          <p:cNvPr id="6" name="">
            <a:extLst xmlns:a="http://schemas.openxmlformats.org/drawingml/2006/main">
              <a:ext uri="{FF2B5EF4-FFF2-40B4-BE49-F238E27FC236}">
                <a16:creationId xmlns:a16="http://schemas.microsoft.com/office/drawing/2014/main" id="{F6B6A6B6-910C-4C5C-AE53-464D3232C4E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Digital formats adapted the layout for marketing and training media</a:t>
            </a:r>
          </a:p>
        </p:txBody>
      </p:sp>
      <p:sp>
        <p:nvSpPr>
          <p:cNvPr id="7" name="">
            <a:extLst xmlns:a="http://schemas.openxmlformats.org/drawingml/2006/main">
              <a:ext uri="{FF2B5EF4-FFF2-40B4-BE49-F238E27FC236}">
                <a16:creationId xmlns:a16="http://schemas.microsoft.com/office/drawing/2014/main" id="{20AE2506-6CEA-4EB2-97C8-C9CA77D85FC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85258271"/>
      </p:ext>
    </p:extLst>
  </p:cSld>
</p:sld>
</file>

<file path=ppt/slides/slide3.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65B2CDF-A197-4D29-85D0-3DC2B3D80DD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783A3ADF-356A-4F49-A0A4-4235A113BD6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Structural Layout of the Two-Column Grid</a:t>
            </a:r>
          </a:p>
        </p:txBody>
      </p:sp>
      <p:sp>
        <p:nvSpPr>
          <p:cNvPr id="3" name="">
            <a:extLst xmlns:a="http://schemas.openxmlformats.org/drawingml/2006/main">
              <a:ext uri="{FF2B5EF4-FFF2-40B4-BE49-F238E27FC236}">
                <a16:creationId xmlns:a16="http://schemas.microsoft.com/office/drawing/2014/main" id="{8C71049A-D9D4-4C95-BCA7-228FB79C2FD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A synchronized table pairs every visual beat directly with its corresponding audio event.</a:t>
            </a:r>
          </a:p>
        </p:txBody>
      </p:sp>
      <p:sp>
        <p:nvSpPr>
          <p:cNvPr id="4" name="">
            <a:extLst xmlns:a="http://schemas.openxmlformats.org/drawingml/2006/main">
              <a:ext uri="{FF2B5EF4-FFF2-40B4-BE49-F238E27FC236}">
                <a16:creationId xmlns:a16="http://schemas.microsoft.com/office/drawing/2014/main" id="{D83A47D0-C7DF-408E-BE9A-2C95089885D6}"/>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672CA491-2E7C-4681-83C6-6BEF9ECC478A}"/>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Left column tracks all visible picture and motion graphics</a:t>
            </a:r>
          </a:p>
        </p:txBody>
      </p:sp>
      <p:sp>
        <p:nvSpPr>
          <p:cNvPr id="6" name="">
            <a:extLst xmlns:a="http://schemas.openxmlformats.org/drawingml/2006/main">
              <a:ext uri="{FF2B5EF4-FFF2-40B4-BE49-F238E27FC236}">
                <a16:creationId xmlns:a16="http://schemas.microsoft.com/office/drawing/2014/main" id="{9193EF94-858B-4809-87A5-36421A41C3C7}"/>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2D3CB88F-5BC9-4ECF-82DD-451D971610E3}"/>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Right column records dialogue, voiceover, music, and sound effects</a:t>
            </a:r>
          </a:p>
        </p:txBody>
      </p:sp>
      <p:sp>
        <p:nvSpPr>
          <p:cNvPr id="8" name="">
            <a:extLst xmlns:a="http://schemas.openxmlformats.org/drawingml/2006/main">
              <a:ext uri="{FF2B5EF4-FFF2-40B4-BE49-F238E27FC236}">
                <a16:creationId xmlns:a16="http://schemas.microsoft.com/office/drawing/2014/main" id="{5D6C3C9D-84F6-4A7A-841D-A02F02859717}"/>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2B725110-2D9E-4984-A266-39C541A1E953}"/>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Row-by-row structure ensures horizontal temporal alignment</a:t>
            </a:r>
          </a:p>
        </p:txBody>
      </p:sp>
      <p:sp>
        <p:nvSpPr>
          <p:cNvPr id="10" name="">
            <a:extLst xmlns:a="http://schemas.openxmlformats.org/drawingml/2006/main">
              <a:ext uri="{FF2B5EF4-FFF2-40B4-BE49-F238E27FC236}">
                <a16:creationId xmlns:a16="http://schemas.microsoft.com/office/drawing/2014/main" id="{CA24E881-7C4C-4A5A-A543-697F4627B0E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88081193"/>
      </p:ext>
    </p:extLst>
  </p:cSld>
</p:sld>
</file>

<file path=ppt/slides/slide4.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5071CF4-4E18-4F61-989B-A9F6C2F2822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2E8C7668-EDD4-4C26-9BFB-4F465D98C29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Standardizing Shot Descriptions and Visual Cues</a:t>
            </a:r>
          </a:p>
        </p:txBody>
      </p:sp>
      <p:sp>
        <p:nvSpPr>
          <p:cNvPr id="3" name="">
            <a:extLst xmlns:a="http://schemas.openxmlformats.org/drawingml/2006/main">
              <a:ext uri="{FF2B5EF4-FFF2-40B4-BE49-F238E27FC236}">
                <a16:creationId xmlns:a16="http://schemas.microsoft.com/office/drawing/2014/main" id="{80426571-DAAA-4DCE-9966-C044A399C77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Precise visual shorthand and embedded references communicate camera setups efficiently.</a:t>
            </a:r>
          </a:p>
        </p:txBody>
      </p:sp>
      <p:sp>
        <p:nvSpPr>
          <p:cNvPr id="4" name="">
            <a:extLst xmlns:a="http://schemas.openxmlformats.org/drawingml/2006/main">
              <a:ext uri="{FF2B5EF4-FFF2-40B4-BE49-F238E27FC236}">
                <a16:creationId xmlns:a16="http://schemas.microsoft.com/office/drawing/2014/main" id="{7DA26736-1F48-4DB6-9579-D2C71D0439CC}"/>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Standard abbreviations indicate shot sizes and camera movements</a:t>
            </a:r>
          </a:p>
        </p:txBody>
      </p:sp>
      <p:sp>
        <p:nvSpPr>
          <p:cNvPr id="5" name="">
            <a:extLst xmlns:a="http://schemas.openxmlformats.org/drawingml/2006/main">
              <a:ext uri="{FF2B5EF4-FFF2-40B4-BE49-F238E27FC236}">
                <a16:creationId xmlns:a16="http://schemas.microsoft.com/office/drawing/2014/main" id="{0EEB4E65-BBAA-4101-9923-39F50E74D98C}"/>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Blocking details define subject actions and graphic placements</a:t>
            </a:r>
          </a:p>
        </p:txBody>
      </p:sp>
      <p:sp>
        <p:nvSpPr>
          <p:cNvPr id="6" name="">
            <a:extLst xmlns:a="http://schemas.openxmlformats.org/drawingml/2006/main">
              <a:ext uri="{FF2B5EF4-FFF2-40B4-BE49-F238E27FC236}">
                <a16:creationId xmlns:a16="http://schemas.microsoft.com/office/drawing/2014/main" id="{3FE32761-49B5-4C3A-9AD8-90E2079B2A2B}"/>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Embedded reference frames communicate composition and art direction</a:t>
            </a:r>
          </a:p>
        </p:txBody>
      </p:sp>
      <p:sp>
        <p:nvSpPr>
          <p:cNvPr id="7" name="">
            <a:extLst xmlns:a="http://schemas.openxmlformats.org/drawingml/2006/main">
              <a:ext uri="{FF2B5EF4-FFF2-40B4-BE49-F238E27FC236}">
                <a16:creationId xmlns:a16="http://schemas.microsoft.com/office/drawing/2014/main" id="{8022A5C1-9148-4968-A8D9-07A4517DE07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342198775"/>
      </p:ext>
    </p:extLst>
  </p:cSld>
</p:sld>
</file>

<file path=ppt/slides/slide5.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0003455-903E-4C23-8D7F-F3C49534BE8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795F7CF5-D147-4FBD-9EDC-1C51D5964D1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Writing Voiceover, Dialogue, and Sound Effects</a:t>
            </a:r>
          </a:p>
        </p:txBody>
      </p:sp>
      <p:sp>
        <p:nvSpPr>
          <p:cNvPr id="3" name="">
            <a:extLst xmlns:a="http://schemas.openxmlformats.org/drawingml/2006/main">
              <a:ext uri="{FF2B5EF4-FFF2-40B4-BE49-F238E27FC236}">
                <a16:creationId xmlns:a16="http://schemas.microsoft.com/office/drawing/2014/main" id="{1443DDA8-FFCA-4DE7-96F8-2B51D811DC24}"/>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Typographic conventions separate spoken words from musical cues and technical mixing directions.</a:t>
            </a:r>
          </a:p>
        </p:txBody>
      </p:sp>
      <p:sp>
        <p:nvSpPr>
          <p:cNvPr id="4" name="">
            <a:extLst xmlns:a="http://schemas.openxmlformats.org/drawingml/2006/main">
              <a:ext uri="{FF2B5EF4-FFF2-40B4-BE49-F238E27FC236}">
                <a16:creationId xmlns:a16="http://schemas.microsoft.com/office/drawing/2014/main" id="{1477AA4B-BC18-4DDB-BFBF-CC8EC44CEFB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Clear speaker tags identify narration versus on-camera dialogue</a:t>
            </a:r>
          </a:p>
        </p:txBody>
      </p:sp>
      <p:sp>
        <p:nvSpPr>
          <p:cNvPr id="5" name="">
            <a:extLst xmlns:a="http://schemas.openxmlformats.org/drawingml/2006/main">
              <a:ext uri="{FF2B5EF4-FFF2-40B4-BE49-F238E27FC236}">
                <a16:creationId xmlns:a16="http://schemas.microsoft.com/office/drawing/2014/main" id="{043ABBFF-0F21-4446-979C-488D7F73CECF}"/>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Bracketed upper-case tags label music beds and sound effects</a:t>
            </a:r>
          </a:p>
        </p:txBody>
      </p:sp>
      <p:sp>
        <p:nvSpPr>
          <p:cNvPr id="6" name="">
            <a:extLst xmlns:a="http://schemas.openxmlformats.org/drawingml/2006/main">
              <a:ext uri="{FF2B5EF4-FFF2-40B4-BE49-F238E27FC236}">
                <a16:creationId xmlns:a16="http://schemas.microsoft.com/office/drawing/2014/main" id="{3E77D140-D7C7-4A83-999C-152F3828CADA}"/>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Explicit visual-only tags prevent empty cells from causing confusion</a:t>
            </a:r>
          </a:p>
        </p:txBody>
      </p:sp>
      <p:sp>
        <p:nvSpPr>
          <p:cNvPr id="7" name="">
            <a:extLst xmlns:a="http://schemas.openxmlformats.org/drawingml/2006/main">
              <a:ext uri="{FF2B5EF4-FFF2-40B4-BE49-F238E27FC236}">
                <a16:creationId xmlns:a16="http://schemas.microsoft.com/office/drawing/2014/main" id="{93C2E13A-B8BF-44A3-99C8-3BCD34EC6A5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6074457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4EACDB6-18A1-4027-A140-9DE9F3EDD23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29F594F0-C2CA-4271-9FFC-AFFBE5BFBA0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882"/>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Timing Metrics, Read Rates, and Duration Control</a:t>
            </a:r>
          </a:p>
        </p:txBody>
      </p:sp>
      <p:sp>
        <p:nvSpPr>
          <p:cNvPr id="3" name="">
            <a:extLst xmlns:a="http://schemas.openxmlformats.org/drawingml/2006/main">
              <a:ext uri="{FF2B5EF4-FFF2-40B4-BE49-F238E27FC236}">
                <a16:creationId xmlns:a16="http://schemas.microsoft.com/office/drawing/2014/main" id="{4ED7B0AA-8374-4F60-A9F3-0F23765E4B54}"/>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Dedicated duration fields and out-loud rehearsals maintain strict broadcast and web runtimes.</a:t>
            </a:r>
          </a:p>
        </p:txBody>
      </p:sp>
      <p:sp>
        <p:nvSpPr>
          <p:cNvPr id="4" name="">
            <a:extLst xmlns:a="http://schemas.openxmlformats.org/drawingml/2006/main">
              <a:ext uri="{FF2B5EF4-FFF2-40B4-BE49-F238E27FC236}">
                <a16:creationId xmlns:a16="http://schemas.microsoft.com/office/drawing/2014/main" id="{4FDCCBD1-47FA-45C6-9070-51A06F022C3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6FAECAC-4AE4-4067-93BE-CECE47332E26}"/>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Row-level duration fields assign runtime targets to each beat</a:t>
            </a:r>
          </a:p>
        </p:txBody>
      </p:sp>
      <p:sp>
        <p:nvSpPr>
          <p:cNvPr id="6" name="">
            <a:extLst xmlns:a="http://schemas.openxmlformats.org/drawingml/2006/main">
              <a:ext uri="{FF2B5EF4-FFF2-40B4-BE49-F238E27FC236}">
                <a16:creationId xmlns:a16="http://schemas.microsoft.com/office/drawing/2014/main" id="{80FB2570-68E9-4697-8A1F-C046D081D40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A51C988F-B7F3-4E02-9AE6-92737286604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Read-aloud timing tests account for natural delivery pauses</a:t>
            </a:r>
          </a:p>
        </p:txBody>
      </p:sp>
      <p:sp>
        <p:nvSpPr>
          <p:cNvPr id="8" name="">
            <a:extLst xmlns:a="http://schemas.openxmlformats.org/drawingml/2006/main">
              <a:ext uri="{FF2B5EF4-FFF2-40B4-BE49-F238E27FC236}">
                <a16:creationId xmlns:a16="http://schemas.microsoft.com/office/drawing/2014/main" id="{24D63D0E-3DDC-4ECD-B354-CAFB5178694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57A6F26-AC07-40F3-8766-4B39C30C97ED}"/>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Scratch track recordings validate pacing against visual action</a:t>
            </a:r>
          </a:p>
        </p:txBody>
      </p:sp>
      <p:sp>
        <p:nvSpPr>
          <p:cNvPr id="10" name="">
            <a:extLst xmlns:a="http://schemas.openxmlformats.org/drawingml/2006/main">
              <a:ext uri="{FF2B5EF4-FFF2-40B4-BE49-F238E27FC236}">
                <a16:creationId xmlns:a16="http://schemas.microsoft.com/office/drawing/2014/main" id="{8811008E-4970-49A1-9E1A-882B9F3419B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640265013"/>
      </p:ext>
    </p:extLst>
  </p:cSld>
</p:sld>
</file>

<file path=ppt/slides/slide7.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DA222AE-40B3-448F-8DCA-E8C4CF5EF6B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593AB3A7-99F4-407B-B021-F8AC5FE94C4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Translating Script Pads to Storyboards and Shot Lists</a:t>
            </a:r>
          </a:p>
        </p:txBody>
      </p:sp>
      <p:sp>
        <p:nvSpPr>
          <p:cNvPr id="3" name="">
            <a:extLst xmlns:a="http://schemas.openxmlformats.org/drawingml/2006/main">
              <a:ext uri="{FF2B5EF4-FFF2-40B4-BE49-F238E27FC236}">
                <a16:creationId xmlns:a16="http://schemas.microsoft.com/office/drawing/2014/main" id="{4236E793-B6B3-4128-B4D7-CA525EC631E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Each script row translates directly into storyboard panels and operational shot list items.</a:t>
            </a:r>
          </a:p>
        </p:txBody>
      </p:sp>
      <p:sp>
        <p:nvSpPr>
          <p:cNvPr id="4" name="">
            <a:extLst xmlns:a="http://schemas.openxmlformats.org/drawingml/2006/main">
              <a:ext uri="{FF2B5EF4-FFF2-40B4-BE49-F238E27FC236}">
                <a16:creationId xmlns:a16="http://schemas.microsoft.com/office/drawing/2014/main" id="{EF8F7307-A972-44C6-966E-6FB91E82381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Script beats map directly to illustrated storyboard panels</a:t>
            </a:r>
          </a:p>
        </p:txBody>
      </p:sp>
      <p:sp>
        <p:nvSpPr>
          <p:cNvPr id="5" name="">
            <a:extLst xmlns:a="http://schemas.openxmlformats.org/drawingml/2006/main">
              <a:ext uri="{FF2B5EF4-FFF2-40B4-BE49-F238E27FC236}">
                <a16:creationId xmlns:a16="http://schemas.microsoft.com/office/drawing/2014/main" id="{A2DD3CEF-1854-40FA-B46D-076D0188D624}"/>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Shot lists extract technical gear, lens, and location requirements</a:t>
            </a:r>
          </a:p>
        </p:txBody>
      </p:sp>
      <p:sp>
        <p:nvSpPr>
          <p:cNvPr id="6" name="">
            <a:extLst xmlns:a="http://schemas.openxmlformats.org/drawingml/2006/main">
              <a:ext uri="{FF2B5EF4-FFF2-40B4-BE49-F238E27FC236}">
                <a16:creationId xmlns:a16="http://schemas.microsoft.com/office/drawing/2014/main" id="{0CBAD99A-EE3F-4312-83D5-7E3F23CCE27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Synchronized row numbers prevent continuity errors on set</a:t>
            </a:r>
          </a:p>
        </p:txBody>
      </p:sp>
      <p:sp>
        <p:nvSpPr>
          <p:cNvPr id="7" name="">
            <a:extLst xmlns:a="http://schemas.openxmlformats.org/drawingml/2006/main">
              <a:ext uri="{FF2B5EF4-FFF2-40B4-BE49-F238E27FC236}">
                <a16:creationId xmlns:a16="http://schemas.microsoft.com/office/drawing/2014/main" id="{16D5E5A3-10DF-4E14-B50C-FC60D625AF5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39815309"/>
      </p:ext>
    </p:extLst>
  </p:cSld>
</p:sld>
</file>

<file path=ppt/slides/slide8.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C8BA895-781F-4309-9DB9-DD9C91D89D1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B48DF86C-33EA-4C61-ABD3-47526DB0B241}"/>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Comparing Two-Column Formats with Screenplays</a:t>
            </a:r>
          </a:p>
        </p:txBody>
      </p:sp>
      <p:sp>
        <p:nvSpPr>
          <p:cNvPr id="3" name="">
            <a:extLst xmlns:a="http://schemas.openxmlformats.org/drawingml/2006/main">
              <a:ext uri="{FF2B5EF4-FFF2-40B4-BE49-F238E27FC236}">
                <a16:creationId xmlns:a16="http://schemas.microsoft.com/office/drawing/2014/main" id="{CD6B583F-919D-4C73-8096-886425923D78}"/>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Single-column screenplays serve dramatic storytelling, while two-column pads govern structured production.</a:t>
            </a:r>
          </a:p>
        </p:txBody>
      </p:sp>
      <p:sp>
        <p:nvSpPr>
          <p:cNvPr id="4" name="">
            <a:extLst xmlns:a="http://schemas.openxmlformats.org/drawingml/2006/main">
              <a:ext uri="{FF2B5EF4-FFF2-40B4-BE49-F238E27FC236}">
                <a16:creationId xmlns:a16="http://schemas.microsoft.com/office/drawing/2014/main" id="{01964DC6-4A30-476E-9176-E77C280E0A74}"/>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Screenplays use Courier typography and master-scene formatting</a:t>
            </a:r>
          </a:p>
        </p:txBody>
      </p:sp>
      <p:sp>
        <p:nvSpPr>
          <p:cNvPr id="5" name="">
            <a:extLst xmlns:a="http://schemas.openxmlformats.org/drawingml/2006/main">
              <a:ext uri="{FF2B5EF4-FFF2-40B4-BE49-F238E27FC236}">
                <a16:creationId xmlns:a16="http://schemas.microsoft.com/office/drawing/2014/main" id="{08E287EB-D58E-45A2-8114-D4D35C62308D}"/>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AV scripts prioritize visual and audio synchronization for fast evaluation</a:t>
            </a:r>
          </a:p>
        </p:txBody>
      </p:sp>
      <p:sp>
        <p:nvSpPr>
          <p:cNvPr id="6" name="">
            <a:extLst xmlns:a="http://schemas.openxmlformats.org/drawingml/2006/main">
              <a:ext uri="{FF2B5EF4-FFF2-40B4-BE49-F238E27FC236}">
                <a16:creationId xmlns:a16="http://schemas.microsoft.com/office/drawing/2014/main" id="{844D65B8-5168-4491-9A4F-55BEBDDAA6A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Corporate and commercial reviews benefit from side-by-side clarity</a:t>
            </a:r>
          </a:p>
        </p:txBody>
      </p:sp>
      <p:sp>
        <p:nvSpPr>
          <p:cNvPr id="7" name="">
            <a:extLst xmlns:a="http://schemas.openxmlformats.org/drawingml/2006/main">
              <a:ext uri="{FF2B5EF4-FFF2-40B4-BE49-F238E27FC236}">
                <a16:creationId xmlns:a16="http://schemas.microsoft.com/office/drawing/2014/main" id="{46BC8733-8976-4919-A363-87DEE81BAD6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29445533"/>
      </p:ext>
    </p:extLst>
  </p:cSld>
</p:sld>
</file>

<file path=ppt/slides/slide9.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5626DF9-F62A-4F17-880E-79EB0908C0C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D5D502F6-A507-47AD-B6B5-1CEE4D9B4A63}"/>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Common Desynchronization Pitfalls and Bottlenecks</a:t>
            </a:r>
          </a:p>
        </p:txBody>
      </p:sp>
      <p:sp>
        <p:nvSpPr>
          <p:cNvPr id="3" name="">
            <a:extLst xmlns:a="http://schemas.openxmlformats.org/drawingml/2006/main">
              <a:ext uri="{FF2B5EF4-FFF2-40B4-BE49-F238E27FC236}">
                <a16:creationId xmlns:a16="http://schemas.microsoft.com/office/drawing/2014/main" id="{E3F13F5F-CAE5-4301-BAF7-BA14DD7BACD0}"/>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81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Pacing drift and vague descriptions create severe bottlenecks in production and editing.</a:t>
            </a:r>
          </a:p>
        </p:txBody>
      </p:sp>
      <p:sp>
        <p:nvSpPr>
          <p:cNvPr id="4" name="">
            <a:extLst xmlns:a="http://schemas.openxmlformats.org/drawingml/2006/main">
              <a:ext uri="{FF2B5EF4-FFF2-40B4-BE49-F238E27FC236}">
                <a16:creationId xmlns:a16="http://schemas.microsoft.com/office/drawing/2014/main" id="{1B5B4E27-34D1-40D6-8431-B701AB71EB73}"/>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6102592C-12F1-4775-94BB-73443CDFE401}"/>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Narration outrunning visuals forces static shots or editing scrambles</a:t>
            </a:r>
          </a:p>
        </p:txBody>
      </p:sp>
      <p:sp>
        <p:nvSpPr>
          <p:cNvPr id="6" name="">
            <a:extLst xmlns:a="http://schemas.openxmlformats.org/drawingml/2006/main">
              <a:ext uri="{FF2B5EF4-FFF2-40B4-BE49-F238E27FC236}">
                <a16:creationId xmlns:a16="http://schemas.microsoft.com/office/drawing/2014/main" id="{97FB3093-9FF3-4721-98B0-84920AD38A6C}"/>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5F5FA878-44E9-4701-9603-FC71188BC7B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Vague audio and graphic cues cause guesswork and rework</a:t>
            </a:r>
          </a:p>
        </p:txBody>
      </p:sp>
      <p:sp>
        <p:nvSpPr>
          <p:cNvPr id="8" name="">
            <a:extLst xmlns:a="http://schemas.openxmlformats.org/drawingml/2006/main">
              <a:ext uri="{FF2B5EF4-FFF2-40B4-BE49-F238E27FC236}">
                <a16:creationId xmlns:a16="http://schemas.microsoft.com/office/drawing/2014/main" id="{E2A2E99D-B307-4220-9539-65830BF494DE}"/>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0DEDF6A-58EA-4F4B-B42D-07C6E1A79ED7}"/>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Structured pre-planning eliminates execution friction</a:t>
            </a:r>
          </a:p>
        </p:txBody>
      </p:sp>
      <p:sp>
        <p:nvSpPr>
          <p:cNvPr id="10" name="">
            <a:extLst xmlns:a="http://schemas.openxmlformats.org/drawingml/2006/main">
              <a:ext uri="{FF2B5EF4-FFF2-40B4-BE49-F238E27FC236}">
                <a16:creationId xmlns:a16="http://schemas.microsoft.com/office/drawing/2014/main" id="{2505EC27-4524-4E31-827E-75CAB5C29F4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2690761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9391930-3AEE-4A42-995D-9BE29787637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BF7B7502-BF54-4D8A-ACAA-0E86249317F0}"/>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278"/>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Iterative Review Loops and Production Sign-Off</a:t>
            </a:r>
          </a:p>
        </p:txBody>
      </p:sp>
      <p:sp>
        <p:nvSpPr>
          <p:cNvPr id="3" name="">
            <a:extLst xmlns:a="http://schemas.openxmlformats.org/drawingml/2006/main">
              <a:ext uri="{FF2B5EF4-FFF2-40B4-BE49-F238E27FC236}">
                <a16:creationId xmlns:a16="http://schemas.microsoft.com/office/drawing/2014/main" id="{79C98953-33D4-4F92-8481-EDC8A373DE50}"/>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Multi-stage approval gates and segment structures ensure full alignment before filming.</a:t>
            </a:r>
          </a:p>
        </p:txBody>
      </p:sp>
      <p:sp>
        <p:nvSpPr>
          <p:cNvPr id="4" name="">
            <a:extLst xmlns:a="http://schemas.openxmlformats.org/drawingml/2006/main">
              <a:ext uri="{FF2B5EF4-FFF2-40B4-BE49-F238E27FC236}">
                <a16:creationId xmlns:a16="http://schemas.microsoft.com/office/drawing/2014/main" id="{D1DCF15E-BB66-46B4-A3D3-E3AADFDCD7C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Segment banners organize content into manageable review blocks</a:t>
            </a:r>
          </a:p>
        </p:txBody>
      </p:sp>
      <p:sp>
        <p:nvSpPr>
          <p:cNvPr id="5" name="">
            <a:extLst xmlns:a="http://schemas.openxmlformats.org/drawingml/2006/main">
              <a:ext uri="{FF2B5EF4-FFF2-40B4-BE49-F238E27FC236}">
                <a16:creationId xmlns:a16="http://schemas.microsoft.com/office/drawing/2014/main" id="{2A6D3A8B-1089-48A5-BF91-2C0027106C0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Sequential checkpoints route drafts from creative to legal review</a:t>
            </a:r>
          </a:p>
        </p:txBody>
      </p:sp>
      <p:sp>
        <p:nvSpPr>
          <p:cNvPr id="6" name="">
            <a:extLst xmlns:a="http://schemas.openxmlformats.org/drawingml/2006/main">
              <a:ext uri="{FF2B5EF4-FFF2-40B4-BE49-F238E27FC236}">
                <a16:creationId xmlns:a16="http://schemas.microsoft.com/office/drawing/2014/main" id="{239DEA05-F5E6-4684-9E02-C71C33A1C746}"/>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Locked script approvals prevent expensive on-set alterations</a:t>
            </a:r>
          </a:p>
        </p:txBody>
      </p:sp>
      <p:sp>
        <p:nvSpPr>
          <p:cNvPr id="7" name="">
            <a:extLst xmlns:a="http://schemas.openxmlformats.org/drawingml/2006/main">
              <a:ext uri="{FF2B5EF4-FFF2-40B4-BE49-F238E27FC236}">
                <a16:creationId xmlns:a16="http://schemas.microsoft.com/office/drawing/2014/main" id="{2F01D66D-71E2-498F-8CAA-A6EA99729BA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48627351"/>
      </p:ext>
    </p:extLst>
  </p:cSld>
</p:sld>
</file>

<file path=ppt/slides/slide1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6D86A25-DC11-46DC-BF8B-8BB2B292DA3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3B27B7C3-7E26-4B4D-A649-7F6C21C1A62E}"/>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Summary of Script Pad Best Practices</a:t>
            </a:r>
          </a:p>
        </p:txBody>
      </p:sp>
      <p:sp>
        <p:nvSpPr>
          <p:cNvPr id="3" name="">
            <a:extLst xmlns:a="http://schemas.openxmlformats.org/drawingml/2006/main">
              <a:ext uri="{FF2B5EF4-FFF2-40B4-BE49-F238E27FC236}">
                <a16:creationId xmlns:a16="http://schemas.microsoft.com/office/drawing/2014/main" id="{827C7168-DDD9-42C1-92DB-E85DC0E15752}"/>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Mastering the two-column format turns script pads into reliable blueprints for production success.</a:t>
            </a:r>
          </a:p>
        </p:txBody>
      </p:sp>
      <p:sp>
        <p:nvSpPr>
          <p:cNvPr id="4" name="">
            <a:extLst xmlns:a="http://schemas.openxmlformats.org/drawingml/2006/main">
              <a:ext uri="{FF2B5EF4-FFF2-40B4-BE49-F238E27FC236}">
                <a16:creationId xmlns:a16="http://schemas.microsoft.com/office/drawing/2014/main" id="{057ED6F4-326D-4684-B4BE-280B0753034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Maintain strict horizontal alignment between picture and sound</a:t>
            </a:r>
          </a:p>
        </p:txBody>
      </p:sp>
      <p:sp>
        <p:nvSpPr>
          <p:cNvPr id="5" name="">
            <a:extLst xmlns:a="http://schemas.openxmlformats.org/drawingml/2006/main">
              <a:ext uri="{FF2B5EF4-FFF2-40B4-BE49-F238E27FC236}">
                <a16:creationId xmlns:a16="http://schemas.microsoft.com/office/drawing/2014/main" id="{DBADE70E-436D-4ACB-8A13-E159FEC24B4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Incorporate stopwatch timings to enforce duration limits</a:t>
            </a:r>
          </a:p>
        </p:txBody>
      </p:sp>
      <p:sp>
        <p:nvSpPr>
          <p:cNvPr id="6" name="">
            <a:extLst xmlns:a="http://schemas.openxmlformats.org/drawingml/2006/main">
              <a:ext uri="{FF2B5EF4-FFF2-40B4-BE49-F238E27FC236}">
                <a16:creationId xmlns:a16="http://schemas.microsoft.com/office/drawing/2014/main" id="{249830C6-73AB-4F89-BC69-7E560401D354}"/>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Derive storyboards and shot lists directly from locked script rows</a:t>
            </a:r>
          </a:p>
        </p:txBody>
      </p:sp>
      <p:sp>
        <p:nvSpPr>
          <p:cNvPr id="7" name="">
            <a:extLst xmlns:a="http://schemas.openxmlformats.org/drawingml/2006/main">
              <a:ext uri="{FF2B5EF4-FFF2-40B4-BE49-F238E27FC236}">
                <a16:creationId xmlns:a16="http://schemas.microsoft.com/office/drawing/2014/main" id="{FB55C6F2-9E31-4746-A9AA-2A1291C2D3D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49539159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2026-10-10T04:57:36.3610000Z</dcterms:created>
  <dcterms:modified xsi:type="dcterms:W3CDTF">2026-10-10T04:57:36.3610000Z</dcterms:modified>
</coreProperties>
</file>