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5a8948975a8a4b24" /><Relationship Type="http://schemas.openxmlformats.org/officeDocument/2006/relationships/extended-properties" Target="/docProps/app.xml" Id="Rb212a4c3e0a14c27" /><Relationship Type="http://schemas.openxmlformats.org/officeDocument/2006/relationships/officeDocument" Target="/ppt/presentation.xml" Id="Ra98ba843f2ec4229" /></Relationships>
</file>

<file path=ppt/presentation.xml><?xml version="1.0" encoding="utf-8"?>
<p:presentation xmlns:p="http://schemas.openxmlformats.org/presentationml/2006/main">
  <p:sldMasterIdLst>
    <p:sldMasterId xmlns:r="http://schemas.openxmlformats.org/officeDocument/2006/relationships" id="2147483648" r:id="R29ae481ebcb846ca"/>
  </p:sldMasterIdLst>
  <p:notesMasterIdLst>
    <p:notesMasterId xmlns:r="http://schemas.openxmlformats.org/officeDocument/2006/relationships" r:id="R6001ab932d1c4eb0"/>
  </p:notesMasterIdLst>
  <p:sldIdLst>
    <p:sldId xmlns:r="http://schemas.openxmlformats.org/officeDocument/2006/relationships" id="256" r:id="R12f46eb6e0294228"/>
    <p:sldId xmlns:r="http://schemas.openxmlformats.org/officeDocument/2006/relationships" id="257" r:id="R65ffcf70f35143a0"/>
    <p:sldId xmlns:r="http://schemas.openxmlformats.org/officeDocument/2006/relationships" id="258" r:id="R5b09f2e7ff044760"/>
    <p:sldId xmlns:r="http://schemas.openxmlformats.org/officeDocument/2006/relationships" id="259" r:id="Ra0b49ea7135647aa"/>
    <p:sldId xmlns:r="http://schemas.openxmlformats.org/officeDocument/2006/relationships" id="260" r:id="Rdbfe454868ce4729"/>
    <p:sldId xmlns:r="http://schemas.openxmlformats.org/officeDocument/2006/relationships" id="261" r:id="Rbeb4c572ddb14ba3"/>
    <p:sldId xmlns:r="http://schemas.openxmlformats.org/officeDocument/2006/relationships" id="262" r:id="R97da7a82d0ed4098"/>
    <p:sldId xmlns:r="http://schemas.openxmlformats.org/officeDocument/2006/relationships" id="263" r:id="R877984d583464cfd"/>
    <p:sldId xmlns:r="http://schemas.openxmlformats.org/officeDocument/2006/relationships" id="264" r:id="R3e85b2bfde484e3f"/>
    <p:sldId xmlns:r="http://schemas.openxmlformats.org/officeDocument/2006/relationships" id="265" r:id="R36c7b81afb6d4c4e"/>
    <p:sldId xmlns:r="http://schemas.openxmlformats.org/officeDocument/2006/relationships" id="266" r:id="R0712f673fc01419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f245bd20048441f" /><Relationship Type="http://schemas.openxmlformats.org/officeDocument/2006/relationships/slideMaster" Target="/ppt/slideMasters/slideMaster1.xml" Id="R29ae481ebcb846ca" /><Relationship Type="http://schemas.openxmlformats.org/officeDocument/2006/relationships/notesMaster" Target="/ppt/notesMasters/notesMaster1.xml" Id="R6001ab932d1c4eb0" /><Relationship Type="http://schemas.openxmlformats.org/officeDocument/2006/relationships/presProps" Target="/ppt/presProps.xml" Id="Rfdd989acb49e4903" /><Relationship Type="http://schemas.openxmlformats.org/officeDocument/2006/relationships/tableStyles" Target="/ppt/tableStyles.xml" Id="R35e254fae786473a" /><Relationship Type="http://schemas.openxmlformats.org/officeDocument/2006/relationships/slide" Target="/ppt/slides/slide1.xml" Id="R12f46eb6e0294228" /><Relationship Type="http://schemas.openxmlformats.org/officeDocument/2006/relationships/slide" Target="/ppt/slides/slide2.xml" Id="R65ffcf70f35143a0" /><Relationship Type="http://schemas.openxmlformats.org/officeDocument/2006/relationships/slide" Target="/ppt/slides/slide3.xml" Id="R5b09f2e7ff044760" /><Relationship Type="http://schemas.openxmlformats.org/officeDocument/2006/relationships/slide" Target="/ppt/slides/slide4.xml" Id="Ra0b49ea7135647aa" /><Relationship Type="http://schemas.openxmlformats.org/officeDocument/2006/relationships/slide" Target="/ppt/slides/slide5.xml" Id="Rdbfe454868ce4729" /><Relationship Type="http://schemas.openxmlformats.org/officeDocument/2006/relationships/slide" Target="/ppt/slides/slide6.xml" Id="Rbeb4c572ddb14ba3" /><Relationship Type="http://schemas.openxmlformats.org/officeDocument/2006/relationships/slide" Target="/ppt/slides/slide7.xml" Id="R97da7a82d0ed4098" /><Relationship Type="http://schemas.openxmlformats.org/officeDocument/2006/relationships/slide" Target="/ppt/slides/slide8.xml" Id="R877984d583464cfd" /><Relationship Type="http://schemas.openxmlformats.org/officeDocument/2006/relationships/slide" Target="/ppt/slides/slide9.xml" Id="R3e85b2bfde484e3f" /><Relationship Type="http://schemas.openxmlformats.org/officeDocument/2006/relationships/slide" Target="/ppt/slides/slide10.xml" Id="R36c7b81afb6d4c4e" /><Relationship Type="http://schemas.openxmlformats.org/officeDocument/2006/relationships/slide" Target="/ppt/slides/slide11.xml" Id="R0712f673fc01419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3d00b9474c24dd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1abce11b39b42ea" /><Relationship Type="http://schemas.openxmlformats.org/officeDocument/2006/relationships/notesMaster" Target="/ppt/notesMasters/notesMaster1.xml" Id="R0980cd73985d4c7f" /></Relationships>
</file>

<file path=ppt/notesSlides/_rels/notesSlide2.xml.rels>&#65279;<?xml version="1.0" encoding="utf-8"?><Relationships xmlns="http://schemas.openxmlformats.org/package/2006/relationships"><Relationship Type="http://schemas.openxmlformats.org/officeDocument/2006/relationships/slide" Target="/ppt/slides/slide2.xml" Id="R92f1e97b8699423f" /><Relationship Type="http://schemas.openxmlformats.org/officeDocument/2006/relationships/notesMaster" Target="/ppt/notesMasters/notesMaster1.xml" Id="R39f31fa972624170" /></Relationships>
</file>

<file path=ppt/notesSlides/_rels/notesSlide3.xml.rels>&#65279;<?xml version="1.0" encoding="utf-8"?><Relationships xmlns="http://schemas.openxmlformats.org/package/2006/relationships"><Relationship Type="http://schemas.openxmlformats.org/officeDocument/2006/relationships/slide" Target="/ppt/slides/slide3.xml" Id="Rfbda5c898206475f" /><Relationship Type="http://schemas.openxmlformats.org/officeDocument/2006/relationships/notesMaster" Target="/ppt/notesMasters/notesMaster1.xml" Id="Re13e830bdd0b47f6" /></Relationships>
</file>

<file path=ppt/notesSlides/_rels/notesSlide4.xml.rels>&#65279;<?xml version="1.0" encoding="utf-8"?><Relationships xmlns="http://schemas.openxmlformats.org/package/2006/relationships"><Relationship Type="http://schemas.openxmlformats.org/officeDocument/2006/relationships/slide" Target="/ppt/slides/slide4.xml" Id="Re65e18c99ec14e96" /><Relationship Type="http://schemas.openxmlformats.org/officeDocument/2006/relationships/notesMaster" Target="/ppt/notesMasters/notesMaster1.xml" Id="Ra65c994cd0104b9f" /></Relationships>
</file>

<file path=ppt/notesSlides/_rels/notesSlide5.xml.rels>&#65279;<?xml version="1.0" encoding="utf-8"?><Relationships xmlns="http://schemas.openxmlformats.org/package/2006/relationships"><Relationship Type="http://schemas.openxmlformats.org/officeDocument/2006/relationships/slide" Target="/ppt/slides/slide5.xml" Id="R10035edd4d3a4599" /><Relationship Type="http://schemas.openxmlformats.org/officeDocument/2006/relationships/notesMaster" Target="/ppt/notesMasters/notesMaster1.xml" Id="R216da1fd0a494ad4" /></Relationships>
</file>

<file path=ppt/notesSlides/_rels/notesSlide6.xml.rels>&#65279;<?xml version="1.0" encoding="utf-8"?><Relationships xmlns="http://schemas.openxmlformats.org/package/2006/relationships"><Relationship Type="http://schemas.openxmlformats.org/officeDocument/2006/relationships/slide" Target="/ppt/slides/slide6.xml" Id="R2c9c9e94b5f14491" /><Relationship Type="http://schemas.openxmlformats.org/officeDocument/2006/relationships/notesMaster" Target="/ppt/notesMasters/notesMaster1.xml" Id="Ra0a1b62499bd42c5" /></Relationships>
</file>

<file path=ppt/notesSlides/_rels/notesSlide7.xml.rels>&#65279;<?xml version="1.0" encoding="utf-8"?><Relationships xmlns="http://schemas.openxmlformats.org/package/2006/relationships"><Relationship Type="http://schemas.openxmlformats.org/officeDocument/2006/relationships/slide" Target="/ppt/slides/slide7.xml" Id="Rfd37be2431054036" /><Relationship Type="http://schemas.openxmlformats.org/officeDocument/2006/relationships/notesMaster" Target="/ppt/notesMasters/notesMaster1.xml" Id="R5802c53b119d43a6" /></Relationships>
</file>

<file path=ppt/notesSlides/_rels/notesSlide8.xml.rels>&#65279;<?xml version="1.0" encoding="utf-8"?><Relationships xmlns="http://schemas.openxmlformats.org/package/2006/relationships"><Relationship Type="http://schemas.openxmlformats.org/officeDocument/2006/relationships/slide" Target="/ppt/slides/slide8.xml" Id="Rd4343e731d7546bf" /><Relationship Type="http://schemas.openxmlformats.org/officeDocument/2006/relationships/notesMaster" Target="/ppt/notesMasters/notesMaster1.xml" Id="Rae59006b810448ac" /></Relationships>
</file>

<file path=ppt/notesSlides/_rels/notesSlide9.xml.rels>&#65279;<?xml version="1.0" encoding="utf-8"?><Relationships xmlns="http://schemas.openxmlformats.org/package/2006/relationships"><Relationship Type="http://schemas.openxmlformats.org/officeDocument/2006/relationships/slide" Target="/ppt/slides/slide9.xml" Id="Ra785d685a8d94351" /><Relationship Type="http://schemas.openxmlformats.org/officeDocument/2006/relationships/notesMaster" Target="/ppt/notesMasters/notesMaster1.xml" Id="Rdd798ff89b4d408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ea41059db95408d" /><Relationship Type="http://schemas.openxmlformats.org/officeDocument/2006/relationships/notesMaster" Target="/ppt/notesMasters/notesMaster1.xml" Id="R8c729aa0e142418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e0c6c4be1574eec" /><Relationship Type="http://schemas.openxmlformats.org/officeDocument/2006/relationships/notesMaster" Target="/ppt/notesMasters/notesMaster1.xml" Id="R8fa35752d05c4a4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everyone. Today we examine how to design, execute, and govern a high-impact social media content calendar. For many organizations, social media remains an exhausting daily scramble where team members ask what needs to be posted each morning. This reactive posture causes operational fatigue and inconsistent branding. By moving to a proactive editorial framework, we align every published post with business goals while establishing repeatable production rhythms. Over the next ten slides, we will cover strategic foundations, content pillars, metadata schemas, platform distribution cadences, customer journey alignment, batch workflows, real-time flexibility, team governance, and continuous iteration. A dependable calendar serves as the operational spine for all brand publishing, ensuring teams create valuable content without burning out.</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Ad-hoc posting introduces operational chaos and compromises creative quality. When teams operate without an editorial schedule, content decisions are made under immediate deadlines, leading to avoidable errors and generic copy. As documented in the Sprout Social calendar guide, maintaining a structured calendar turns reactive publishing into deliberate execution. This gives creative teams the necessary lead time to develop polished media assets. Furthermore, the Multilogin content calendar guide emphasizes that planning posts across weeks or months eliminates the daily scramble and reduces team stress. Operating with structured schedules provides visibility into campaign milestones, approval checkpoints, and audience touchpoints. By establishing a forward-looking plan, marketing leaders ensure that every post supports broader business objectives rather than merely filling empty space.</a:t>
            </a:r>
          </a:p>
          <a:p xmlns:a="http://schemas.openxmlformats.org/drawingml/2006/main">
            <a:r>
              <a:t/>
            </a:r>
          </a:p>
          <a:p xmlns:a="http://schemas.openxmlformats.org/drawingml/2006/main">
            <a:r>
              <a:t>Sources:</a:t>
            </a:r>
          </a:p>
          <a:p xmlns:a="http://schemas.openxmlformats.org/drawingml/2006/main">
            <a:r>
              <a:t>https://sproutsocial.com/insights/social-media-calendar/</a:t>
            </a:r>
          </a:p>
          <a:p xmlns:a="http://schemas.openxmlformats.org/drawingml/2006/main">
            <a:r>
              <a:t>https://multilogin.com/blog/complete-social-media-content-calendar-guide/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recurring failure mode in brand communications is the tendency to drift entirely into self-promotional announcements. Content pillars provide the structural guardrails needed to prevent this imbalance. As detailed in the Sprout Social content pillars guide, defining key themes ensures every post serves a distinct objective, such as educating the audience, spotlighting company culture, or demonstrating product value. For an illustrative example of this mechanism, a software brand might establish a monthly schedule where several slots deliver educational problem solving, while the rest highlight customer stories and conversion offers. This structural balance maintains follower interest while systematically supporting commercial objectives. By mapping pillars to audience personas, marketing teams build long-term trust and prevent follower fatigue across their channels.</a:t>
            </a:r>
          </a:p>
          <a:p xmlns:a="http://schemas.openxmlformats.org/drawingml/2006/main">
            <a:r>
              <a:t/>
            </a:r>
          </a:p>
          <a:p xmlns:a="http://schemas.openxmlformats.org/drawingml/2006/main">
            <a:r>
              <a:t>Sources:</a:t>
            </a:r>
          </a:p>
          <a:p xmlns:a="http://schemas.openxmlformats.org/drawingml/2006/main">
            <a:r>
              <a:t>https://sproutsocial.com/insights/social-media-content-pillars/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editorial tracking sheet is only as reliable as its underlying data schema. If a team relies on fragmented spreadsheets or unstructured notes, assets inevitably get lost and deadlines slip. As demonstrated by the Smartsheet editorial templates, functional calendars record specific target networks, delivery dates, post copy, asset links, and campaign tags. Expanding on this, the ONES database schema guide outlines the technical structure needed for enterprise publishing. This involves separating calendar tables from post tables, tracking status identifiers, and logging revision histories. Establishing these standard fields ensures complete operational visibility from initial concept through final distribution. Team members know exactly where an asset sits in the pipeline, which eliminates duplicate work and avoids missed deadlines.</a:t>
            </a:r>
          </a:p>
          <a:p xmlns:a="http://schemas.openxmlformats.org/drawingml/2006/main">
            <a:r>
              <a:t/>
            </a:r>
          </a:p>
          <a:p xmlns:a="http://schemas.openxmlformats.org/drawingml/2006/main">
            <a:r>
              <a:t>Sources:</a:t>
            </a:r>
          </a:p>
          <a:p xmlns:a="http://schemas.openxmlformats.org/drawingml/2006/main">
            <a:r>
              <a:t>https://www.smartsheet.com/content/social-media-editorial-calendar-templates</a:t>
            </a:r>
          </a:p>
          <a:p xmlns:a="http://schemas.openxmlformats.org/drawingml/2006/main">
            <a:r>
              <a:t>https://ones.com/blog/designing-a-social-media-content-calendar-approval-workflow-database-schema-guide-2026/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Attempting to broadcast identical creative assets across all social networks at identical times is an inefficient approach. Different channels reward completely distinct posting patterns. The SocialCal calendar guide notes that platforms demand native rhythms, such as Reels on Instagram, weekday text and document slides on LinkedIn, and daily short-form videos on TikTok. Furthermore, timing dictates initial algorithmic momentum. Sprout Social data analyzing nearly two billion engagements found that Tuesdays and Wednesdays consistently show the highest peak engagement across major networks, while Sunday yields the lowest. Calendars must schedule core assets into peak activity periods to maximize initial reach. Adapting your cadence to these behavioral patterns ensures that high-value creative work reaches active audiences when they are most receptive.</a:t>
            </a:r>
          </a:p>
          <a:p xmlns:a="http://schemas.openxmlformats.org/drawingml/2006/main">
            <a:r>
              <a:t/>
            </a:r>
          </a:p>
          <a:p xmlns:a="http://schemas.openxmlformats.org/drawingml/2006/main">
            <a:r>
              <a:t>Sources:</a:t>
            </a:r>
          </a:p>
          <a:p xmlns:a="http://schemas.openxmlformats.org/drawingml/2006/main">
            <a:r>
              <a:t>https://www.socialcal.app/social-media-content-calendar-template</a:t>
            </a:r>
          </a:p>
          <a:p xmlns:a="http://schemas.openxmlformats.org/drawingml/2006/main">
            <a:r>
              <a:t>https://sproutsocial.com/insights/best-times-to-post-on-social-media/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editorial calendar must do more than keep channels active, it must guide prospective buyers through the marketing funnel. In Sendible's fitness centre content framework, editorial slots map directly to top, middle, and bottom of funnel stages. Early-stage content introduces problem-solving hooks to attract discovery. Mid-stage slots deliver detailed educational guidance and community stories that validate brand expertise. Finally, bottom-stage posts introduce targeted commercial incentives, such as special offers or free trial registrations. By distributing these stages intentionally across weekly schedule blocks, marketing teams nurture audiences steadily without overwhelming them with sales pitches. This structured journey transforms casual feed scrollers into engaged followers and eventual paying customers.</a:t>
            </a:r>
          </a:p>
          <a:p xmlns:a="http://schemas.openxmlformats.org/drawingml/2006/main">
            <a:r>
              <a:t/>
            </a:r>
          </a:p>
          <a:p xmlns:a="http://schemas.openxmlformats.org/drawingml/2006/main">
            <a:r>
              <a:t>Sources:</a:t>
            </a:r>
          </a:p>
          <a:p xmlns:a="http://schemas.openxmlformats.org/drawingml/2006/main">
            <a:r>
              <a:t>https://www.sendible.com/resources/fitness-centre-content-calendar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Creating social posts on the day they go live creates immense mental strain and consumes significant operational hours. The Buffer guide to content batching explains that grouping similar creative tasks into dedicated production blocks dramatically improves efficiency. Rather than switching between writing copy, editing video, and formatting graphics every morning, teams execute these activities in focused bulk sessions. Complementing this, the Sprout Social workflow analysis highlights that centralized review steps and automated queue scheduling free up vital creative bandwidth. Staging assets through defined drafting, editing, and approval phases ensures consistent quality control. This division of labor allows writers and designers to focus on craft without the constant interruption of immediate publishing deadlines.</a:t>
            </a:r>
          </a:p>
          <a:p xmlns:a="http://schemas.openxmlformats.org/drawingml/2006/main">
            <a:r>
              <a:t/>
            </a:r>
          </a:p>
          <a:p xmlns:a="http://schemas.openxmlformats.org/drawingml/2006/main">
            <a:r>
              <a:t>Sources:</a:t>
            </a:r>
          </a:p>
          <a:p xmlns:a="http://schemas.openxmlformats.org/drawingml/2006/main">
            <a:r>
              <a:t>https://buffer.com/resources/content-batching/</a:t>
            </a:r>
          </a:p>
          <a:p xmlns:a="http://schemas.openxmlformats.org/drawingml/2006/main">
            <a:r>
              <a:t>https://sproutsocial.com/insights/social-media-workflow/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Marketers often debate whether to rely on evergreen educational content or chase fast-moving real-time trends. The most effective strategy combines both models. As advised in the Multilogin content calendar guide, a recommended operational approach is planning baseline content in advance while preserving uncommitted slots for timely events. The planned baseline consists of core educational assets, product explainers, and brand stories. This provides consistent baseline activity. The flexible buffer gives community managers the room to respond to breaking industry news or join trending conversations without disrupting scheduled campaigns. Furthermore, Sendible illustrates how pre-loading evergreen queues ensures channels remain active even during intense campaign seasons, protecting baseline presence effortlessly.</a:t>
            </a:r>
          </a:p>
          <a:p xmlns:a="http://schemas.openxmlformats.org/drawingml/2006/main">
            <a:r>
              <a:t/>
            </a:r>
          </a:p>
          <a:p xmlns:a="http://schemas.openxmlformats.org/drawingml/2006/main">
            <a:r>
              <a:t>Sources:</a:t>
            </a:r>
          </a:p>
          <a:p xmlns:a="http://schemas.openxmlformats.org/drawingml/2006/main">
            <a:r>
              <a:t>https://multilogin.com/blog/complete-social-media-content-calendar-guide/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 organizations expand, social media governance becomes an essential risk management discipline. According to the Sprout Social governance framework, clear approval protocols, centralized management, and predefined publishing permissions safeguard brand reputation and prevent costly compliance missteps. However, governance systems must avoid over-engineering. The Multilogin guide highlights that the most common cause of calendar failure is abandonment, which occurs when spreadsheets contain excessive, redundant fields that overburden teams. By keeping workflow fields lean and enforcing necessary review checkpoints, organizations achieve reliable compliance without sacrificing operational agility. Clear roles ensure that copywriters, designers, and compliance managers collaborate seamlessly without slowing down time-sensitive communications.</a:t>
            </a:r>
          </a:p>
          <a:p xmlns:a="http://schemas.openxmlformats.org/drawingml/2006/main">
            <a:r>
              <a:t/>
            </a:r>
          </a:p>
          <a:p xmlns:a="http://schemas.openxmlformats.org/drawingml/2006/main">
            <a:r>
              <a:t>Sources:</a:t>
            </a:r>
          </a:p>
          <a:p xmlns:a="http://schemas.openxmlformats.org/drawingml/2006/main">
            <a:r>
              <a:t>https://sproutsocial.com/insights/social-media-governance/</a:t>
            </a:r>
          </a:p>
          <a:p xmlns:a="http://schemas.openxmlformats.org/drawingml/2006/main">
            <a:r>
              <a:t>https://multilogin.com/blog/complete-social-media-content-calendar-guide/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editorial calendar cannot remain static, it requires continuous refinement through rigorous performance analysis. The Sprout Social audit guide explains that regular reviews surface crucial engagement metrics, helping teams determine which formats resonate and which fail to drive results. By utilizing post tags and comparative performance reports, content leads can identify whether audience engagement favors specific formats, such as short-form video tutorials or carousel breakdowns. Feeding these analytical findings back into the monthly calendar planning cycle ensures that future production slots are allocated to proven, high-performing themes. Iterative auditing prevents repetitive mistakes and aligns every planned asset with demonstrated audience demand.</a:t>
            </a:r>
          </a:p>
          <a:p xmlns:a="http://schemas.openxmlformats.org/drawingml/2006/main">
            <a:r>
              <a:t/>
            </a:r>
          </a:p>
          <a:p xmlns:a="http://schemas.openxmlformats.org/drawingml/2006/main">
            <a:r>
              <a:t>Sources:</a:t>
            </a:r>
          </a:p>
          <a:p xmlns:a="http://schemas.openxmlformats.org/drawingml/2006/main">
            <a:r>
              <a:t>https://sproutsocial.com/insights/social-media-audit/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conclude, an effective social media calendar is the foundation of modern content operations. By transitioning from reactive, ad-hoc publishing to a structured editorial system, organizations eliminate daily friction and protect brand equity. As we have seen across our research from Sprout Social and industry frameworks, success requires balancing content pillars, maintaining lean data schemas, respecting platform-specific cadences, batching production tasks, and conducting regular audits. Adopting these operational disciplines ensures your brand communicates with consistency, authority, and sustained audience engagement throughout 2025 and beyond. When teams invest in operational structure, they unlock greater creative freedom and achieve measurable business growth. Thank you for your time.</a:t>
            </a:r>
          </a:p>
          <a:p xmlns:a="http://schemas.openxmlformats.org/drawingml/2006/main">
            <a:r>
              <a:t/>
            </a:r>
          </a:p>
          <a:p xmlns:a="http://schemas.openxmlformats.org/drawingml/2006/main">
            <a:r>
              <a:t>Sources:</a:t>
            </a:r>
          </a:p>
          <a:p xmlns:a="http://schemas.openxmlformats.org/drawingml/2006/main">
            <a:r>
              <a:t>https://sproutsocial.com/insights/social-media-calendar/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2efbcef07074da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d52e407dbb1425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a9a9e0744c84f9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95126e257914c6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c9734d797cb443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5cf18bb64f34e9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AD2D292-4321-4946-A13A-3B492BF1466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9694427-7B9E-4286-9608-1325334F7CD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176C277-1E62-4CDC-9822-995399D1032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7DAF0EE-E228-4BB6-A9FA-F3EF4417B41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85E0AF8-C507-4432-AF70-446539E2A369}"/>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F00B870-38B1-4CB4-B447-7244BFA8DC8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DDA9603-36A7-47E8-94AE-8FFC1372792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B3739BF1-E198-44A1-B190-E30FDE5ECFB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BDD0A69-B7B6-4509-88DF-BE753F1F586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D5DAF67-DB86-48BD-B1CB-C61F9D47F41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8c58d58a36e44f9" /><Relationship Type="http://schemas.openxmlformats.org/officeDocument/2006/relationships/slideLayout" Target="/ppt/slideLayouts/slideLayout1.xml" Id="R4cafa380ea884850" /><Relationship Type="http://schemas.openxmlformats.org/officeDocument/2006/relationships/slideLayout" Target="/ppt/slideLayouts/slideLayout2.xml" Id="R8beea364fbec4194" /><Relationship Type="http://schemas.openxmlformats.org/officeDocument/2006/relationships/slideLayout" Target="/ppt/slideLayouts/slideLayout3.xml" Id="Rd3973e0de6374060" /><Relationship Type="http://schemas.openxmlformats.org/officeDocument/2006/relationships/slideLayout" Target="/ppt/slideLayouts/slideLayout4.xml" Id="R47201a5520194192" /><Relationship Type="http://schemas.openxmlformats.org/officeDocument/2006/relationships/slideLayout" Target="/ppt/slideLayouts/slideLayout5.xml" Id="Rc6e0f4572f764fa6" /><Relationship Type="http://schemas.openxmlformats.org/officeDocument/2006/relationships/slideLayout" Target="/ppt/slideLayouts/slideLayout6.xml" Id="R164f6ed649c04d7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cafa380ea884850"/>
    <p:sldLayoutId xmlns:r="http://schemas.openxmlformats.org/officeDocument/2006/relationships" id="2147483650" r:id="R8beea364fbec4194"/>
    <p:sldLayoutId xmlns:r="http://schemas.openxmlformats.org/officeDocument/2006/relationships" id="2147483651" r:id="Rd3973e0de6374060"/>
    <p:sldLayoutId xmlns:r="http://schemas.openxmlformats.org/officeDocument/2006/relationships" id="2147483652" r:id="R47201a5520194192"/>
    <p:sldLayoutId xmlns:r="http://schemas.openxmlformats.org/officeDocument/2006/relationships" id="2147483653" r:id="Rc6e0f4572f764fa6"/>
    <p:sldLayoutId xmlns:r="http://schemas.openxmlformats.org/officeDocument/2006/relationships" id="2147483654" r:id="R164f6ed649c04d7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65f9d648eb04eab" /><Relationship Type="http://schemas.openxmlformats.org/officeDocument/2006/relationships/image" Target="/ppt/media/image.png" Id="R951a6bf0dcf04040" /><Relationship Type="http://schemas.openxmlformats.org/officeDocument/2006/relationships/notesSlide" Target="/ppt/notesSlides/notesSlide1.xml" Id="R5c1c9afcb4f547ee"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385dd7b7433493e" /><Relationship Type="http://schemas.openxmlformats.org/officeDocument/2006/relationships/notesSlide" Target="/ppt/notesSlides/notesSlide2.xml" Id="R03a5fc26e17043d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bd0dd9eb415e40c0" /><Relationship Type="http://schemas.openxmlformats.org/officeDocument/2006/relationships/notesSlide" Target="/ppt/notesSlides/notesSlide3.xml" Id="Re759a7e9b4254481"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44a4f0af24f4922" /><Relationship Type="http://schemas.openxmlformats.org/officeDocument/2006/relationships/notesSlide" Target="/ppt/notesSlides/notesSlide4.xml" Id="Rb8a1d198726d4a5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9ac4a368081345d9" /><Relationship Type="http://schemas.openxmlformats.org/officeDocument/2006/relationships/notesSlide" Target="/ppt/notesSlides/notesSlide5.xml" Id="Rb5931ef030f14fe5"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25d839f9b9284976" /><Relationship Type="http://schemas.openxmlformats.org/officeDocument/2006/relationships/notesSlide" Target="/ppt/notesSlides/notesSlide6.xml" Id="R6c6c55e8aac7409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04661a66f904104" /><Relationship Type="http://schemas.openxmlformats.org/officeDocument/2006/relationships/notesSlide" Target="/ppt/notesSlides/notesSlide7.xml" Id="R0a25936d282040ef"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1456430ad6b04419" /><Relationship Type="http://schemas.openxmlformats.org/officeDocument/2006/relationships/notesSlide" Target="/ppt/notesSlides/notesSlide8.xml" Id="R462f71d81a01406e"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78ea1cb25af34025" /><Relationship Type="http://schemas.openxmlformats.org/officeDocument/2006/relationships/notesSlide" Target="/ppt/notesSlides/notesSlide9.xml" Id="R3063fed7c06349c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886da9360aee4765" /><Relationship Type="http://schemas.openxmlformats.org/officeDocument/2006/relationships/notesSlide" Target="/ppt/notesSlides/notesSlide10.xml" Id="Ra7ca40337bb54e9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f83f1076bcd34185" /><Relationship Type="http://schemas.openxmlformats.org/officeDocument/2006/relationships/notesSlide" Target="/ppt/notesSlides/notesSlide11.xml" Id="R22ea8f1144884601" /></Relationships>
</file>

<file path=ppt/slides/slide1.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375C081-5DE6-4E1B-B3DB-5B7D052487B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FD9F9F3C-6385-42BA-950E-4857DFBD25C1}"/>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F7AA2"/>
                </a:solidFill>
                <a:latin typeface="Helvetica Neue"/>
                <a:ea typeface="Helvetica Neue"/>
                <a:cs typeface="Helvetica Neue"/>
              </a:defRPr>
            </a:defPPr>
          </a:lstStyle>
          <a:p xmlns:a="http://schemas.openxmlformats.org/drawingml/2006/main">
            <a:pPr algn="l">
              <a:defRPr sz="1200" b="1">
                <a:solidFill>
                  <a:srgbClr val="FF7AA2"/>
                </a:solidFill>
                <a:latin typeface="Helvetica Neue"/>
                <a:ea typeface="Helvetica Neue"/>
                <a:cs typeface="Helvetica Neue"/>
              </a:defRPr>
            </a:pPr>
            <a:r>
              <a:rPr sz="1200" b="1">
                <a:solidFill>
                  <a:srgbClr val="FF7AA2"/>
                </a:solidFill>
                <a:latin typeface="Helvetica Neue"/>
                <a:ea typeface="Helvetica Neue"/>
                <a:cs typeface="Helvetica Neue"/>
              </a:rPr>
              <a:t>MARKETING OPERATIONS</a:t>
            </a:r>
          </a:p>
        </p:txBody>
      </p:sp>
      <p:sp>
        <p:nvSpPr>
          <p:cNvPr id="3" name="">
            <a:extLst xmlns:a="http://schemas.openxmlformats.org/drawingml/2006/main">
              <a:ext uri="{FF2B5EF4-FFF2-40B4-BE49-F238E27FC236}">
                <a16:creationId xmlns:a16="http://schemas.microsoft.com/office/drawing/2014/main" id="{92DADD07-29A4-4FC1-8C09-B284019D69F8}"/>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2025 Social Media Content Calendar</a:t>
            </a:r>
          </a:p>
        </p:txBody>
      </p:sp>
      <p:sp>
        <p:nvSpPr>
          <p:cNvPr id="4" name="">
            <a:extLst xmlns:a="http://schemas.openxmlformats.org/drawingml/2006/main">
              <a:ext uri="{FF2B5EF4-FFF2-40B4-BE49-F238E27FC236}">
                <a16:creationId xmlns:a16="http://schemas.microsoft.com/office/drawing/2014/main" id="{CB438BFB-26FD-4E85-955A-9B093EB85657}"/>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Architecting Scalable Editorial Systems and Cross-Platform Distribution</a:t>
            </a:r>
          </a:p>
        </p:txBody>
      </p:sp>
      <p:pic>
        <p:nvPicPr>
          <p:cNvPr id="5" name="">
            <a:extLst xmlns:a="http://schemas.openxmlformats.org/drawingml/2006/main">
              <a:ext uri="{FF2B5EF4-FFF2-40B4-BE49-F238E27FC236}">
                <a16:creationId xmlns:a16="http://schemas.microsoft.com/office/drawing/2014/main" id="{9E88D3D7-34DE-454D-BFB5-3FBC8CAF9C25}"/>
              </a:ext>
            </a:extLst>
          </p:cNvPr>
          <p:cNvPicPr>
            <a:picLocks xmlns:a="http://schemas.openxmlformats.org/drawingml/2006/main" noChangeAspect="1"/>
          </p:cNvPicPr>
          <p:nvPr/>
        </p:nvPicPr>
        <p:blipFill>
          <a:blip xmlns:r="http://schemas.openxmlformats.org/officeDocument/2006/relationships" xmlns:a="http://schemas.openxmlformats.org/drawingml/2006/main" r:embed="R951a6bf0dcf04040"/>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4460821-94D4-4341-9228-84D13B47732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4434422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0554E21-43BA-49CF-913C-4ACE8F69ADF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A4DC1F8D-DF88-41D9-8E1B-6E33247BBB98}"/>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The Strategic Role of Planned Publishing</a:t>
            </a:r>
          </a:p>
        </p:txBody>
      </p:sp>
      <p:sp>
        <p:nvSpPr>
          <p:cNvPr id="3" name="">
            <a:extLst xmlns:a="http://schemas.openxmlformats.org/drawingml/2006/main">
              <a:ext uri="{FF2B5EF4-FFF2-40B4-BE49-F238E27FC236}">
                <a16:creationId xmlns:a16="http://schemas.microsoft.com/office/drawing/2014/main" id="{3CC47A43-445B-4D8A-AD8A-6BC9F85A6759}"/>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Planned publishing frameworks eliminate reactive friction and build consistent audience trust over time.</a:t>
            </a:r>
          </a:p>
        </p:txBody>
      </p:sp>
      <p:sp>
        <p:nvSpPr>
          <p:cNvPr id="4" name="">
            <a:extLst xmlns:a="http://schemas.openxmlformats.org/drawingml/2006/main">
              <a:ext uri="{FF2B5EF4-FFF2-40B4-BE49-F238E27FC236}">
                <a16:creationId xmlns:a16="http://schemas.microsoft.com/office/drawing/2014/main" id="{A7C488DA-04EE-4EFD-8E5D-841D322C902F}"/>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Eliminates morning scrambles by establishing pre-approved weekly schedules</a:t>
            </a:r>
          </a:p>
        </p:txBody>
      </p:sp>
      <p:sp>
        <p:nvSpPr>
          <p:cNvPr id="5" name="">
            <a:extLst xmlns:a="http://schemas.openxmlformats.org/drawingml/2006/main">
              <a:ext uri="{FF2B5EF4-FFF2-40B4-BE49-F238E27FC236}">
                <a16:creationId xmlns:a16="http://schemas.microsoft.com/office/drawing/2014/main" id="{F0320DBC-CD29-4215-9482-67DAA460816A}"/>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Protects team capacity and allows greater focus on creative quality</a:t>
            </a:r>
          </a:p>
        </p:txBody>
      </p:sp>
      <p:sp>
        <p:nvSpPr>
          <p:cNvPr id="6" name="">
            <a:extLst xmlns:a="http://schemas.openxmlformats.org/drawingml/2006/main">
              <a:ext uri="{FF2B5EF4-FFF2-40B4-BE49-F238E27FC236}">
                <a16:creationId xmlns:a16="http://schemas.microsoft.com/office/drawing/2014/main" id="{13F2462E-FD47-4725-B7CB-58A5B5A0168F}"/>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Maintains cohesive brand voice across all active digital channels</a:t>
            </a:r>
          </a:p>
        </p:txBody>
      </p:sp>
      <p:sp>
        <p:nvSpPr>
          <p:cNvPr id="7" name="">
            <a:extLst xmlns:a="http://schemas.openxmlformats.org/drawingml/2006/main">
              <a:ext uri="{FF2B5EF4-FFF2-40B4-BE49-F238E27FC236}">
                <a16:creationId xmlns:a16="http://schemas.microsoft.com/office/drawing/2014/main" id="{D3DBC92A-5163-45F3-84E3-49689CCBCA9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566752774"/>
      </p:ext>
    </p:extLst>
  </p:cSld>
</p:sld>
</file>

<file path=ppt/slides/slide3.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D0A29B4-4296-4828-82B8-9EF6A2C30D7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E1DEF94A-8172-4E4F-A283-EDC406E6FC39}"/>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Establishing Balanced Content Pillars</a:t>
            </a:r>
          </a:p>
        </p:txBody>
      </p:sp>
      <p:sp>
        <p:nvSpPr>
          <p:cNvPr id="3" name="">
            <a:extLst xmlns:a="http://schemas.openxmlformats.org/drawingml/2006/main">
              <a:ext uri="{FF2B5EF4-FFF2-40B4-BE49-F238E27FC236}">
                <a16:creationId xmlns:a16="http://schemas.microsoft.com/office/drawing/2014/main" id="{1E3AE1E2-72A4-4980-9357-A9D9B70713E3}"/>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Thematic content pillars prevent promotional fatigue and keep brand messaging focused on audience value.</a:t>
            </a:r>
          </a:p>
        </p:txBody>
      </p:sp>
      <p:sp>
        <p:nvSpPr>
          <p:cNvPr id="4" name="">
            <a:extLst xmlns:a="http://schemas.openxmlformats.org/drawingml/2006/main">
              <a:ext uri="{FF2B5EF4-FFF2-40B4-BE49-F238E27FC236}">
                <a16:creationId xmlns:a16="http://schemas.microsoft.com/office/drawing/2014/main" id="{2C2F8E1E-C3D9-476F-9317-E044CCB8C742}"/>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7A20304E-3211-4267-AE9A-B87F347F2834}"/>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Defines core themes to maintain consistent topical relevance</a:t>
            </a:r>
          </a:p>
        </p:txBody>
      </p:sp>
      <p:sp>
        <p:nvSpPr>
          <p:cNvPr id="6" name="">
            <a:extLst xmlns:a="http://schemas.openxmlformats.org/drawingml/2006/main">
              <a:ext uri="{FF2B5EF4-FFF2-40B4-BE49-F238E27FC236}">
                <a16:creationId xmlns:a16="http://schemas.microsoft.com/office/drawing/2014/main" id="{7E7EF934-622A-4847-9EE9-F213A24FFBA5}"/>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D2725311-3F04-4BF0-BD25-A5D00395275D}"/>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Prevents feed fatigue caused by excessive commercial announcements</a:t>
            </a:r>
          </a:p>
        </p:txBody>
      </p:sp>
      <p:sp>
        <p:nvSpPr>
          <p:cNvPr id="8" name="">
            <a:extLst xmlns:a="http://schemas.openxmlformats.org/drawingml/2006/main">
              <a:ext uri="{FF2B5EF4-FFF2-40B4-BE49-F238E27FC236}">
                <a16:creationId xmlns:a16="http://schemas.microsoft.com/office/drawing/2014/main" id="{18D01A88-AD01-44CC-AD3A-8A3A07C7EBCA}"/>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384C9C9A-301A-4A68-AB7D-C24188440E75}"/>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Recommendation: balance educational, community, and conversion themes</a:t>
            </a:r>
          </a:p>
        </p:txBody>
      </p:sp>
      <p:sp>
        <p:nvSpPr>
          <p:cNvPr id="10" name="">
            <a:extLst xmlns:a="http://schemas.openxmlformats.org/drawingml/2006/main">
              <a:ext uri="{FF2B5EF4-FFF2-40B4-BE49-F238E27FC236}">
                <a16:creationId xmlns:a16="http://schemas.microsoft.com/office/drawing/2014/main" id="{CAD27677-E0A4-45BE-A05E-CF8F961A378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863125911"/>
      </p:ext>
    </p:extLst>
  </p:cSld>
</p:sld>
</file>

<file path=ppt/slides/slide4.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B0670EA-4348-47FA-89CA-6596A058309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8F7E3003-168D-447A-A7A1-DC82E190579F}"/>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Standard Data Schema for Editorial Systems</a:t>
            </a:r>
          </a:p>
        </p:txBody>
      </p:sp>
      <p:sp>
        <p:nvSpPr>
          <p:cNvPr id="3" name="">
            <a:extLst xmlns:a="http://schemas.openxmlformats.org/drawingml/2006/main">
              <a:ext uri="{FF2B5EF4-FFF2-40B4-BE49-F238E27FC236}">
                <a16:creationId xmlns:a16="http://schemas.microsoft.com/office/drawing/2014/main" id="{E8B05287-CE57-4600-9D81-E3D59B272026}"/>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A rigorous data schema creates a single source of truth across all campaign assets and review states.</a:t>
            </a:r>
          </a:p>
        </p:txBody>
      </p:sp>
      <p:sp>
        <p:nvSpPr>
          <p:cNvPr id="4" name="">
            <a:extLst xmlns:a="http://schemas.openxmlformats.org/drawingml/2006/main">
              <a:ext uri="{FF2B5EF4-FFF2-40B4-BE49-F238E27FC236}">
                <a16:creationId xmlns:a16="http://schemas.microsoft.com/office/drawing/2014/main" id="{BF93FB62-BC32-4454-8576-6FCE917C1431}"/>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Captures scheduling dates, target platforms, copy text, and asset links</a:t>
            </a:r>
          </a:p>
        </p:txBody>
      </p:sp>
      <p:sp>
        <p:nvSpPr>
          <p:cNvPr id="5" name="">
            <a:extLst xmlns:a="http://schemas.openxmlformats.org/drawingml/2006/main">
              <a:ext uri="{FF2B5EF4-FFF2-40B4-BE49-F238E27FC236}">
                <a16:creationId xmlns:a16="http://schemas.microsoft.com/office/drawing/2014/main" id="{A4EEA580-06A9-4A92-AB0D-ADE39B91DD15}"/>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Separates calendar containers from individual post records for clarity</a:t>
            </a:r>
          </a:p>
        </p:txBody>
      </p:sp>
      <p:sp>
        <p:nvSpPr>
          <p:cNvPr id="6" name="">
            <a:extLst xmlns:a="http://schemas.openxmlformats.org/drawingml/2006/main">
              <a:ext uri="{FF2B5EF4-FFF2-40B4-BE49-F238E27FC236}">
                <a16:creationId xmlns:a16="http://schemas.microsoft.com/office/drawing/2014/main" id="{B03D938C-1FBB-4867-AB73-F56FFC50FE6E}"/>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Tracks approval status fields to prevent unverified content publishing</a:t>
            </a:r>
          </a:p>
        </p:txBody>
      </p:sp>
      <p:sp>
        <p:nvSpPr>
          <p:cNvPr id="7" name="">
            <a:extLst xmlns:a="http://schemas.openxmlformats.org/drawingml/2006/main">
              <a:ext uri="{FF2B5EF4-FFF2-40B4-BE49-F238E27FC236}">
                <a16:creationId xmlns:a16="http://schemas.microsoft.com/office/drawing/2014/main" id="{01D08B83-3749-4550-B540-940A7572C99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500460198"/>
      </p:ext>
    </p:extLst>
  </p:cSld>
</p:sld>
</file>

<file path=ppt/slides/slide5.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09C5C64-C6F5-4BF0-915F-C2A1D32AF62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7DB2AE32-D734-48F8-94A3-4429070ACDE5}"/>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Platform Distribution and Algorithmic Cadence</a:t>
            </a:r>
          </a:p>
        </p:txBody>
      </p:sp>
      <p:sp>
        <p:nvSpPr>
          <p:cNvPr id="3" name="">
            <a:extLst xmlns:a="http://schemas.openxmlformats.org/drawingml/2006/main">
              <a:ext uri="{FF2B5EF4-FFF2-40B4-BE49-F238E27FC236}">
                <a16:creationId xmlns:a16="http://schemas.microsoft.com/office/drawing/2014/main" id="{12C6AE11-E668-41B3-9383-52BCCA040F5A}"/>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Publishing cadences must match the distinct algorithmic formats and audience behaviors of each platform.</a:t>
            </a:r>
          </a:p>
        </p:txBody>
      </p:sp>
      <p:sp>
        <p:nvSpPr>
          <p:cNvPr id="4" name="">
            <a:extLst xmlns:a="http://schemas.openxmlformats.org/drawingml/2006/main">
              <a:ext uri="{FF2B5EF4-FFF2-40B4-BE49-F238E27FC236}">
                <a16:creationId xmlns:a16="http://schemas.microsoft.com/office/drawing/2014/main" id="{533D71C6-4331-48A7-B89F-4A17EDFBA1C1}"/>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Instagram favors vertical Reels while LinkedIn rewards focused weekday copy</a:t>
            </a:r>
          </a:p>
        </p:txBody>
      </p:sp>
      <p:sp>
        <p:nvSpPr>
          <p:cNvPr id="5" name="">
            <a:extLst xmlns:a="http://schemas.openxmlformats.org/drawingml/2006/main">
              <a:ext uri="{FF2B5EF4-FFF2-40B4-BE49-F238E27FC236}">
                <a16:creationId xmlns:a16="http://schemas.microsoft.com/office/drawing/2014/main" id="{97216F84-91C4-4D98-B70C-8878761B5906}"/>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2026 Sprout Social study: Tuesdays and Wednesdays show peak engagement</a:t>
            </a:r>
          </a:p>
        </p:txBody>
      </p:sp>
      <p:sp>
        <p:nvSpPr>
          <p:cNvPr id="6" name="">
            <a:extLst xmlns:a="http://schemas.openxmlformats.org/drawingml/2006/main">
              <a:ext uri="{FF2B5EF4-FFF2-40B4-BE49-F238E27FC236}">
                <a16:creationId xmlns:a16="http://schemas.microsoft.com/office/drawing/2014/main" id="{45D7EA6B-9D21-4DF3-8DD2-B11A5E775035}"/>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2026 Sprout Social study: Sundays consistently show lowest engagement</a:t>
            </a:r>
          </a:p>
        </p:txBody>
      </p:sp>
      <p:sp>
        <p:nvSpPr>
          <p:cNvPr id="7" name="">
            <a:extLst xmlns:a="http://schemas.openxmlformats.org/drawingml/2006/main">
              <a:ext uri="{FF2B5EF4-FFF2-40B4-BE49-F238E27FC236}">
                <a16:creationId xmlns:a16="http://schemas.microsoft.com/office/drawing/2014/main" id="{E164A7F5-A33E-4969-905E-1DD85919A185}"/>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87843623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1D4A5B9-B708-4B26-913A-B597F94CC8F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494E32B0-4069-48F7-ABD4-E0422AB7A759}"/>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Aligning Editorial Schedules to the Funnel</a:t>
            </a:r>
          </a:p>
        </p:txBody>
      </p:sp>
      <p:sp>
        <p:nvSpPr>
          <p:cNvPr id="3" name="">
            <a:extLst xmlns:a="http://schemas.openxmlformats.org/drawingml/2006/main">
              <a:ext uri="{FF2B5EF4-FFF2-40B4-BE49-F238E27FC236}">
                <a16:creationId xmlns:a16="http://schemas.microsoft.com/office/drawing/2014/main" id="{4B469B75-F491-4DC4-AB5E-F530CBD7CD7F}"/>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Mapping daily calendar slots across the customer journey guides prospects from initial discovery to conversion.</a:t>
            </a:r>
          </a:p>
        </p:txBody>
      </p:sp>
      <p:sp>
        <p:nvSpPr>
          <p:cNvPr id="4" name="">
            <a:extLst xmlns:a="http://schemas.openxmlformats.org/drawingml/2006/main">
              <a:ext uri="{FF2B5EF4-FFF2-40B4-BE49-F238E27FC236}">
                <a16:creationId xmlns:a16="http://schemas.microsoft.com/office/drawing/2014/main" id="{444BC025-0BE9-4309-98E7-5DE21C61C2A8}"/>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BF27AC1A-013B-44CA-A509-E49DB408A1BB}"/>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Top of funnel builds organic reach through discoverable industry insights</a:t>
            </a:r>
          </a:p>
        </p:txBody>
      </p:sp>
      <p:sp>
        <p:nvSpPr>
          <p:cNvPr id="6" name="">
            <a:extLst xmlns:a="http://schemas.openxmlformats.org/drawingml/2006/main">
              <a:ext uri="{FF2B5EF4-FFF2-40B4-BE49-F238E27FC236}">
                <a16:creationId xmlns:a16="http://schemas.microsoft.com/office/drawing/2014/main" id="{1BB646B6-E041-49DD-B814-9791EF24724F}"/>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75DD12FF-806F-444B-9849-69AD2CD68E30}"/>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Middle of funnel deepens trust using practical guides and member stories</a:t>
            </a:r>
          </a:p>
        </p:txBody>
      </p:sp>
      <p:sp>
        <p:nvSpPr>
          <p:cNvPr id="8" name="">
            <a:extLst xmlns:a="http://schemas.openxmlformats.org/drawingml/2006/main">
              <a:ext uri="{FF2B5EF4-FFF2-40B4-BE49-F238E27FC236}">
                <a16:creationId xmlns:a16="http://schemas.microsoft.com/office/drawing/2014/main" id="{8E20E189-B157-49DE-9758-96DBF7D88F12}"/>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287EB946-6D87-4609-8275-C31983FB957A}"/>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Bottom of funnel drives direct conversion with clear calls to action</a:t>
            </a:r>
          </a:p>
        </p:txBody>
      </p:sp>
      <p:sp>
        <p:nvSpPr>
          <p:cNvPr id="10" name="">
            <a:extLst xmlns:a="http://schemas.openxmlformats.org/drawingml/2006/main">
              <a:ext uri="{FF2B5EF4-FFF2-40B4-BE49-F238E27FC236}">
                <a16:creationId xmlns:a16="http://schemas.microsoft.com/office/drawing/2014/main" id="{C8C60DD2-C6E5-4204-8FB9-D53D1D5EE10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62654704"/>
      </p:ext>
    </p:extLst>
  </p:cSld>
</p:sld>
</file>

<file path=ppt/slides/slide7.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3123A68-4530-4AF6-A027-334EF8C81FE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CFE94A66-16FD-449F-9A73-2DDE16C0E770}"/>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Batch Production and Operational Workflows</a:t>
            </a:r>
          </a:p>
        </p:txBody>
      </p:sp>
      <p:sp>
        <p:nvSpPr>
          <p:cNvPr id="3" name="">
            <a:extLst xmlns:a="http://schemas.openxmlformats.org/drawingml/2006/main">
              <a:ext uri="{FF2B5EF4-FFF2-40B4-BE49-F238E27FC236}">
                <a16:creationId xmlns:a16="http://schemas.microsoft.com/office/drawing/2014/main" id="{7E86C1FB-CC19-46BF-AE8A-7AE77992445E}"/>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Decoupling planning from bulk asset production reduces task switching and streamlines delivery.</a:t>
            </a:r>
          </a:p>
        </p:txBody>
      </p:sp>
      <p:sp>
        <p:nvSpPr>
          <p:cNvPr id="4" name="">
            <a:extLst xmlns:a="http://schemas.openxmlformats.org/drawingml/2006/main">
              <a:ext uri="{FF2B5EF4-FFF2-40B4-BE49-F238E27FC236}">
                <a16:creationId xmlns:a16="http://schemas.microsoft.com/office/drawing/2014/main" id="{25C97205-B742-4DA6-A0ED-81EB83460E2A}"/>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Groups similar tasks like scriptwriting or visual design into work blocks</a:t>
            </a:r>
          </a:p>
        </p:txBody>
      </p:sp>
      <p:sp>
        <p:nvSpPr>
          <p:cNvPr id="5" name="">
            <a:extLst xmlns:a="http://schemas.openxmlformats.org/drawingml/2006/main">
              <a:ext uri="{FF2B5EF4-FFF2-40B4-BE49-F238E27FC236}">
                <a16:creationId xmlns:a16="http://schemas.microsoft.com/office/drawing/2014/main" id="{B1E62FA9-0CB9-42F9-8AE7-43A2089BED49}"/>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Eliminates daily context switching across disparate creative activities</a:t>
            </a:r>
          </a:p>
        </p:txBody>
      </p:sp>
      <p:sp>
        <p:nvSpPr>
          <p:cNvPr id="6" name="">
            <a:extLst xmlns:a="http://schemas.openxmlformats.org/drawingml/2006/main">
              <a:ext uri="{FF2B5EF4-FFF2-40B4-BE49-F238E27FC236}">
                <a16:creationId xmlns:a16="http://schemas.microsoft.com/office/drawing/2014/main" id="{B189BBEE-C12D-4A96-87C7-1F7EAC9ED9AF}"/>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Recommendation: schedule distinct phases for drafting, review, and queuing</a:t>
            </a:r>
          </a:p>
        </p:txBody>
      </p:sp>
      <p:sp>
        <p:nvSpPr>
          <p:cNvPr id="7" name="">
            <a:extLst xmlns:a="http://schemas.openxmlformats.org/drawingml/2006/main">
              <a:ext uri="{FF2B5EF4-FFF2-40B4-BE49-F238E27FC236}">
                <a16:creationId xmlns:a16="http://schemas.microsoft.com/office/drawing/2014/main" id="{03BB103A-BF72-4919-A04E-DE8F5542A26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65147349"/>
      </p:ext>
    </p:extLst>
  </p:cSld>
</p:sld>
</file>

<file path=ppt/slides/slide8.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B39F794-A815-4607-A9CE-B80089014FA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211486C2-1664-414F-BD55-423D52A48BEC}"/>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Balancing Evergreen Assets with Real-Time Trends</a:t>
            </a:r>
          </a:p>
        </p:txBody>
      </p:sp>
      <p:sp>
        <p:nvSpPr>
          <p:cNvPr id="3" name="">
            <a:extLst xmlns:a="http://schemas.openxmlformats.org/drawingml/2006/main">
              <a:ext uri="{FF2B5EF4-FFF2-40B4-BE49-F238E27FC236}">
                <a16:creationId xmlns:a16="http://schemas.microsoft.com/office/drawing/2014/main" id="{FA0CCF63-9A53-4B23-BFD6-D3D00E3A43C9}"/>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A stable evergreen baseline paired with flexible calendar capacity allows agile cultural participation.</a:t>
            </a:r>
          </a:p>
        </p:txBody>
      </p:sp>
      <p:sp>
        <p:nvSpPr>
          <p:cNvPr id="4" name="">
            <a:extLst xmlns:a="http://schemas.openxmlformats.org/drawingml/2006/main">
              <a:ext uri="{FF2B5EF4-FFF2-40B4-BE49-F238E27FC236}">
                <a16:creationId xmlns:a16="http://schemas.microsoft.com/office/drawing/2014/main" id="{5EDBA8C6-727B-47E0-A860-D121F3BF592A}"/>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plan core baseline content in advance for consistency</a:t>
            </a:r>
          </a:p>
        </p:txBody>
      </p:sp>
      <p:sp>
        <p:nvSpPr>
          <p:cNvPr id="5" name="">
            <a:extLst xmlns:a="http://schemas.openxmlformats.org/drawingml/2006/main">
              <a:ext uri="{FF2B5EF4-FFF2-40B4-BE49-F238E27FC236}">
                <a16:creationId xmlns:a16="http://schemas.microsoft.com/office/drawing/2014/main" id="{ED6070EA-71E0-44C6-BE64-AC4BDD8503E5}"/>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reserve flexible capacity for emerging news and trends</a:t>
            </a:r>
          </a:p>
        </p:txBody>
      </p:sp>
      <p:sp>
        <p:nvSpPr>
          <p:cNvPr id="6" name="">
            <a:extLst xmlns:a="http://schemas.openxmlformats.org/drawingml/2006/main">
              <a:ext uri="{FF2B5EF4-FFF2-40B4-BE49-F238E27FC236}">
                <a16:creationId xmlns:a16="http://schemas.microsoft.com/office/drawing/2014/main" id="{CAA62F12-D5D5-4D3D-A61B-994FB73B9364}"/>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Evergreen libraries maintain consistent scheduling during peak seasons</a:t>
            </a:r>
          </a:p>
        </p:txBody>
      </p:sp>
      <p:sp>
        <p:nvSpPr>
          <p:cNvPr id="7" name="">
            <a:extLst xmlns:a="http://schemas.openxmlformats.org/drawingml/2006/main">
              <a:ext uri="{FF2B5EF4-FFF2-40B4-BE49-F238E27FC236}">
                <a16:creationId xmlns:a16="http://schemas.microsoft.com/office/drawing/2014/main" id="{ECB7899F-CF7B-4A02-9C3E-4B3390AB269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672248185"/>
      </p:ext>
    </p:extLst>
  </p:cSld>
</p:sld>
</file>

<file path=ppt/slides/slide9.xml><?xml version="1.0" encoding="utf-8"?>
<p:sld xmlns:p="http://schemas.openxmlformats.org/presentationml/2006/main">
  <p:cSld>
    <p:bg>
      <p:bgPr>
        <a:solidFill xmlns:a="http://schemas.openxmlformats.org/drawingml/2006/main">
          <a:srgbClr val="FCF8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CFF19B0-36BB-47CE-83C2-DF55C7C98E1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9C8E4D47-D857-40AC-B764-8F4657CA0100}"/>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Team Governance and Approval Protocols</a:t>
            </a:r>
          </a:p>
        </p:txBody>
      </p:sp>
      <p:sp>
        <p:nvSpPr>
          <p:cNvPr id="3" name="">
            <a:extLst xmlns:a="http://schemas.openxmlformats.org/drawingml/2006/main">
              <a:ext uri="{FF2B5EF4-FFF2-40B4-BE49-F238E27FC236}">
                <a16:creationId xmlns:a16="http://schemas.microsoft.com/office/drawing/2014/main" id="{0F265C3A-C7D2-4B27-B1D3-78AB5875EBBB}"/>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8B5CF6"/>
                </a:solidFill>
                <a:latin typeface="Helvetica Neue"/>
                <a:ea typeface="Helvetica Neue"/>
                <a:cs typeface="Helvetica Neue"/>
              </a:defRPr>
            </a:defPPr>
          </a:lstStyle>
          <a:p xmlns:a="http://schemas.openxmlformats.org/drawingml/2006/main">
            <a:pPr algn="l">
              <a:defRPr sz="2700" b="1">
                <a:solidFill>
                  <a:srgbClr val="8B5CF6"/>
                </a:solidFill>
                <a:latin typeface="Helvetica Neue"/>
                <a:ea typeface="Helvetica Neue"/>
                <a:cs typeface="Helvetica Neue"/>
              </a:defRPr>
            </a:pPr>
            <a:r>
              <a:rPr sz="2700" b="1">
                <a:solidFill>
                  <a:srgbClr val="8B5CF6"/>
                </a:solidFill>
                <a:latin typeface="Helvetica Neue"/>
                <a:ea typeface="Helvetica Neue"/>
                <a:cs typeface="Helvetica Neue"/>
              </a:rPr>
              <a:t>Structured approval gates protect brand safety, maintain compliance, and prevent spreadsheet abandonment.</a:t>
            </a:r>
          </a:p>
        </p:txBody>
      </p:sp>
      <p:sp>
        <p:nvSpPr>
          <p:cNvPr id="4" name="">
            <a:extLst xmlns:a="http://schemas.openxmlformats.org/drawingml/2006/main">
              <a:ext uri="{FF2B5EF4-FFF2-40B4-BE49-F238E27FC236}">
                <a16:creationId xmlns:a16="http://schemas.microsoft.com/office/drawing/2014/main" id="{36333634-0154-4442-93E0-3A4428998845}"/>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146B2E93-A290-4641-BC45-ADA5D8445412}"/>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Establishes clear user permissions across creation, review, and publishing</a:t>
            </a:r>
          </a:p>
        </p:txBody>
      </p:sp>
      <p:sp>
        <p:nvSpPr>
          <p:cNvPr id="6" name="">
            <a:extLst xmlns:a="http://schemas.openxmlformats.org/drawingml/2006/main">
              <a:ext uri="{FF2B5EF4-FFF2-40B4-BE49-F238E27FC236}">
                <a16:creationId xmlns:a16="http://schemas.microsoft.com/office/drawing/2014/main" id="{AC5546F8-34D8-424F-B88A-FE9EF3DBA34F}"/>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7E50280A-E004-4ED7-84A3-4E1556D2803C}"/>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Mitigates regulatory, legal, and reputational risks before content goes live</a:t>
            </a:r>
          </a:p>
        </p:txBody>
      </p:sp>
      <p:sp>
        <p:nvSpPr>
          <p:cNvPr id="8" name="">
            <a:extLst xmlns:a="http://schemas.openxmlformats.org/drawingml/2006/main">
              <a:ext uri="{FF2B5EF4-FFF2-40B4-BE49-F238E27FC236}">
                <a16:creationId xmlns:a16="http://schemas.microsoft.com/office/drawing/2014/main" id="{059A6A74-53CF-44D3-B74D-3F2F9DC7DC33}"/>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8B5CF6"/>
                </a:solidFill>
                <a:latin typeface="Helvetica Neue"/>
                <a:ea typeface="Helvetica Neue"/>
                <a:cs typeface="Helvetica Neue"/>
              </a:defRPr>
            </a:defPPr>
          </a:lstStyle>
          <a:p xmlns:a="http://schemas.openxmlformats.org/drawingml/2006/main">
            <a:pPr algn="l">
              <a:defRPr sz="2250" b="1">
                <a:solidFill>
                  <a:srgbClr val="8B5CF6"/>
                </a:solidFill>
                <a:latin typeface="Helvetica Neue"/>
                <a:ea typeface="Helvetica Neue"/>
                <a:cs typeface="Helvetica Neue"/>
              </a:defRPr>
            </a:pPr>
            <a:r>
              <a:rPr sz="2250" b="1">
                <a:solidFill>
                  <a:srgbClr val="8B5CF6"/>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CE44D4D3-1AB2-4757-8BA3-F4B8F59D8549}"/>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211338"/>
                </a:solidFill>
                <a:latin typeface="Helvetica Neue"/>
                <a:ea typeface="Helvetica Neue"/>
                <a:cs typeface="Helvetica Neue"/>
              </a:defRPr>
            </a:defPPr>
          </a:lstStyle>
          <a:p xmlns:a="http://schemas.openxmlformats.org/drawingml/2006/main">
            <a:pPr algn="l">
              <a:defRPr sz="1950" b="0">
                <a:solidFill>
                  <a:srgbClr val="211338"/>
                </a:solidFill>
                <a:latin typeface="Helvetica Neue"/>
                <a:ea typeface="Helvetica Neue"/>
                <a:cs typeface="Helvetica Neue"/>
              </a:defRPr>
            </a:pPr>
            <a:r>
              <a:rPr sz="1950" b="0">
                <a:solidFill>
                  <a:srgbClr val="211338"/>
                </a:solidFill>
                <a:latin typeface="Helvetica Neue"/>
                <a:ea typeface="Helvetica Neue"/>
                <a:cs typeface="Helvetica Neue"/>
              </a:rPr>
              <a:t>Simplifies calendar fields to avoid team fatigue and process abandonment</a:t>
            </a:r>
          </a:p>
        </p:txBody>
      </p:sp>
      <p:sp>
        <p:nvSpPr>
          <p:cNvPr id="10" name="">
            <a:extLst xmlns:a="http://schemas.openxmlformats.org/drawingml/2006/main">
              <a:ext uri="{FF2B5EF4-FFF2-40B4-BE49-F238E27FC236}">
                <a16:creationId xmlns:a16="http://schemas.microsoft.com/office/drawing/2014/main" id="{66AEC83C-93C2-41FF-A660-F7E49FB19BF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959487792"/>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EDB0FBA-27D3-4FE9-94A1-09247C319DE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7DEA8F54-76ED-49B8-8C17-925BF638CDFF}"/>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211338"/>
                </a:solidFill>
                <a:latin typeface="Helvetica Neue"/>
                <a:ea typeface="Helvetica Neue"/>
                <a:cs typeface="Helvetica Neue"/>
              </a:defRPr>
            </a:defPPr>
          </a:lstStyle>
          <a:p xmlns:a="http://schemas.openxmlformats.org/drawingml/2006/main">
            <a:pPr algn="l">
              <a:defRPr sz="3600" b="1">
                <a:solidFill>
                  <a:srgbClr val="211338"/>
                </a:solidFill>
                <a:latin typeface="Helvetica Neue"/>
                <a:ea typeface="Helvetica Neue"/>
                <a:cs typeface="Helvetica Neue"/>
              </a:defRPr>
            </a:pPr>
            <a:r>
              <a:rPr sz="3600" b="1">
                <a:solidFill>
                  <a:srgbClr val="211338"/>
                </a:solidFill>
                <a:latin typeface="Helvetica Neue"/>
                <a:ea typeface="Helvetica Neue"/>
                <a:cs typeface="Helvetica Neue"/>
              </a:rPr>
              <a:t>Performance Audits and Continuous Iteration</a:t>
            </a:r>
          </a:p>
        </p:txBody>
      </p:sp>
      <p:sp>
        <p:nvSpPr>
          <p:cNvPr id="3" name="">
            <a:extLst xmlns:a="http://schemas.openxmlformats.org/drawingml/2006/main">
              <a:ext uri="{FF2B5EF4-FFF2-40B4-BE49-F238E27FC236}">
                <a16:creationId xmlns:a16="http://schemas.microsoft.com/office/drawing/2014/main" id="{E7F37F79-3323-417F-9680-F00AE589C33F}"/>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8B5CF6"/>
                </a:solidFill>
                <a:latin typeface="Helvetica Neue"/>
                <a:ea typeface="Helvetica Neue"/>
                <a:cs typeface="Helvetica Neue"/>
              </a:defRPr>
            </a:defPPr>
          </a:lstStyle>
          <a:p xmlns:a="http://schemas.openxmlformats.org/drawingml/2006/main">
            <a:pPr algn="l">
              <a:defRPr sz="2325" b="1">
                <a:solidFill>
                  <a:srgbClr val="8B5CF6"/>
                </a:solidFill>
                <a:latin typeface="Helvetica Neue"/>
                <a:ea typeface="Helvetica Neue"/>
                <a:cs typeface="Helvetica Neue"/>
              </a:defRPr>
            </a:pPr>
            <a:r>
              <a:rPr sz="2325" b="1">
                <a:solidFill>
                  <a:srgbClr val="8B5CF6"/>
                </a:solidFill>
                <a:latin typeface="Helvetica Neue"/>
                <a:ea typeface="Helvetica Neue"/>
                <a:cs typeface="Helvetica Neue"/>
              </a:rPr>
              <a:t>Routine performance audits feed engagement insights back into the editorial calendar to refine strategy.</a:t>
            </a:r>
          </a:p>
        </p:txBody>
      </p:sp>
      <p:sp>
        <p:nvSpPr>
          <p:cNvPr id="4" name="">
            <a:extLst xmlns:a="http://schemas.openxmlformats.org/drawingml/2006/main">
              <a:ext uri="{FF2B5EF4-FFF2-40B4-BE49-F238E27FC236}">
                <a16:creationId xmlns:a16="http://schemas.microsoft.com/office/drawing/2014/main" id="{CDEB6972-50C7-4F01-B0BF-44990E9D40F3}"/>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Tracks post clicks, shares, and comments to identify high-performing formats</a:t>
            </a:r>
          </a:p>
        </p:txBody>
      </p:sp>
      <p:sp>
        <p:nvSpPr>
          <p:cNvPr id="5" name="">
            <a:extLst xmlns:a="http://schemas.openxmlformats.org/drawingml/2006/main">
              <a:ext uri="{FF2B5EF4-FFF2-40B4-BE49-F238E27FC236}">
                <a16:creationId xmlns:a16="http://schemas.microsoft.com/office/drawing/2014/main" id="{05EDBEEC-3D7D-4934-9470-CAB5B5FD3971}"/>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Uses campaign tag analytics to measure the viability of content themes</a:t>
            </a:r>
          </a:p>
        </p:txBody>
      </p:sp>
      <p:sp>
        <p:nvSpPr>
          <p:cNvPr id="6" name="">
            <a:extLst xmlns:a="http://schemas.openxmlformats.org/drawingml/2006/main">
              <a:ext uri="{FF2B5EF4-FFF2-40B4-BE49-F238E27FC236}">
                <a16:creationId xmlns:a16="http://schemas.microsoft.com/office/drawing/2014/main" id="{42C26747-29BC-442C-9941-FF2B76AA4D11}"/>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211338"/>
                </a:solidFill>
                <a:latin typeface="Helvetica Neue"/>
                <a:ea typeface="Helvetica Neue"/>
                <a:cs typeface="Helvetica Neue"/>
              </a:defRPr>
            </a:defPPr>
          </a:lstStyle>
          <a:p xmlns:a="http://schemas.openxmlformats.org/drawingml/2006/main">
            <a:pPr algn="l">
              <a:defRPr sz="2100" b="0">
                <a:solidFill>
                  <a:srgbClr val="211338"/>
                </a:solidFill>
                <a:latin typeface="Helvetica Neue"/>
                <a:ea typeface="Helvetica Neue"/>
                <a:cs typeface="Helvetica Neue"/>
              </a:defRPr>
            </a:pPr>
            <a:r>
              <a:rPr sz="2100" b="0">
                <a:solidFill>
                  <a:srgbClr val="211338"/>
                </a:solidFill>
                <a:latin typeface="Helvetica Neue"/>
                <a:ea typeface="Helvetica Neue"/>
                <a:cs typeface="Helvetica Neue"/>
              </a:rPr>
              <a:t>Reallocates upcoming calendar slots away from declining post types</a:t>
            </a:r>
          </a:p>
        </p:txBody>
      </p:sp>
      <p:sp>
        <p:nvSpPr>
          <p:cNvPr id="7" name="">
            <a:extLst xmlns:a="http://schemas.openxmlformats.org/drawingml/2006/main">
              <a:ext uri="{FF2B5EF4-FFF2-40B4-BE49-F238E27FC236}">
                <a16:creationId xmlns:a16="http://schemas.microsoft.com/office/drawing/2014/main" id="{DD442CA8-2CDF-4734-AB4F-D70D19EB799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357484548"/>
      </p:ext>
    </p:extLst>
  </p:cSld>
</p:sld>
</file>

<file path=ppt/slides/slide11.xml><?xml version="1.0" encoding="utf-8"?>
<p:sld xmlns:p="http://schemas.openxmlformats.org/presentationml/2006/main">
  <p:cSld>
    <p:bg>
      <p:bgPr>
        <a:solidFill xmlns:a="http://schemas.openxmlformats.org/drawingml/2006/main">
          <a:srgbClr val="21133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F28CD04-5FD6-45B7-B151-E21361ABFF5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1B7EDC50-4D7C-42A8-8A92-DDDB31EAB652}"/>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Building a Sustainable Editorial Future</a:t>
            </a:r>
          </a:p>
        </p:txBody>
      </p:sp>
      <p:sp>
        <p:nvSpPr>
          <p:cNvPr id="3" name="">
            <a:extLst xmlns:a="http://schemas.openxmlformats.org/drawingml/2006/main">
              <a:ext uri="{FF2B5EF4-FFF2-40B4-BE49-F238E27FC236}">
                <a16:creationId xmlns:a16="http://schemas.microsoft.com/office/drawing/2014/main" id="{A0676676-E11C-4FD8-80ED-C95D198961C9}"/>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358"/>
          </a:bodyPr>
          <a:lstStyle xmlns:a="http://schemas.openxmlformats.org/drawingml/2006/main">
            <a:defPPr algn="l">
              <a:defRPr sz="2925" b="1">
                <a:solidFill>
                  <a:srgbClr val="FF7AA2"/>
                </a:solidFill>
                <a:latin typeface="Helvetica Neue"/>
                <a:ea typeface="Helvetica Neue"/>
                <a:cs typeface="Helvetica Neue"/>
              </a:defRPr>
            </a:defPPr>
          </a:lstStyle>
          <a:p xmlns:a="http://schemas.openxmlformats.org/drawingml/2006/main">
            <a:pPr algn="l">
              <a:defRPr sz="2925" b="1">
                <a:solidFill>
                  <a:srgbClr val="FF7AA2"/>
                </a:solidFill>
                <a:latin typeface="Helvetica Neue"/>
                <a:ea typeface="Helvetica Neue"/>
                <a:cs typeface="Helvetica Neue"/>
              </a:defRPr>
            </a:pPr>
            <a:r>
              <a:rPr sz="2925" b="1">
                <a:solidFill>
                  <a:srgbClr val="FF7AA2"/>
                </a:solidFill>
                <a:latin typeface="Helvetica Neue"/>
                <a:ea typeface="Helvetica Neue"/>
                <a:cs typeface="Helvetica Neue"/>
              </a:rPr>
              <a:t>Combining structured data schemas, balanced pillars, and batch workflows ensures lasting marketing success.</a:t>
            </a:r>
          </a:p>
        </p:txBody>
      </p:sp>
      <p:sp>
        <p:nvSpPr>
          <p:cNvPr id="4" name="">
            <a:extLst xmlns:a="http://schemas.openxmlformats.org/drawingml/2006/main">
              <a:ext uri="{FF2B5EF4-FFF2-40B4-BE49-F238E27FC236}">
                <a16:creationId xmlns:a16="http://schemas.microsoft.com/office/drawing/2014/main" id="{85BED69E-2E82-4125-A9E9-A7340968979B}"/>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Move from chaotic daily publishing to disciplined monthly calendar cycles</a:t>
            </a:r>
          </a:p>
        </p:txBody>
      </p:sp>
      <p:sp>
        <p:nvSpPr>
          <p:cNvPr id="5" name="">
            <a:extLst xmlns:a="http://schemas.openxmlformats.org/drawingml/2006/main">
              <a:ext uri="{FF2B5EF4-FFF2-40B4-BE49-F238E27FC236}">
                <a16:creationId xmlns:a16="http://schemas.microsoft.com/office/drawing/2014/main" id="{8E9EA245-B46E-49EF-9869-714431AF7870}"/>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Align distribution cadences with verified platform engagement behaviors</a:t>
            </a:r>
          </a:p>
        </p:txBody>
      </p:sp>
      <p:sp>
        <p:nvSpPr>
          <p:cNvPr id="6" name="">
            <a:extLst xmlns:a="http://schemas.openxmlformats.org/drawingml/2006/main">
              <a:ext uri="{FF2B5EF4-FFF2-40B4-BE49-F238E27FC236}">
                <a16:creationId xmlns:a16="http://schemas.microsoft.com/office/drawing/2014/main" id="{14ACC1E3-C146-44D3-86DF-4612D57CECE0}"/>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Audit post performance regularly to keep editorial plans relevant</a:t>
            </a:r>
          </a:p>
        </p:txBody>
      </p:sp>
      <p:sp>
        <p:nvSpPr>
          <p:cNvPr id="7" name="">
            <a:extLst xmlns:a="http://schemas.openxmlformats.org/drawingml/2006/main">
              <a:ext uri="{FF2B5EF4-FFF2-40B4-BE49-F238E27FC236}">
                <a16:creationId xmlns:a16="http://schemas.microsoft.com/office/drawing/2014/main" id="{24036458-F3CC-48EC-8BDF-D19301E80E3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62558413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2026-10-09T20:54:33.3750000Z</dcterms:created>
  <dcterms:modified xsi:type="dcterms:W3CDTF">2026-10-09T20:54:33.3750000Z</dcterms:modified>
</coreProperties>
</file>