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Default Extension="bin" ContentType="application/octet-stream"/>
</Types>
</file>

<file path=_rels/.rels>&#65279;<?xml version="1.0" encoding="utf-8"?><Relationships xmlns="http://schemas.openxmlformats.org/package/2006/relationships"><Relationship Type="http://schemas.openxmlformats.org/package/2006/relationships/metadata/core-properties" Target="/docProps/core.xml" Id="R212fd8b97ad04b89" /><Relationship Type="http://schemas.openxmlformats.org/officeDocument/2006/relationships/extended-properties" Target="/docProps/app.xml" Id="R99d7261dfee44f49" /><Relationship Type="http://schemas.openxmlformats.org/officeDocument/2006/relationships/officeDocument" Target="/ppt/presentation.xml" Id="R9c10af62c6744bb2" /></Relationships>
</file>

<file path=ppt/presentation.xml><?xml version="1.0" encoding="utf-8"?>
<p:presentation xmlns:p="http://schemas.openxmlformats.org/presentationml/2006/main">
  <p:sldMasterIdLst>
    <p:sldMasterId xmlns:r="http://schemas.openxmlformats.org/officeDocument/2006/relationships" id="2147483648" r:id="R03854c7be98f48e6"/>
  </p:sldMasterIdLst>
  <p:notesMasterIdLst>
    <p:notesMasterId xmlns:r="http://schemas.openxmlformats.org/officeDocument/2006/relationships" r:id="R754ee9cff8f24a9e"/>
  </p:notesMasterIdLst>
  <p:sldIdLst>
    <p:sldId xmlns:r="http://schemas.openxmlformats.org/officeDocument/2006/relationships" id="256" r:id="Raaf75e68b4544908"/>
    <p:sldId xmlns:r="http://schemas.openxmlformats.org/officeDocument/2006/relationships" id="257" r:id="R8908be1bc5344245"/>
    <p:sldId xmlns:r="http://schemas.openxmlformats.org/officeDocument/2006/relationships" id="258" r:id="Rd3713b0cdf6047aa"/>
    <p:sldId xmlns:r="http://schemas.openxmlformats.org/officeDocument/2006/relationships" id="259" r:id="R603d37f92d7f45f7"/>
    <p:sldId xmlns:r="http://schemas.openxmlformats.org/officeDocument/2006/relationships" id="260" r:id="R65dda055cd89481e"/>
    <p:sldId xmlns:r="http://schemas.openxmlformats.org/officeDocument/2006/relationships" id="261" r:id="R3d89268d7c964669"/>
    <p:sldId xmlns:r="http://schemas.openxmlformats.org/officeDocument/2006/relationships" id="262" r:id="Rfb697dae66ce4618"/>
    <p:sldId xmlns:r="http://schemas.openxmlformats.org/officeDocument/2006/relationships" id="263" r:id="R427567fd749f4b57"/>
    <p:sldId xmlns:r="http://schemas.openxmlformats.org/officeDocument/2006/relationships" id="264" r:id="R3fe27ef1c57b454b"/>
    <p:sldId xmlns:r="http://schemas.openxmlformats.org/officeDocument/2006/relationships" id="265" r:id="R7207f14e06ef4cc8"/>
    <p:sldId xmlns:r="http://schemas.openxmlformats.org/officeDocument/2006/relationships" id="266" r:id="R7a6d9ed18e6244d9"/>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d61000e1e0764e90" /><Relationship Type="http://schemas.openxmlformats.org/officeDocument/2006/relationships/slideMaster" Target="/ppt/slideMasters/slideMaster1.xml" Id="R03854c7be98f48e6" /><Relationship Type="http://schemas.openxmlformats.org/officeDocument/2006/relationships/notesMaster" Target="/ppt/notesMasters/notesMaster1.xml" Id="R754ee9cff8f24a9e" /><Relationship Type="http://schemas.openxmlformats.org/officeDocument/2006/relationships/presProps" Target="/ppt/presProps.xml" Id="R3f01c1b0e052472e" /><Relationship Type="http://schemas.openxmlformats.org/officeDocument/2006/relationships/tableStyles" Target="/ppt/tableStyles.xml" Id="R0ae4d1c795b94cb3" /><Relationship Type="http://schemas.openxmlformats.org/officeDocument/2006/relationships/slide" Target="/ppt/slides/slide1.xml" Id="Raaf75e68b4544908" /><Relationship Type="http://schemas.openxmlformats.org/officeDocument/2006/relationships/slide" Target="/ppt/slides/slide2.xml" Id="R8908be1bc5344245" /><Relationship Type="http://schemas.openxmlformats.org/officeDocument/2006/relationships/slide" Target="/ppt/slides/slide3.xml" Id="Rd3713b0cdf6047aa" /><Relationship Type="http://schemas.openxmlformats.org/officeDocument/2006/relationships/slide" Target="/ppt/slides/slide4.xml" Id="R603d37f92d7f45f7" /><Relationship Type="http://schemas.openxmlformats.org/officeDocument/2006/relationships/slide" Target="/ppt/slides/slide5.xml" Id="R65dda055cd89481e" /><Relationship Type="http://schemas.openxmlformats.org/officeDocument/2006/relationships/slide" Target="/ppt/slides/slide6.xml" Id="R3d89268d7c964669" /><Relationship Type="http://schemas.openxmlformats.org/officeDocument/2006/relationships/slide" Target="/ppt/slides/slide7.xml" Id="Rfb697dae66ce4618" /><Relationship Type="http://schemas.openxmlformats.org/officeDocument/2006/relationships/slide" Target="/ppt/slides/slide8.xml" Id="R427567fd749f4b57" /><Relationship Type="http://schemas.openxmlformats.org/officeDocument/2006/relationships/slide" Target="/ppt/slides/slide9.xml" Id="R3fe27ef1c57b454b" /><Relationship Type="http://schemas.openxmlformats.org/officeDocument/2006/relationships/slide" Target="/ppt/slides/slide10.xml" Id="R7207f14e06ef4cc8" /><Relationship Type="http://schemas.openxmlformats.org/officeDocument/2006/relationships/slide" Target="/ppt/slides/slide11.xml" Id="R7a6d9ed18e6244d9"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663e598e151b46af"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0bc0d64df66a472d" /><Relationship Type="http://schemas.openxmlformats.org/officeDocument/2006/relationships/notesMaster" Target="/ppt/notesMasters/notesMaster1.xml" Id="Rc6cab834bf4f4a09" /></Relationships>
</file>

<file path=ppt/notesSlides/_rels/notesSlide2.xml.rels>&#65279;<?xml version="1.0" encoding="utf-8"?><Relationships xmlns="http://schemas.openxmlformats.org/package/2006/relationships"><Relationship Type="http://schemas.openxmlformats.org/officeDocument/2006/relationships/slide" Target="/ppt/slides/slide2.xml" Id="R310f8e5bf2e44d4a" /><Relationship Type="http://schemas.openxmlformats.org/officeDocument/2006/relationships/notesMaster" Target="/ppt/notesMasters/notesMaster1.xml" Id="R39674d1ae21b4ed9" /></Relationships>
</file>

<file path=ppt/notesSlides/_rels/notesSlide3.xml.rels>&#65279;<?xml version="1.0" encoding="utf-8"?><Relationships xmlns="http://schemas.openxmlformats.org/package/2006/relationships"><Relationship Type="http://schemas.openxmlformats.org/officeDocument/2006/relationships/slide" Target="/ppt/slides/slide3.xml" Id="Rd8d87c075ca148a4" /><Relationship Type="http://schemas.openxmlformats.org/officeDocument/2006/relationships/notesMaster" Target="/ppt/notesMasters/notesMaster1.xml" Id="R01e6feedc72a4f32" /></Relationships>
</file>

<file path=ppt/notesSlides/_rels/notesSlide4.xml.rels>&#65279;<?xml version="1.0" encoding="utf-8"?><Relationships xmlns="http://schemas.openxmlformats.org/package/2006/relationships"><Relationship Type="http://schemas.openxmlformats.org/officeDocument/2006/relationships/slide" Target="/ppt/slides/slide4.xml" Id="R28d9f2d297424935" /><Relationship Type="http://schemas.openxmlformats.org/officeDocument/2006/relationships/notesMaster" Target="/ppt/notesMasters/notesMaster1.xml" Id="R5a7b594e666d4236" /></Relationships>
</file>

<file path=ppt/notesSlides/_rels/notesSlide5.xml.rels>&#65279;<?xml version="1.0" encoding="utf-8"?><Relationships xmlns="http://schemas.openxmlformats.org/package/2006/relationships"><Relationship Type="http://schemas.openxmlformats.org/officeDocument/2006/relationships/slide" Target="/ppt/slides/slide5.xml" Id="R9d533273eb5d4c7c" /><Relationship Type="http://schemas.openxmlformats.org/officeDocument/2006/relationships/notesMaster" Target="/ppt/notesMasters/notesMaster1.xml" Id="R1ea234a31a6447e1" /></Relationships>
</file>

<file path=ppt/notesSlides/_rels/notesSlide6.xml.rels>&#65279;<?xml version="1.0" encoding="utf-8"?><Relationships xmlns="http://schemas.openxmlformats.org/package/2006/relationships"><Relationship Type="http://schemas.openxmlformats.org/officeDocument/2006/relationships/slide" Target="/ppt/slides/slide6.xml" Id="Re95582a716524693" /><Relationship Type="http://schemas.openxmlformats.org/officeDocument/2006/relationships/notesMaster" Target="/ppt/notesMasters/notesMaster1.xml" Id="Rc3660b5302f148f1" /></Relationships>
</file>

<file path=ppt/notesSlides/_rels/notesSlide7.xml.rels>&#65279;<?xml version="1.0" encoding="utf-8"?><Relationships xmlns="http://schemas.openxmlformats.org/package/2006/relationships"><Relationship Type="http://schemas.openxmlformats.org/officeDocument/2006/relationships/slide" Target="/ppt/slides/slide7.xml" Id="R632b4d7234614fcd" /><Relationship Type="http://schemas.openxmlformats.org/officeDocument/2006/relationships/notesMaster" Target="/ppt/notesMasters/notesMaster1.xml" Id="R3256de3ef6c64c79" /></Relationships>
</file>

<file path=ppt/notesSlides/_rels/notesSlide8.xml.rels>&#65279;<?xml version="1.0" encoding="utf-8"?><Relationships xmlns="http://schemas.openxmlformats.org/package/2006/relationships"><Relationship Type="http://schemas.openxmlformats.org/officeDocument/2006/relationships/slide" Target="/ppt/slides/slide8.xml" Id="R97bfcc34d7fb47e3" /><Relationship Type="http://schemas.openxmlformats.org/officeDocument/2006/relationships/notesMaster" Target="/ppt/notesMasters/notesMaster1.xml" Id="R79a3d4764f344fb4" /></Relationships>
</file>

<file path=ppt/notesSlides/_rels/notesSlide9.xml.rels>&#65279;<?xml version="1.0" encoding="utf-8"?><Relationships xmlns="http://schemas.openxmlformats.org/package/2006/relationships"><Relationship Type="http://schemas.openxmlformats.org/officeDocument/2006/relationships/slide" Target="/ppt/slides/slide9.xml" Id="Rcaa9dd6d2db648ea" /><Relationship Type="http://schemas.openxmlformats.org/officeDocument/2006/relationships/notesMaster" Target="/ppt/notesMasters/notesMaster1.xml" Id="R2f41638b559344ba"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76fcf16d2a54407d" /><Relationship Type="http://schemas.openxmlformats.org/officeDocument/2006/relationships/notesMaster" Target="/ppt/notesMasters/notesMaster1.xml" Id="R8a7354c96352447c"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991a7e974b0f4067" /><Relationship Type="http://schemas.openxmlformats.org/officeDocument/2006/relationships/notesMaster" Target="/ppt/notesMasters/notesMaster1.xml" Id="Rd71685b5458d4d49"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Welcome everyone to this session on selecting and mixing background music for YouTube video presentations. While background music can create a welcoming atmosphere and eliminate awkward pauses in asynchronous video, improper mixing frequently degrades speech clarity and taxes audience attention. Today, we will examine the scientific principles of auditory perception, cognitive load, and vocal intelligibility to establish a professional audio workflow. We will explore how background sounds interact with working memory, why instrumental tracks are essential to prevent informational masking, and how audio engineering techniques like frequency carving and dynamic ducking protect the presenter voice. Furthermore, we will review streaming loudness benchmarks and YouTube copyright policies to ensure your presentation videos remain compliant and effective across all playback devices.</a:t>
            </a:r>
          </a:p>
          <a:p xmlns:a="http://schemas.openxmlformats.org/drawingml/2006/main">
            <a:r>
              <a:t/>
            </a:r>
          </a:p>
          <a:p xmlns:a="http://schemas.openxmlformats.org/drawingml/2006/main">
            <a:r>
              <a:t>Sources:</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 digital video presentations, background audio helps smooth transitions between spoken sentences and prevents total dead air during natural pauses. However, research demonstrates that ambient audio directly alters cognitive encoding and autonomic arousal. In an empirical study on background music and episodic memory published in PMC4606564, researchers tested 54 participants across conditions of silence, rain sounds, joyful music, and emotionally touching music. The results indicated that while emotionally touching music and silence supported higher recognition accuracy and faster reaction times, joyful music and continuous rain noise significantly impaired memory performance. Furthermore, music listening elicited faster heart rates compared to silence. This evidence proves that background sound is not neutral background filler. Presenters must recognize that musical accompaniment acts as an active sensory signal that directly influences viewer attention, memory formation, and physiological engagement during recorded presentations.</a:t>
            </a:r>
          </a:p>
          <a:p xmlns:a="http://schemas.openxmlformats.org/drawingml/2006/main">
            <a:r>
              <a:t/>
            </a:r>
          </a:p>
          <a:p xmlns:a="http://schemas.openxmlformats.org/drawingml/2006/main">
            <a:r>
              <a:t>Sources:</a:t>
            </a:r>
          </a:p>
          <a:p xmlns:a="http://schemas.openxmlformats.org/drawingml/2006/main">
            <a:r>
              <a:t>https://pmc.ncbi.nlm.nih.gov:443/articles/PMC4606564/</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When designing instructional presentations, we must consider how auditory inputs impact cognitive load. According to Kahneman's capacity model cited in PMC4606564, human cognitive processing relies on a finite pool of mental resources. When simultaneous tasks compete for these resources and combined demands exceed capacity, performance deteriorates. Meta-analytic findings cited in the study show that background music causes small but persistent negative effects on memory tasks, including memorizing words, comprehending complex texts, multimedia learning, and numerical analysis. Furthermore, research by Reaves and colleagues noted in the literature showed that older adults recalled 10 percent fewer items when background music was playing compared to silence. When a presentation slide delivers intricate diagrams, dense tables, or abstract arguments, adding background music introduces extraneous cognitive processing. Presenters should reserve total silence for conceptually demanding slides to prevent overloading audience working memory.</a:t>
            </a:r>
          </a:p>
          <a:p xmlns:a="http://schemas.openxmlformats.org/drawingml/2006/main">
            <a:r>
              <a:t/>
            </a:r>
          </a:p>
          <a:p xmlns:a="http://schemas.openxmlformats.org/drawingml/2006/main">
            <a:r>
              <a:t>Sources:</a:t>
            </a:r>
          </a:p>
          <a:p xmlns:a="http://schemas.openxmlformats.org/drawingml/2006/main">
            <a:r>
              <a:t>https://pmc.ncbi.nlm.nih.gov:443/articles/PMC4606564/</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Speech perception in multimedia environments depends on the brain ability to isolate target narration from background sounds. In neurobiological research published in PMC9599198, researchers examined speech comprehension and cortical tracking of speech envelopes using temporal response functions around 100 milliseconds. Participants listened to an audiobook at a 0 dB signal-to-noise ratio alongside silence, instrumental music, or songs with lyrics. The study revealed that speech comprehension was significantly impaired during background music compared to silence, and neural tracking of the speech envelope was severely disrupted when vocal tracks were present. Vocal music creates informational masking because lyric processing competes directly for linguistic cognitive resources. In contrast, isolated instrumental music reduced this linguistic conflict. For video presentations, creators must strictly avoid background tracks containing vocals, spoken samples, or prominent vocal chops. Pure instrumental music ensures that cortical auditory tracking remains focused entirely on the presenter spoken narration.</a:t>
            </a:r>
          </a:p>
          <a:p xmlns:a="http://schemas.openxmlformats.org/drawingml/2006/main">
            <a:r>
              <a:t/>
            </a:r>
          </a:p>
          <a:p xmlns:a="http://schemas.openxmlformats.org/drawingml/2006/main">
            <a:r>
              <a:t>Sources:</a:t>
            </a:r>
          </a:p>
          <a:p xmlns:a="http://schemas.openxmlformats.org/drawingml/2006/main">
            <a:r>
              <a:t>https://pmc.ncbi.nlm.nih.gov/articles/PMC9599198/</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Selecting the right instrumental track requires careful evaluation of compositional structure and arrangement density. Research on auditory stream segregation in PMC9599198 indicates that familiar and predictable musical structures allow listeners to allocate fewer attentional resources to background music, making it easier to track concurrent speech. As a practical recommendation, presenters should choose instrumental beds with steady tempos between 80 and 110 beats per minute, which maintain energy without sounding frantic. Tonal stability in simple major or natural minor keys helps prevent unexpected harmonic shifts that distract listeners. We recommend sparse arrangements centered on sustained warm pads, muted electric pianos, or subtle ambient textures. An illustrative example is an eight-bar repetitive progression that establishes a subtle foundation while avoiding virtuosic soloing. Predictable, uncluttered arrangements allow the audience brain to filter out the music effortlessly, dedicating maximum cognitive bandwidth to the presentation content.</a:t>
            </a:r>
          </a:p>
          <a:p xmlns:a="http://schemas.openxmlformats.org/drawingml/2006/main">
            <a:r>
              <a:t/>
            </a:r>
          </a:p>
          <a:p xmlns:a="http://schemas.openxmlformats.org/drawingml/2006/main">
            <a:r>
              <a:t>Sources:</a:t>
            </a:r>
          </a:p>
          <a:p xmlns:a="http://schemas.openxmlformats.org/drawingml/2006/main">
            <a:r>
              <a:t>https://pmc.ncbi.nlm.nih.gov:443/articles/PMC9599198/</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Even well-arranged instrumental tracks can conflict with the frequency range of human speech. Research in PMC9599198 highlights that concurrent auditory streams competing at equal sound levels cause substantial perceptual interference, underscoring the need for clear acoustic separation. Analysis shows that the critical window for vocal intelligibility lies between 1 kHz and 4 kHz, where consonant articulation resides. As an engineering recommendation, apply a parametric equalizer to carve a 2 dB to 4 dB cut across 1 kHz to 3.5 kHz on the music bus. Furthermore, implement sidechain ducking keyed directly to the narration channel. As a technical recommendation, set the sidechain compressor to lower the music bed by 4 dB to 6 dB whenever the presenter speaks, utilizing a fast attack time of 20 to 50 milliseconds and a smooth release of 250 to 500 milliseconds. This ensures narration stays clear while music fills natural speaking pauses.</a:t>
            </a:r>
          </a:p>
          <a:p xmlns:a="http://schemas.openxmlformats.org/drawingml/2006/main">
            <a:r>
              <a:t/>
            </a:r>
          </a:p>
          <a:p xmlns:a="http://schemas.openxmlformats.org/drawingml/2006/main">
            <a:r>
              <a:t>Sources:</a:t>
            </a:r>
          </a:p>
          <a:p xmlns:a="http://schemas.openxmlformats.org/drawingml/2006/main">
            <a:r>
              <a:t>https://pmc.ncbi.nlm.nih.gov/articles/PMC9599198/</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Proper loudness calibration is essential to deliver professional audio across streaming platforms. In laboratory psychoacoustic research described in PMC4606564, researchers controlled experimental auditory stimuli by matching their intensity to 89.0 dB using MP3Gain software, illustrating the necessity of objective volume standardization. For digital video distribution on YouTube, analysis shows that automated volume normalization evaluates integrated loudness across the entire video. As an operational recommendation, creators should master presentation audio to YouTube target benchmark of -14 LUFS integrated, maintaining a true peak safety ceiling of -1.0 dBTP to avoid digital clipping and downstream processing penalties. To preserve vocal clarity, we recommend balancing background music 18 dB to 24 dB below the peak level of the vocal track. For example, if narration measures -16 LUFS, keeping the music bed between -34 LUFS and -40 LUFS ensures the speaker remains commanding while preventing automatic loudness attenuation by platform algorithms.</a:t>
            </a:r>
          </a:p>
          <a:p xmlns:a="http://schemas.openxmlformats.org/drawingml/2006/main">
            <a:r>
              <a:t/>
            </a:r>
          </a:p>
          <a:p xmlns:a="http://schemas.openxmlformats.org/drawingml/2006/main">
            <a:r>
              <a:t>Sources:</a:t>
            </a:r>
          </a:p>
          <a:p xmlns:a="http://schemas.openxmlformats.org/drawingml/2006/main">
            <a:r>
              <a:t>https://pmc.ncbi.nlm.nih.gov/articles/PMC4606564/</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Navigating copyright compliance is critical when publishing presentations on YouTube. Uploading unauthorized commercial music exposes channels to Content ID fingerprinting, resulting in automated monetization claims, audio muting, or copyright strikes. According to official guidelines from the YouTube Help Center at support.google.com/youtube/answer/3376882, music and sound effects downloaded from the YouTube Studio Audio Library are copyright-safe and will not receive claims through the Content ID system. The documentation specifies that creators can monetize eligible videos using Audio Library assets. When using tracks licensed under Creative Commons, creators are required to include the designated artist attribution in the video description. Conversely, tracks with standard YouTube Audio Library licenses require no attribution. Sourcing audio directly from verified libraries protects your channel from sudden copyright disputes, ensuring that corporate webinars, tutorials, and academic presentations remain accessible without interruption or loss of monetization.</a:t>
            </a:r>
          </a:p>
          <a:p xmlns:a="http://schemas.openxmlformats.org/drawingml/2006/main">
            <a:r>
              <a:t/>
            </a:r>
          </a:p>
          <a:p xmlns:a="http://schemas.openxmlformats.org/drawingml/2006/main">
            <a:r>
              <a:t>Sources:</a:t>
            </a:r>
          </a:p>
          <a:p xmlns:a="http://schemas.openxmlformats.org/drawingml/2006/main">
            <a:r>
              <a:t>https://support.google.com/youtube/answer/3376882</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Continuous background music across a lengthy presentation induces cognitive fatigue. Strategic presentation pacing involves applying music dynamically across slide sections. Experiments on memory encoding detailed in PMC4606564 demonstrated that silence provided a superior baseline for fast and accurate recall compared to continuous auditory backgrounds like joyful music or rain noise. As an editorial recommendation, use short 3 to 5 second audio cues to introduce major section headers and slide chapter transitions. This signals narrative progression without sustained distraction. Furthermore, as a strict presentation recommendation, cut background music completely whenever presenting data-heavy slides, complex process diagrams, or critical quantitative findings. Giving viewers complete acoustic silence during high-density instructional moments allows their limited cognitive capacity to focus entirely on visual and analytical comprehension. Reintroducing a subtle audio bed during concluding summaries restores engagement without fatiguing the listener.</a:t>
            </a:r>
          </a:p>
          <a:p xmlns:a="http://schemas.openxmlformats.org/drawingml/2006/main">
            <a:r>
              <a:t/>
            </a:r>
          </a:p>
          <a:p xmlns:a="http://schemas.openxmlformats.org/drawingml/2006/main">
            <a:r>
              <a:t>Sources:</a:t>
            </a:r>
          </a:p>
          <a:p xmlns:a="http://schemas.openxmlformats.org/drawingml/2006/main">
            <a:r>
              <a:t>https://pmc.ncbi.nlm.nih.gov/articles/PMC4606564/</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Before publishing your presentation video to YouTube, a rigorous multi-device audio audit is mandatory. Perceptual research in PMC9599198 demonstrated that listeners with lower musical listening skills experience significantly greater difficulty understanding speech in noisy auditory environments. This finding reminds us that everyday viewers consume content in suboptimal acoustic conditions. Analysis indicates that video creators should test their final audio mix on mobile phone speakers, laptop grilles, and entry-level earbuds. As an engineering recommendation, collapse the audio mix to mono to verify that wide stereo synthesizer pads do not cause destructive phase cancellation that hollows out center-panned vocals. Additionally, upload an unlisted draft to inspect YouTube automated closed captions. If automatic speech recognition algorithms misinterpret spoken words due to background music bleed, human viewers will experience similar comprehension barriers. Auditing across diverse listening environments guarantees consistent intelligibility.</a:t>
            </a:r>
          </a:p>
          <a:p xmlns:a="http://schemas.openxmlformats.org/drawingml/2006/main">
            <a:r>
              <a:t/>
            </a:r>
          </a:p>
          <a:p xmlns:a="http://schemas.openxmlformats.org/drawingml/2006/main">
            <a:r>
              <a:t>Sources:</a:t>
            </a:r>
          </a:p>
          <a:p xmlns:a="http://schemas.openxmlformats.org/drawingml/2006/main">
            <a:r>
              <a:t>https://pmc.ncbi.nlm.nih.gov:443/articles/PMC9599198/</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 conclusion, background music in YouTube presentations serves as an intentional communication tool rather than mere acoustic decoration. As neurobiological and cognitive research from PMC9599198 and PMC4606564 demonstrates, auditory distractors can significantly impede speech tracking, working memory, and recall accuracy. By selecting sparse instrumental beds with predictable structures, carving vocal frequencies between 1 kHz and 4 kHz, and implementing sidechain ducking, presenters protect spoken clarity. Calibrating overall levels to YouTube -14 LUFS target and sourcing audio through the YouTube Studio Audio Library as documented in support.google.com/youtube/answer/3376882 ensures technical polish and complete copyright compliance. Finally, using strategic silence during data-heavy slides respects viewer cognitive bandwidth. When engineering discipline and instructional design unite, background music enhances video pacing without compromising the clarity and authority of your presentation.</a:t>
            </a:r>
          </a:p>
          <a:p xmlns:a="http://schemas.openxmlformats.org/drawingml/2006/main">
            <a:r>
              <a:t/>
            </a:r>
          </a:p>
          <a:p xmlns:a="http://schemas.openxmlformats.org/drawingml/2006/main">
            <a:r>
              <a:t>Sources:</a:t>
            </a:r>
          </a:p>
          <a:p xmlns:a="http://schemas.openxmlformats.org/drawingml/2006/main">
            <a:r>
              <a:t>https://pmc.ncbi.nlm.nih.gov/articles/PMC9599198/</a:t>
            </a:r>
          </a:p>
          <a:p xmlns:a="http://schemas.openxmlformats.org/drawingml/2006/main">
            <a:r>
              <a:t>https://support.google.com/youtube/answer/3376882</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ba35e47d832c462b"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81b76312883341cd"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36eb5591f87c4783"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8d48657c11f74a16"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5d0252be843d40ae"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65a645b4e4e1452a"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4D8799EB-D5BF-445C-9EA0-39762198599D}"/>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4BD8BFED-D9EC-471B-A3FC-5A6CC97EAD7A}"/>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E1229A1E-3C2A-4C9B-A490-C13C45ED5BFE}"/>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BD9F198F-CB5C-42B3-8844-56E02DADF617}"/>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BB4DC7CA-9D52-4BF9-9509-BCD78E197E48}"/>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482358E9-2672-4C5E-A301-4AFAAC0EE01B}"/>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E987D68E-C366-4842-9724-21E85E7EA608}"/>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00840C6F-A4DA-46F6-BBF4-F9F9D41F1086}"/>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548F9AB5-B3F0-4C7A-BE5B-38262C57FCF0}"/>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0B690B5B-5C7B-479D-9F4A-9DFA6149EB81}"/>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fe8d9b99f3e144c9" /><Relationship Type="http://schemas.openxmlformats.org/officeDocument/2006/relationships/slideLayout" Target="/ppt/slideLayouts/slideLayout1.xml" Id="R67673f969e0f42fb" /><Relationship Type="http://schemas.openxmlformats.org/officeDocument/2006/relationships/slideLayout" Target="/ppt/slideLayouts/slideLayout2.xml" Id="R44682384ad94447d" /><Relationship Type="http://schemas.openxmlformats.org/officeDocument/2006/relationships/slideLayout" Target="/ppt/slideLayouts/slideLayout3.xml" Id="R56c2916f72eb41bb" /><Relationship Type="http://schemas.openxmlformats.org/officeDocument/2006/relationships/slideLayout" Target="/ppt/slideLayouts/slideLayout4.xml" Id="Rc15901e9d48b4144" /><Relationship Type="http://schemas.openxmlformats.org/officeDocument/2006/relationships/slideLayout" Target="/ppt/slideLayouts/slideLayout5.xml" Id="Rdfb1bffff3db46d1" /><Relationship Type="http://schemas.openxmlformats.org/officeDocument/2006/relationships/slideLayout" Target="/ppt/slideLayouts/slideLayout6.xml" Id="R2182b4c21cdc4703"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67673f969e0f42fb"/>
    <p:sldLayoutId xmlns:r="http://schemas.openxmlformats.org/officeDocument/2006/relationships" id="2147483650" r:id="R44682384ad94447d"/>
    <p:sldLayoutId xmlns:r="http://schemas.openxmlformats.org/officeDocument/2006/relationships" id="2147483651" r:id="R56c2916f72eb41bb"/>
    <p:sldLayoutId xmlns:r="http://schemas.openxmlformats.org/officeDocument/2006/relationships" id="2147483652" r:id="Rc15901e9d48b4144"/>
    <p:sldLayoutId xmlns:r="http://schemas.openxmlformats.org/officeDocument/2006/relationships" id="2147483653" r:id="Rdfb1bffff3db46d1"/>
    <p:sldLayoutId xmlns:r="http://schemas.openxmlformats.org/officeDocument/2006/relationships" id="2147483654" r:id="R2182b4c21cdc4703"/>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b953c27b9c5c40f6" /><Relationship Type="http://schemas.openxmlformats.org/officeDocument/2006/relationships/image" Target="/ppt/media/image.png" Id="R81c3faaed00c4c55" /><Relationship Type="http://schemas.openxmlformats.org/officeDocument/2006/relationships/notesSlide" Target="/ppt/notesSlides/notesSlide1.xml" Id="R1e80e95846e242f9"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32125d4162564b41" /><Relationship Type="http://schemas.openxmlformats.org/officeDocument/2006/relationships/notesSlide" Target="/ppt/notesSlides/notesSlide2.xml" Id="R9916a21e040a47c0"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9da802e75c4747c5" /><Relationship Type="http://schemas.openxmlformats.org/officeDocument/2006/relationships/notesSlide" Target="/ppt/notesSlides/notesSlide3.xml" Id="Rc1be8c046f8d4b16"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bfc0364c2b444fef" /><Relationship Type="http://schemas.openxmlformats.org/officeDocument/2006/relationships/notesSlide" Target="/ppt/notesSlides/notesSlide4.xml" Id="Rb17c2abcc2be49cf"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099a11389f094cd5" /><Relationship Type="http://schemas.openxmlformats.org/officeDocument/2006/relationships/notesSlide" Target="/ppt/notesSlides/notesSlide5.xml" Id="Rd33b5031f17d4769"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a9956cc5afef47c9" /><Relationship Type="http://schemas.openxmlformats.org/officeDocument/2006/relationships/notesSlide" Target="/ppt/notesSlides/notesSlide6.xml" Id="Ra6a74099d8ab46c1"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3f47d5cf721141b2" /><Relationship Type="http://schemas.openxmlformats.org/officeDocument/2006/relationships/notesSlide" Target="/ppt/notesSlides/notesSlide7.xml" Id="R1a078651b0ce4c7f"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c5da2eab24c14c7a" /><Relationship Type="http://schemas.openxmlformats.org/officeDocument/2006/relationships/notesSlide" Target="/ppt/notesSlides/notesSlide8.xml" Id="Rf0f9b0af6ab74227"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566f47afe5424731" /><Relationship Type="http://schemas.openxmlformats.org/officeDocument/2006/relationships/notesSlide" Target="/ppt/notesSlides/notesSlide9.xml" Id="R5bc5e90a7b914faa"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f2e4864f5c6548ce" /><Relationship Type="http://schemas.openxmlformats.org/officeDocument/2006/relationships/notesSlide" Target="/ppt/notesSlides/notesSlide10.xml" Id="R28a49f644b6e45e2" /></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7440a8f35f5946e8" /><Relationship Type="http://schemas.openxmlformats.org/officeDocument/2006/relationships/notesSlide" Target="/ppt/notesSlides/notesSlide11.xml" Id="R9aba5c99cb68434c" /></Relationships>
</file>

<file path=ppt/slides/slide1.xml><?xml version="1.0" encoding="utf-8"?>
<p:sld xmlns:p="http://schemas.openxmlformats.org/presentationml/2006/main">
  <p:cSld>
    <p:bg>
      <p:bgPr>
        <a:solidFill xmlns:a="http://schemas.openxmlformats.org/drawingml/2006/main">
          <a:srgbClr val="10172A"/>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3AD234F2-3EA2-4E59-9806-E4EA627E68E8}"/>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CCD6E5"/>
                </a:solidFill>
                <a:latin typeface="Helvetica Neue"/>
                <a:ea typeface="Helvetica Neue"/>
                <a:cs typeface="Helvetica Neue"/>
              </a:defRPr>
            </a:defPPr>
          </a:lstStyle>
          <a:p xmlns:a="http://schemas.openxmlformats.org/drawingml/2006/main">
            <a:pPr algn="r">
              <a:defRPr sz="1050" b="0">
                <a:solidFill>
                  <a:srgbClr val="CCD6E5"/>
                </a:solidFill>
                <a:latin typeface="Helvetica Neue"/>
                <a:ea typeface="Helvetica Neue"/>
                <a:cs typeface="Helvetica Neue"/>
              </a:defRPr>
            </a:pPr>
            <a:r>
              <a:rPr sz="1050" b="0">
                <a:solidFill>
                  <a:srgbClr val="CCD6E5"/>
                </a:solidFill>
                <a:latin typeface="Helvetica Neue"/>
                <a:ea typeface="Helvetica Neue"/>
                <a:cs typeface="Helvetica Neue"/>
              </a:rPr>
              <a:t>01  /  11</a:t>
            </a:r>
          </a:p>
        </p:txBody>
      </p:sp>
      <p:sp>
        <p:nvSpPr>
          <p:cNvPr id="2" name="">
            <a:extLst xmlns:a="http://schemas.openxmlformats.org/drawingml/2006/main">
              <a:ext uri="{FF2B5EF4-FFF2-40B4-BE49-F238E27FC236}">
                <a16:creationId xmlns:a16="http://schemas.microsoft.com/office/drawing/2014/main" id="{D68E154F-9C6F-4DD4-8138-316345852D2E}"/>
              </a:ext>
            </a:extLst>
          </p:cNvPr>
          <p:cNvSpPr>
            <a:spLocks xmlns:a="http://schemas.openxmlformats.org/drawingml/2006/main" noGrp="1"/>
          </p:cNvSpPr>
          <p:nvPr/>
        </p:nvSpPr>
        <p:spPr>
          <a:xfrm xmlns:a="http://schemas.openxmlformats.org/drawingml/2006/main">
            <a:off x="685800" y="552450"/>
            <a:ext cx="54768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200" b="1">
                <a:solidFill>
                  <a:srgbClr val="FFB74D"/>
                </a:solidFill>
                <a:latin typeface="Helvetica Neue"/>
                <a:ea typeface="Helvetica Neue"/>
                <a:cs typeface="Helvetica Neue"/>
              </a:defRPr>
            </a:defPPr>
          </a:lstStyle>
          <a:p xmlns:a="http://schemas.openxmlformats.org/drawingml/2006/main">
            <a:pPr algn="l">
              <a:defRPr sz="1200" b="1">
                <a:solidFill>
                  <a:srgbClr val="FFB74D"/>
                </a:solidFill>
                <a:latin typeface="Helvetica Neue"/>
                <a:ea typeface="Helvetica Neue"/>
                <a:cs typeface="Helvetica Neue"/>
              </a:defRPr>
            </a:pPr>
            <a:r>
              <a:rPr sz="1200" b="1">
                <a:solidFill>
                  <a:srgbClr val="FFB74D"/>
                </a:solidFill>
                <a:latin typeface="Helvetica Neue"/>
                <a:ea typeface="Helvetica Neue"/>
                <a:cs typeface="Helvetica Neue"/>
              </a:rPr>
              <a:t>VIDEO PRODUCTION</a:t>
            </a:r>
          </a:p>
        </p:txBody>
      </p:sp>
      <p:sp>
        <p:nvSpPr>
          <p:cNvPr id="3" name="">
            <a:extLst xmlns:a="http://schemas.openxmlformats.org/drawingml/2006/main">
              <a:ext uri="{FF2B5EF4-FFF2-40B4-BE49-F238E27FC236}">
                <a16:creationId xmlns:a16="http://schemas.microsoft.com/office/drawing/2014/main" id="{4D1573C1-BB74-4A81-8CF9-941DDC171818}"/>
              </a:ext>
            </a:extLst>
          </p:cNvPr>
          <p:cNvSpPr>
            <a:spLocks xmlns:a="http://schemas.openxmlformats.org/drawingml/2006/main" noGrp="1"/>
          </p:cNvSpPr>
          <p:nvPr/>
        </p:nvSpPr>
        <p:spPr>
          <a:xfrm xmlns:a="http://schemas.openxmlformats.org/drawingml/2006/main">
            <a:off x="685800" y="1428750"/>
            <a:ext cx="5715000" cy="2524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4350" b="1">
                <a:solidFill>
                  <a:srgbClr val="FFFFFF"/>
                </a:solidFill>
                <a:latin typeface="Helvetica Neue"/>
                <a:ea typeface="Helvetica Neue"/>
                <a:cs typeface="Helvetica Neue"/>
              </a:defRPr>
            </a:defPPr>
          </a:lstStyle>
          <a:p xmlns:a="http://schemas.openxmlformats.org/drawingml/2006/main">
            <a:pPr algn="l">
              <a:defRPr sz="4350" b="1">
                <a:solidFill>
                  <a:srgbClr val="FFFFFF"/>
                </a:solidFill>
                <a:latin typeface="Helvetica Neue"/>
                <a:ea typeface="Helvetica Neue"/>
                <a:cs typeface="Helvetica Neue"/>
              </a:defRPr>
            </a:pPr>
            <a:r>
              <a:rPr sz="4350" b="1">
                <a:solidFill>
                  <a:srgbClr val="FFFFFF"/>
                </a:solidFill>
                <a:latin typeface="Helvetica Neue"/>
                <a:ea typeface="Helvetica Neue"/>
                <a:cs typeface="Helvetica Neue"/>
              </a:rPr>
              <a:t>YouTube Presentation Background Music</a:t>
            </a:r>
          </a:p>
        </p:txBody>
      </p:sp>
      <p:sp>
        <p:nvSpPr>
          <p:cNvPr id="4" name="">
            <a:extLst xmlns:a="http://schemas.openxmlformats.org/drawingml/2006/main">
              <a:ext uri="{FF2B5EF4-FFF2-40B4-BE49-F238E27FC236}">
                <a16:creationId xmlns:a16="http://schemas.microsoft.com/office/drawing/2014/main" id="{ABF4E485-281F-4B7B-A6F3-64234F9A6DB1}"/>
              </a:ext>
            </a:extLst>
          </p:cNvPr>
          <p:cNvSpPr>
            <a:spLocks xmlns:a="http://schemas.openxmlformats.org/drawingml/2006/main" noGrp="1"/>
          </p:cNvSpPr>
          <p:nvPr/>
        </p:nvSpPr>
        <p:spPr>
          <a:xfrm xmlns:a="http://schemas.openxmlformats.org/drawingml/2006/main">
            <a:off x="723900" y="4305300"/>
            <a:ext cx="523875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75" b="0">
                <a:solidFill>
                  <a:srgbClr val="CCD6E5"/>
                </a:solidFill>
                <a:latin typeface="Helvetica Neue"/>
                <a:ea typeface="Helvetica Neue"/>
                <a:cs typeface="Helvetica Neue"/>
              </a:defRPr>
            </a:defPPr>
          </a:lstStyle>
          <a:p xmlns:a="http://schemas.openxmlformats.org/drawingml/2006/main">
            <a:pPr algn="l">
              <a:defRPr sz="1875" b="0">
                <a:solidFill>
                  <a:srgbClr val="CCD6E5"/>
                </a:solidFill>
                <a:latin typeface="Helvetica Neue"/>
                <a:ea typeface="Helvetica Neue"/>
                <a:cs typeface="Helvetica Neue"/>
              </a:defRPr>
            </a:pPr>
            <a:r>
              <a:rPr sz="1875" b="0">
                <a:solidFill>
                  <a:srgbClr val="CCD6E5"/>
                </a:solidFill>
                <a:latin typeface="Helvetica Neue"/>
                <a:ea typeface="Helvetica Neue"/>
                <a:cs typeface="Helvetica Neue"/>
              </a:rPr>
              <a:t>Audio Engineering, Cognitive Load Management, and Platform Standards</a:t>
            </a:r>
          </a:p>
        </p:txBody>
      </p:sp>
      <p:pic>
        <p:nvPicPr>
          <p:cNvPr id="5" name="">
            <a:extLst xmlns:a="http://schemas.openxmlformats.org/drawingml/2006/main">
              <a:ext uri="{FF2B5EF4-FFF2-40B4-BE49-F238E27FC236}">
                <a16:creationId xmlns:a16="http://schemas.microsoft.com/office/drawing/2014/main" id="{0D98FA07-7600-4D2D-B1CA-49798DD5AFEC}"/>
              </a:ext>
            </a:extLst>
          </p:cNvPr>
          <p:cNvPicPr>
            <a:picLocks xmlns:a="http://schemas.openxmlformats.org/drawingml/2006/main" noChangeAspect="1"/>
          </p:cNvPicPr>
          <p:nvPr/>
        </p:nvPicPr>
        <p:blipFill>
          <a:blip xmlns:r="http://schemas.openxmlformats.org/officeDocument/2006/relationships" xmlns:a="http://schemas.openxmlformats.org/drawingml/2006/main" r:embed="R81c3faaed00c4c55"/>
          <a:srcRect xmlns:a="http://schemas.openxmlformats.org/drawingml/2006/main" l="23462" t="0" r="23462" b="0"/>
          <a:stretch xmlns:a="http://schemas.openxmlformats.org/drawingml/2006/main">
            <a:fillRect l="0" t="0" r="0" b="0"/>
          </a:stretch>
        </p:blipFill>
        <p:spPr>
          <a:xfrm xmlns:a="http://schemas.openxmlformats.org/drawingml/2006/main">
            <a:off x="7086600" y="1066800"/>
            <a:ext cx="4419600" cy="4686300"/>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A066D2B7-CF62-4DB4-AF20-E569735D8D85}"/>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CCD6E5"/>
                </a:solidFill>
                <a:latin typeface="Helvetica Neue"/>
                <a:ea typeface="Helvetica Neue"/>
                <a:cs typeface="Helvetica Neue"/>
              </a:defRPr>
            </a:defPPr>
          </a:lstStyle>
          <a:p xmlns:a="http://schemas.openxmlformats.org/drawingml/2006/main">
            <a:pPr algn="l">
              <a:defRPr sz="975" b="1">
                <a:solidFill>
                  <a:srgbClr val="CCD6E5"/>
                </a:solidFill>
                <a:latin typeface="Helvetica Neue"/>
                <a:ea typeface="Helvetica Neue"/>
                <a:cs typeface="Helvetica Neue"/>
              </a:defRPr>
            </a:pPr>
            <a:r>
              <a:rPr sz="975" b="1">
                <a:solidFill>
                  <a:srgbClr val="CCD6E5"/>
                </a:solidFill>
                <a:latin typeface="Helvetica Neue"/>
                <a:ea typeface="Helvetica Neue"/>
                <a:cs typeface="Helvetica Neue"/>
              </a:rPr>
              <a:t>YIHA</a:t>
            </a:r>
          </a:p>
        </p:txBody>
      </p:sp>
    </p:spTree>
    <p:extLst>
      <p:ext uri="{BB962C8B-B14F-4D97-AF65-F5344CB8AC3E}">
        <p14:creationId xmlns:p14="http://schemas.microsoft.com/office/powerpoint/2010/main" val="192529958"/>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E8AFDE30-D14C-411B-B45D-DC8130713B30}"/>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02  /  11</a:t>
            </a:r>
          </a:p>
        </p:txBody>
      </p:sp>
      <p:sp>
        <p:nvSpPr>
          <p:cNvPr id="2" name="">
            <a:extLst xmlns:a="http://schemas.openxmlformats.org/drawingml/2006/main">
              <a:ext uri="{FF2B5EF4-FFF2-40B4-BE49-F238E27FC236}">
                <a16:creationId xmlns:a16="http://schemas.microsoft.com/office/drawing/2014/main" id="{5F025D43-65FB-461B-8F4F-8E53BBD62E74}"/>
              </a:ext>
            </a:extLst>
          </p:cNvPr>
          <p:cNvSpPr>
            <a:spLocks xmlns:a="http://schemas.openxmlformats.org/drawingml/2006/main" noGrp="1"/>
          </p:cNvSpPr>
          <p:nvPr/>
        </p:nvSpPr>
        <p:spPr>
          <a:xfrm xmlns:a="http://schemas.openxmlformats.org/drawingml/2006/main">
            <a:off x="723900" y="933450"/>
            <a:ext cx="104775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10172A"/>
                </a:solidFill>
                <a:latin typeface="Helvetica Neue"/>
                <a:ea typeface="Helvetica Neue"/>
                <a:cs typeface="Helvetica Neue"/>
              </a:defRPr>
            </a:defPPr>
          </a:lstStyle>
          <a:p xmlns:a="http://schemas.openxmlformats.org/drawingml/2006/main">
            <a:pPr algn="l">
              <a:defRPr sz="3600" b="1">
                <a:solidFill>
                  <a:srgbClr val="10172A"/>
                </a:solidFill>
                <a:latin typeface="Helvetica Neue"/>
                <a:ea typeface="Helvetica Neue"/>
                <a:cs typeface="Helvetica Neue"/>
              </a:defRPr>
            </a:pPr>
            <a:r>
              <a:rPr sz="3600" b="1">
                <a:solidFill>
                  <a:srgbClr val="10172A"/>
                </a:solidFill>
                <a:latin typeface="Helvetica Neue"/>
                <a:ea typeface="Helvetica Neue"/>
                <a:cs typeface="Helvetica Neue"/>
              </a:rPr>
              <a:t>Purpose and Function of Presentation Audio</a:t>
            </a:r>
          </a:p>
        </p:txBody>
      </p:sp>
      <p:sp>
        <p:nvSpPr>
          <p:cNvPr id="3" name="">
            <a:extLst xmlns:a="http://schemas.openxmlformats.org/drawingml/2006/main">
              <a:ext uri="{FF2B5EF4-FFF2-40B4-BE49-F238E27FC236}">
                <a16:creationId xmlns:a16="http://schemas.microsoft.com/office/drawing/2014/main" id="{32B03AA3-B036-4F68-AF86-45AE87DF32A2}"/>
              </a:ext>
            </a:extLst>
          </p:cNvPr>
          <p:cNvSpPr>
            <a:spLocks xmlns:a="http://schemas.openxmlformats.org/drawingml/2006/main" noGrp="1"/>
          </p:cNvSpPr>
          <p:nvPr/>
        </p:nvSpPr>
        <p:spPr>
          <a:xfrm xmlns:a="http://schemas.openxmlformats.org/drawingml/2006/main">
            <a:off x="762000" y="2333625"/>
            <a:ext cx="102870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325" b="1">
                <a:solidFill>
                  <a:srgbClr val="FF5C5C"/>
                </a:solidFill>
                <a:latin typeface="Helvetica Neue"/>
                <a:ea typeface="Helvetica Neue"/>
                <a:cs typeface="Helvetica Neue"/>
              </a:defRPr>
            </a:defPPr>
          </a:lstStyle>
          <a:p xmlns:a="http://schemas.openxmlformats.org/drawingml/2006/main">
            <a:pPr algn="l">
              <a:defRPr sz="2325" b="1">
                <a:solidFill>
                  <a:srgbClr val="FF5C5C"/>
                </a:solidFill>
                <a:latin typeface="Helvetica Neue"/>
                <a:ea typeface="Helvetica Neue"/>
                <a:cs typeface="Helvetica Neue"/>
              </a:defRPr>
            </a:pPr>
            <a:r>
              <a:rPr sz="2325" b="1">
                <a:solidFill>
                  <a:srgbClr val="FF5C5C"/>
                </a:solidFill>
                <a:latin typeface="Helvetica Neue"/>
                <a:ea typeface="Helvetica Neue"/>
                <a:cs typeface="Helvetica Neue"/>
              </a:rPr>
              <a:t>Background audio establishes pacing and texture but must never overpower the speaker voice.</a:t>
            </a:r>
          </a:p>
        </p:txBody>
      </p:sp>
      <p:sp>
        <p:nvSpPr>
          <p:cNvPr id="4" name="">
            <a:extLst xmlns:a="http://schemas.openxmlformats.org/drawingml/2006/main">
              <a:ext uri="{FF2B5EF4-FFF2-40B4-BE49-F238E27FC236}">
                <a16:creationId xmlns:a16="http://schemas.microsoft.com/office/drawing/2014/main" id="{A18680CF-E424-43D4-A785-FB5D0AB7F1B6}"/>
              </a:ext>
            </a:extLst>
          </p:cNvPr>
          <p:cNvSpPr>
            <a:spLocks xmlns:a="http://schemas.openxmlformats.org/drawingml/2006/main" noGrp="1"/>
          </p:cNvSpPr>
          <p:nvPr/>
        </p:nvSpPr>
        <p:spPr>
          <a:xfrm xmlns:a="http://schemas.openxmlformats.org/drawingml/2006/main">
            <a:off x="781050" y="34861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10172A"/>
                </a:solidFill>
                <a:latin typeface="Helvetica Neue"/>
                <a:ea typeface="Helvetica Neue"/>
                <a:cs typeface="Helvetica Neue"/>
              </a:defRPr>
            </a:defPPr>
          </a:lstStyle>
          <a:p xmlns:a="http://schemas.openxmlformats.org/drawingml/2006/main">
            <a:pPr algn="l">
              <a:defRPr sz="2100" b="0">
                <a:solidFill>
                  <a:srgbClr val="10172A"/>
                </a:solidFill>
                <a:latin typeface="Helvetica Neue"/>
                <a:ea typeface="Helvetica Neue"/>
                <a:cs typeface="Helvetica Neue"/>
              </a:defRPr>
            </a:pPr>
            <a:r>
              <a:rPr sz="2100" b="0">
                <a:solidFill>
                  <a:srgbClr val="10172A"/>
                </a:solidFill>
                <a:latin typeface="Helvetica Neue"/>
                <a:ea typeface="Helvetica Neue"/>
                <a:cs typeface="Helvetica Neue"/>
              </a:rPr>
              <a:t>Smooths unnatural room silence between spoken presentation phrases</a:t>
            </a:r>
          </a:p>
        </p:txBody>
      </p:sp>
      <p:sp>
        <p:nvSpPr>
          <p:cNvPr id="5" name="">
            <a:extLst xmlns:a="http://schemas.openxmlformats.org/drawingml/2006/main">
              <a:ext uri="{FF2B5EF4-FFF2-40B4-BE49-F238E27FC236}">
                <a16:creationId xmlns:a16="http://schemas.microsoft.com/office/drawing/2014/main" id="{98B42068-4D8C-4A82-8708-DB15D0328253}"/>
              </a:ext>
            </a:extLst>
          </p:cNvPr>
          <p:cNvSpPr>
            <a:spLocks xmlns:a="http://schemas.openxmlformats.org/drawingml/2006/main" noGrp="1"/>
          </p:cNvSpPr>
          <p:nvPr/>
        </p:nvSpPr>
        <p:spPr>
          <a:xfrm xmlns:a="http://schemas.openxmlformats.org/drawingml/2006/main">
            <a:off x="781050" y="43243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10172A"/>
                </a:solidFill>
                <a:latin typeface="Helvetica Neue"/>
                <a:ea typeface="Helvetica Neue"/>
                <a:cs typeface="Helvetica Neue"/>
              </a:defRPr>
            </a:defPPr>
          </a:lstStyle>
          <a:p xmlns:a="http://schemas.openxmlformats.org/drawingml/2006/main">
            <a:pPr algn="l">
              <a:defRPr sz="2100" b="0">
                <a:solidFill>
                  <a:srgbClr val="10172A"/>
                </a:solidFill>
                <a:latin typeface="Helvetica Neue"/>
                <a:ea typeface="Helvetica Neue"/>
                <a:cs typeface="Helvetica Neue"/>
              </a:defRPr>
            </a:pPr>
            <a:r>
              <a:rPr sz="2100" b="0">
                <a:solidFill>
                  <a:srgbClr val="10172A"/>
                </a:solidFill>
                <a:latin typeface="Helvetica Neue"/>
                <a:ea typeface="Helvetica Neue"/>
                <a:cs typeface="Helvetica Neue"/>
              </a:rPr>
              <a:t>Different acoustic backgrounds alter memory recall and heart rates</a:t>
            </a:r>
          </a:p>
        </p:txBody>
      </p:sp>
      <p:sp>
        <p:nvSpPr>
          <p:cNvPr id="6" name="">
            <a:extLst xmlns:a="http://schemas.openxmlformats.org/drawingml/2006/main">
              <a:ext uri="{FF2B5EF4-FFF2-40B4-BE49-F238E27FC236}">
                <a16:creationId xmlns:a16="http://schemas.microsoft.com/office/drawing/2014/main" id="{58403221-832C-4508-A35A-BD213F09DB31}"/>
              </a:ext>
            </a:extLst>
          </p:cNvPr>
          <p:cNvSpPr>
            <a:spLocks xmlns:a="http://schemas.openxmlformats.org/drawingml/2006/main" noGrp="1"/>
          </p:cNvSpPr>
          <p:nvPr/>
        </p:nvSpPr>
        <p:spPr>
          <a:xfrm xmlns:a="http://schemas.openxmlformats.org/drawingml/2006/main">
            <a:off x="781050" y="51625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10172A"/>
                </a:solidFill>
                <a:latin typeface="Helvetica Neue"/>
                <a:ea typeface="Helvetica Neue"/>
                <a:cs typeface="Helvetica Neue"/>
              </a:defRPr>
            </a:defPPr>
          </a:lstStyle>
          <a:p xmlns:a="http://schemas.openxmlformats.org/drawingml/2006/main">
            <a:pPr algn="l">
              <a:defRPr sz="2100" b="0">
                <a:solidFill>
                  <a:srgbClr val="10172A"/>
                </a:solidFill>
                <a:latin typeface="Helvetica Neue"/>
                <a:ea typeface="Helvetica Neue"/>
                <a:cs typeface="Helvetica Neue"/>
              </a:defRPr>
            </a:pPr>
            <a:r>
              <a:rPr sz="2100" b="0">
                <a:solidFill>
                  <a:srgbClr val="10172A"/>
                </a:solidFill>
                <a:latin typeface="Helvetica Neue"/>
                <a:ea typeface="Helvetica Neue"/>
                <a:cs typeface="Helvetica Neue"/>
              </a:rPr>
              <a:t>Joyful music and rain noise create cognitive interference relative to silence</a:t>
            </a:r>
          </a:p>
        </p:txBody>
      </p:sp>
      <p:sp>
        <p:nvSpPr>
          <p:cNvPr id="7" name="">
            <a:extLst xmlns:a="http://schemas.openxmlformats.org/drawingml/2006/main">
              <a:ext uri="{FF2B5EF4-FFF2-40B4-BE49-F238E27FC236}">
                <a16:creationId xmlns:a16="http://schemas.microsoft.com/office/drawing/2014/main" id="{864FEBBA-095C-4FA5-9C8A-DD32263FAAA4}"/>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295652094"/>
      </p:ext>
    </p:extLst>
  </p:cSld>
</p:sld>
</file>

<file path=ppt/slides/slide3.xml><?xml version="1.0" encoding="utf-8"?>
<p:sld xmlns:p="http://schemas.openxmlformats.org/presentationml/2006/main">
  <p:cSld>
    <p:bg>
      <p:bgPr>
        <a:solidFill xmlns:a="http://schemas.openxmlformats.org/drawingml/2006/main">
          <a:srgbClr val="FFF8F3"/>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ADC6B903-B2B7-46B6-9A50-4A016146EB11}"/>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03  /  11</a:t>
            </a:r>
          </a:p>
        </p:txBody>
      </p:sp>
      <p:sp>
        <p:nvSpPr>
          <p:cNvPr id="2" name="">
            <a:extLst xmlns:a="http://schemas.openxmlformats.org/drawingml/2006/main">
              <a:ext uri="{FF2B5EF4-FFF2-40B4-BE49-F238E27FC236}">
                <a16:creationId xmlns:a16="http://schemas.microsoft.com/office/drawing/2014/main" id="{4BF24CA5-F82E-43FB-AF58-593611B91892}"/>
              </a:ext>
            </a:extLst>
          </p:cNvPr>
          <p:cNvSpPr>
            <a:spLocks xmlns:a="http://schemas.openxmlformats.org/drawingml/2006/main" noGrp="1"/>
          </p:cNvSpPr>
          <p:nvPr/>
        </p:nvSpPr>
        <p:spPr>
          <a:xfrm xmlns:a="http://schemas.openxmlformats.org/drawingml/2006/main">
            <a:off x="723900" y="914400"/>
            <a:ext cx="104775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10172A"/>
                </a:solidFill>
                <a:latin typeface="Helvetica Neue"/>
                <a:ea typeface="Helvetica Neue"/>
                <a:cs typeface="Helvetica Neue"/>
              </a:defRPr>
            </a:defPPr>
          </a:lstStyle>
          <a:p xmlns:a="http://schemas.openxmlformats.org/drawingml/2006/main">
            <a:pPr algn="l">
              <a:defRPr sz="3600" b="1">
                <a:solidFill>
                  <a:srgbClr val="10172A"/>
                </a:solidFill>
                <a:latin typeface="Helvetica Neue"/>
                <a:ea typeface="Helvetica Neue"/>
                <a:cs typeface="Helvetica Neue"/>
              </a:defRPr>
            </a:pPr>
            <a:r>
              <a:rPr sz="3600" b="1">
                <a:solidFill>
                  <a:srgbClr val="10172A"/>
                </a:solidFill>
                <a:latin typeface="Helvetica Neue"/>
                <a:ea typeface="Helvetica Neue"/>
                <a:cs typeface="Helvetica Neue"/>
              </a:rPr>
              <a:t>Cognitive Load and Seductive Detail Risks</a:t>
            </a:r>
          </a:p>
        </p:txBody>
      </p:sp>
      <p:sp>
        <p:nvSpPr>
          <p:cNvPr id="3" name="">
            <a:extLst xmlns:a="http://schemas.openxmlformats.org/drawingml/2006/main">
              <a:ext uri="{FF2B5EF4-FFF2-40B4-BE49-F238E27FC236}">
                <a16:creationId xmlns:a16="http://schemas.microsoft.com/office/drawing/2014/main" id="{30A4AAC4-FD3D-46F3-8A2B-E48E7E011AAA}"/>
              </a:ext>
            </a:extLst>
          </p:cNvPr>
          <p:cNvSpPr>
            <a:spLocks xmlns:a="http://schemas.openxmlformats.org/drawingml/2006/main" noGrp="1"/>
          </p:cNvSpPr>
          <p:nvPr/>
        </p:nvSpPr>
        <p:spPr>
          <a:xfrm xmlns:a="http://schemas.openxmlformats.org/drawingml/2006/main">
            <a:off x="723900" y="2428875"/>
            <a:ext cx="3810000" cy="2524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700" b="1">
                <a:solidFill>
                  <a:srgbClr val="FF5C5C"/>
                </a:solidFill>
                <a:latin typeface="Helvetica Neue"/>
                <a:ea typeface="Helvetica Neue"/>
                <a:cs typeface="Helvetica Neue"/>
              </a:defRPr>
            </a:defPPr>
          </a:lstStyle>
          <a:p xmlns:a="http://schemas.openxmlformats.org/drawingml/2006/main">
            <a:pPr algn="l">
              <a:defRPr sz="2700" b="1">
                <a:solidFill>
                  <a:srgbClr val="FF5C5C"/>
                </a:solidFill>
                <a:latin typeface="Helvetica Neue"/>
                <a:ea typeface="Helvetica Neue"/>
                <a:cs typeface="Helvetica Neue"/>
              </a:defRPr>
            </a:pPr>
            <a:r>
              <a:rPr sz="2700" b="1">
                <a:solidFill>
                  <a:srgbClr val="FF5C5C"/>
                </a:solidFill>
                <a:latin typeface="Helvetica Neue"/>
                <a:ea typeface="Helvetica Neue"/>
                <a:cs typeface="Helvetica Neue"/>
              </a:rPr>
              <a:t>Irrelevant auditory inputs compete for finite working memory resources during instruction.</a:t>
            </a:r>
          </a:p>
        </p:txBody>
      </p:sp>
      <p:sp>
        <p:nvSpPr>
          <p:cNvPr id="4" name="">
            <a:extLst xmlns:a="http://schemas.openxmlformats.org/drawingml/2006/main">
              <a:ext uri="{FF2B5EF4-FFF2-40B4-BE49-F238E27FC236}">
                <a16:creationId xmlns:a16="http://schemas.microsoft.com/office/drawing/2014/main" id="{369C8237-B669-4C41-A145-5D6763E33198}"/>
              </a:ext>
            </a:extLst>
          </p:cNvPr>
          <p:cNvSpPr>
            <a:spLocks xmlns:a="http://schemas.openxmlformats.org/drawingml/2006/main" noGrp="1"/>
          </p:cNvSpPr>
          <p:nvPr/>
        </p:nvSpPr>
        <p:spPr>
          <a:xfrm xmlns:a="http://schemas.openxmlformats.org/drawingml/2006/main">
            <a:off x="5334000" y="242887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FF5C5C"/>
                </a:solidFill>
                <a:latin typeface="Helvetica Neue"/>
                <a:ea typeface="Helvetica Neue"/>
                <a:cs typeface="Helvetica Neue"/>
              </a:defRPr>
            </a:defPPr>
          </a:lstStyle>
          <a:p xmlns:a="http://schemas.openxmlformats.org/drawingml/2006/main">
            <a:pPr algn="l">
              <a:defRPr sz="2250" b="1">
                <a:solidFill>
                  <a:srgbClr val="FF5C5C"/>
                </a:solidFill>
                <a:latin typeface="Helvetica Neue"/>
                <a:ea typeface="Helvetica Neue"/>
                <a:cs typeface="Helvetica Neue"/>
              </a:defRPr>
            </a:pPr>
            <a:r>
              <a:rPr sz="2250" b="1">
                <a:solidFill>
                  <a:srgbClr val="FF5C5C"/>
                </a:solidFill>
                <a:latin typeface="Helvetica Neue"/>
                <a:ea typeface="Helvetica Neue"/>
                <a:cs typeface="Helvetica Neue"/>
              </a:rPr>
              <a:t>01</a:t>
            </a:r>
          </a:p>
        </p:txBody>
      </p:sp>
      <p:sp>
        <p:nvSpPr>
          <p:cNvPr id="5" name="">
            <a:extLst xmlns:a="http://schemas.openxmlformats.org/drawingml/2006/main">
              <a:ext uri="{FF2B5EF4-FFF2-40B4-BE49-F238E27FC236}">
                <a16:creationId xmlns:a16="http://schemas.microsoft.com/office/drawing/2014/main" id="{CC44EA66-AEF9-43CC-8FF3-C200F8059D20}"/>
              </a:ext>
            </a:extLst>
          </p:cNvPr>
          <p:cNvSpPr>
            <a:spLocks xmlns:a="http://schemas.openxmlformats.org/drawingml/2006/main" noGrp="1"/>
          </p:cNvSpPr>
          <p:nvPr/>
        </p:nvSpPr>
        <p:spPr>
          <a:xfrm xmlns:a="http://schemas.openxmlformats.org/drawingml/2006/main">
            <a:off x="6229350" y="242887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6671"/>
          </a:bodyPr>
          <a:lstStyle xmlns:a="http://schemas.openxmlformats.org/drawingml/2006/main">
            <a:defPPr algn="l">
              <a:defRPr sz="1950" b="0">
                <a:solidFill>
                  <a:srgbClr val="10172A"/>
                </a:solidFill>
                <a:latin typeface="Helvetica Neue"/>
                <a:ea typeface="Helvetica Neue"/>
                <a:cs typeface="Helvetica Neue"/>
              </a:defRPr>
            </a:defPPr>
          </a:lstStyle>
          <a:p xmlns:a="http://schemas.openxmlformats.org/drawingml/2006/main">
            <a:pPr algn="l">
              <a:defRPr sz="1950" b="0">
                <a:solidFill>
                  <a:srgbClr val="10172A"/>
                </a:solidFill>
                <a:latin typeface="Helvetica Neue"/>
                <a:ea typeface="Helvetica Neue"/>
                <a:cs typeface="Helvetica Neue"/>
              </a:defRPr>
            </a:pPr>
            <a:r>
              <a:rPr sz="1950" b="0">
                <a:solidFill>
                  <a:srgbClr val="10172A"/>
                </a:solidFill>
                <a:latin typeface="Helvetica Neue"/>
                <a:ea typeface="Helvetica Neue"/>
                <a:cs typeface="Helvetica Neue"/>
              </a:rPr>
              <a:t>Kahneman capacity model shows competing tasks degrade overall performance</a:t>
            </a:r>
          </a:p>
        </p:txBody>
      </p:sp>
      <p:sp>
        <p:nvSpPr>
          <p:cNvPr id="6" name="">
            <a:extLst xmlns:a="http://schemas.openxmlformats.org/drawingml/2006/main">
              <a:ext uri="{FF2B5EF4-FFF2-40B4-BE49-F238E27FC236}">
                <a16:creationId xmlns:a16="http://schemas.microsoft.com/office/drawing/2014/main" id="{3D93F884-5736-48BB-8139-EF7B28C4C5F6}"/>
              </a:ext>
            </a:extLst>
          </p:cNvPr>
          <p:cNvSpPr>
            <a:spLocks xmlns:a="http://schemas.openxmlformats.org/drawingml/2006/main" noGrp="1"/>
          </p:cNvSpPr>
          <p:nvPr/>
        </p:nvSpPr>
        <p:spPr>
          <a:xfrm xmlns:a="http://schemas.openxmlformats.org/drawingml/2006/main">
            <a:off x="5334000" y="3543300"/>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FF5C5C"/>
                </a:solidFill>
                <a:latin typeface="Helvetica Neue"/>
                <a:ea typeface="Helvetica Neue"/>
                <a:cs typeface="Helvetica Neue"/>
              </a:defRPr>
            </a:defPPr>
          </a:lstStyle>
          <a:p xmlns:a="http://schemas.openxmlformats.org/drawingml/2006/main">
            <a:pPr algn="l">
              <a:defRPr sz="2250" b="1">
                <a:solidFill>
                  <a:srgbClr val="FF5C5C"/>
                </a:solidFill>
                <a:latin typeface="Helvetica Neue"/>
                <a:ea typeface="Helvetica Neue"/>
                <a:cs typeface="Helvetica Neue"/>
              </a:defRPr>
            </a:pPr>
            <a:r>
              <a:rPr sz="2250" b="1">
                <a:solidFill>
                  <a:srgbClr val="FF5C5C"/>
                </a:solidFill>
                <a:latin typeface="Helvetica Neue"/>
                <a:ea typeface="Helvetica Neue"/>
                <a:cs typeface="Helvetica Neue"/>
              </a:rPr>
              <a:t>02</a:t>
            </a:r>
          </a:p>
        </p:txBody>
      </p:sp>
      <p:sp>
        <p:nvSpPr>
          <p:cNvPr id="7" name="">
            <a:extLst xmlns:a="http://schemas.openxmlformats.org/drawingml/2006/main">
              <a:ext uri="{FF2B5EF4-FFF2-40B4-BE49-F238E27FC236}">
                <a16:creationId xmlns:a16="http://schemas.microsoft.com/office/drawing/2014/main" id="{4F7EDD0D-15AB-424C-91F7-6603B7C47FD1}"/>
              </a:ext>
            </a:extLst>
          </p:cNvPr>
          <p:cNvSpPr>
            <a:spLocks xmlns:a="http://schemas.openxmlformats.org/drawingml/2006/main" noGrp="1"/>
          </p:cNvSpPr>
          <p:nvPr/>
        </p:nvSpPr>
        <p:spPr>
          <a:xfrm xmlns:a="http://schemas.openxmlformats.org/drawingml/2006/main">
            <a:off x="6229350" y="3543300"/>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6783"/>
          </a:bodyPr>
          <a:lstStyle xmlns:a="http://schemas.openxmlformats.org/drawingml/2006/main">
            <a:defPPr algn="l">
              <a:defRPr sz="1950" b="0">
                <a:solidFill>
                  <a:srgbClr val="10172A"/>
                </a:solidFill>
                <a:latin typeface="Helvetica Neue"/>
                <a:ea typeface="Helvetica Neue"/>
                <a:cs typeface="Helvetica Neue"/>
              </a:defRPr>
            </a:defPPr>
          </a:lstStyle>
          <a:p xmlns:a="http://schemas.openxmlformats.org/drawingml/2006/main">
            <a:pPr algn="l">
              <a:defRPr sz="1950" b="0">
                <a:solidFill>
                  <a:srgbClr val="10172A"/>
                </a:solidFill>
                <a:latin typeface="Helvetica Neue"/>
                <a:ea typeface="Helvetica Neue"/>
                <a:cs typeface="Helvetica Neue"/>
              </a:defRPr>
            </a:pPr>
            <a:r>
              <a:rPr sz="1950" b="0">
                <a:solidFill>
                  <a:srgbClr val="10172A"/>
                </a:solidFill>
                <a:latin typeface="Helvetica Neue"/>
                <a:ea typeface="Helvetica Neue"/>
                <a:cs typeface="Helvetica Neue"/>
              </a:rPr>
              <a:t>Irrelevant auditory inputs introduce persistent negative effects on verbal memory</a:t>
            </a:r>
          </a:p>
        </p:txBody>
      </p:sp>
      <p:sp>
        <p:nvSpPr>
          <p:cNvPr id="8" name="">
            <a:extLst xmlns:a="http://schemas.openxmlformats.org/drawingml/2006/main">
              <a:ext uri="{FF2B5EF4-FFF2-40B4-BE49-F238E27FC236}">
                <a16:creationId xmlns:a16="http://schemas.microsoft.com/office/drawing/2014/main" id="{A6650AB6-1350-427D-8416-A9ADB51E7E63}"/>
              </a:ext>
            </a:extLst>
          </p:cNvPr>
          <p:cNvSpPr>
            <a:spLocks xmlns:a="http://schemas.openxmlformats.org/drawingml/2006/main" noGrp="1"/>
          </p:cNvSpPr>
          <p:nvPr/>
        </p:nvSpPr>
        <p:spPr>
          <a:xfrm xmlns:a="http://schemas.openxmlformats.org/drawingml/2006/main">
            <a:off x="5334000" y="465772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FF5C5C"/>
                </a:solidFill>
                <a:latin typeface="Helvetica Neue"/>
                <a:ea typeface="Helvetica Neue"/>
                <a:cs typeface="Helvetica Neue"/>
              </a:defRPr>
            </a:defPPr>
          </a:lstStyle>
          <a:p xmlns:a="http://schemas.openxmlformats.org/drawingml/2006/main">
            <a:pPr algn="l">
              <a:defRPr sz="2250" b="1">
                <a:solidFill>
                  <a:srgbClr val="FF5C5C"/>
                </a:solidFill>
                <a:latin typeface="Helvetica Neue"/>
                <a:ea typeface="Helvetica Neue"/>
                <a:cs typeface="Helvetica Neue"/>
              </a:defRPr>
            </a:pPr>
            <a:r>
              <a:rPr sz="2250" b="1">
                <a:solidFill>
                  <a:srgbClr val="FF5C5C"/>
                </a:solidFill>
                <a:latin typeface="Helvetica Neue"/>
                <a:ea typeface="Helvetica Neue"/>
                <a:cs typeface="Helvetica Neue"/>
              </a:rPr>
              <a:t>03</a:t>
            </a:r>
          </a:p>
        </p:txBody>
      </p:sp>
      <p:sp>
        <p:nvSpPr>
          <p:cNvPr id="9" name="">
            <a:extLst xmlns:a="http://schemas.openxmlformats.org/drawingml/2006/main">
              <a:ext uri="{FF2B5EF4-FFF2-40B4-BE49-F238E27FC236}">
                <a16:creationId xmlns:a16="http://schemas.microsoft.com/office/drawing/2014/main" id="{7F5C7B89-9E7D-4AF1-B1E8-ABE04BA46E21}"/>
              </a:ext>
            </a:extLst>
          </p:cNvPr>
          <p:cNvSpPr>
            <a:spLocks xmlns:a="http://schemas.openxmlformats.org/drawingml/2006/main" noGrp="1"/>
          </p:cNvSpPr>
          <p:nvPr/>
        </p:nvSpPr>
        <p:spPr>
          <a:xfrm xmlns:a="http://schemas.openxmlformats.org/drawingml/2006/main">
            <a:off x="6229350" y="465772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10172A"/>
                </a:solidFill>
                <a:latin typeface="Helvetica Neue"/>
                <a:ea typeface="Helvetica Neue"/>
                <a:cs typeface="Helvetica Neue"/>
              </a:defRPr>
            </a:defPPr>
          </a:lstStyle>
          <a:p xmlns:a="http://schemas.openxmlformats.org/drawingml/2006/main">
            <a:pPr algn="l">
              <a:defRPr sz="1950" b="0">
                <a:solidFill>
                  <a:srgbClr val="10172A"/>
                </a:solidFill>
                <a:latin typeface="Helvetica Neue"/>
                <a:ea typeface="Helvetica Neue"/>
                <a:cs typeface="Helvetica Neue"/>
              </a:defRPr>
            </a:pPr>
            <a:r>
              <a:rPr sz="1950" b="0">
                <a:solidFill>
                  <a:srgbClr val="10172A"/>
                </a:solidFill>
                <a:latin typeface="Helvetica Neue"/>
                <a:ea typeface="Helvetica Neue"/>
                <a:cs typeface="Helvetica Neue"/>
              </a:rPr>
              <a:t>Complex conceptual slides benefit from silence to protect comprehension</a:t>
            </a:r>
          </a:p>
        </p:txBody>
      </p:sp>
      <p:sp>
        <p:nvSpPr>
          <p:cNvPr id="10" name="">
            <a:extLst xmlns:a="http://schemas.openxmlformats.org/drawingml/2006/main">
              <a:ext uri="{FF2B5EF4-FFF2-40B4-BE49-F238E27FC236}">
                <a16:creationId xmlns:a16="http://schemas.microsoft.com/office/drawing/2014/main" id="{C5B7CBB2-8ECC-4DCB-B437-2EB1E356EFC7}"/>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697468774"/>
      </p:ext>
    </p:extLst>
  </p:cSld>
</p:sld>
</file>

<file path=ppt/slides/slide4.xml><?xml version="1.0" encoding="utf-8"?>
<p:sld xmlns:p="http://schemas.openxmlformats.org/presentationml/2006/main">
  <p:cSld>
    <p:bg>
      <p:bgPr>
        <a:solidFill xmlns:a="http://schemas.openxmlformats.org/drawingml/2006/main">
          <a:srgbClr val="10172A"/>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35818628-9642-42B9-9B8D-5A8B29EFA943}"/>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CCD6E5"/>
                </a:solidFill>
                <a:latin typeface="Helvetica Neue"/>
                <a:ea typeface="Helvetica Neue"/>
                <a:cs typeface="Helvetica Neue"/>
              </a:defRPr>
            </a:defPPr>
          </a:lstStyle>
          <a:p xmlns:a="http://schemas.openxmlformats.org/drawingml/2006/main">
            <a:pPr algn="r">
              <a:defRPr sz="1050" b="0">
                <a:solidFill>
                  <a:srgbClr val="CCD6E5"/>
                </a:solidFill>
                <a:latin typeface="Helvetica Neue"/>
                <a:ea typeface="Helvetica Neue"/>
                <a:cs typeface="Helvetica Neue"/>
              </a:defRPr>
            </a:pPr>
            <a:r>
              <a:rPr sz="1050" b="0">
                <a:solidFill>
                  <a:srgbClr val="CCD6E5"/>
                </a:solidFill>
                <a:latin typeface="Helvetica Neue"/>
                <a:ea typeface="Helvetica Neue"/>
                <a:cs typeface="Helvetica Neue"/>
              </a:rPr>
              <a:t>04  /  11</a:t>
            </a:r>
          </a:p>
        </p:txBody>
      </p:sp>
      <p:sp>
        <p:nvSpPr>
          <p:cNvPr id="2" name="">
            <a:extLst xmlns:a="http://schemas.openxmlformats.org/drawingml/2006/main">
              <a:ext uri="{FF2B5EF4-FFF2-40B4-BE49-F238E27FC236}">
                <a16:creationId xmlns:a16="http://schemas.microsoft.com/office/drawing/2014/main" id="{12FA107E-3FF7-4196-A126-1CCD4BB30C2C}"/>
              </a:ext>
            </a:extLst>
          </p:cNvPr>
          <p:cNvSpPr>
            <a:spLocks xmlns:a="http://schemas.openxmlformats.org/drawingml/2006/main" noGrp="1"/>
          </p:cNvSpPr>
          <p:nvPr/>
        </p:nvSpPr>
        <p:spPr>
          <a:xfrm xmlns:a="http://schemas.openxmlformats.org/drawingml/2006/main">
            <a:off x="723900" y="895350"/>
            <a:ext cx="102870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FFFFFF"/>
                </a:solidFill>
                <a:latin typeface="Helvetica Neue"/>
                <a:ea typeface="Helvetica Neue"/>
                <a:cs typeface="Helvetica Neue"/>
              </a:defRPr>
            </a:defPPr>
          </a:lstStyle>
          <a:p xmlns:a="http://schemas.openxmlformats.org/drawingml/2006/main">
            <a:pPr algn="l">
              <a:defRPr sz="3600" b="1">
                <a:solidFill>
                  <a:srgbClr val="FFFFFF"/>
                </a:solidFill>
                <a:latin typeface="Helvetica Neue"/>
                <a:ea typeface="Helvetica Neue"/>
                <a:cs typeface="Helvetica Neue"/>
              </a:defRPr>
            </a:pPr>
            <a:r>
              <a:rPr sz="3600" b="1">
                <a:solidFill>
                  <a:srgbClr val="FFFFFF"/>
                </a:solidFill>
                <a:latin typeface="Helvetica Neue"/>
                <a:ea typeface="Helvetica Neue"/>
                <a:cs typeface="Helvetica Neue"/>
              </a:rPr>
              <a:t>Speech Masking and Cortical Audio Tracking</a:t>
            </a:r>
          </a:p>
        </p:txBody>
      </p:sp>
      <p:sp>
        <p:nvSpPr>
          <p:cNvPr id="3" name="">
            <a:extLst xmlns:a="http://schemas.openxmlformats.org/drawingml/2006/main">
              <a:ext uri="{FF2B5EF4-FFF2-40B4-BE49-F238E27FC236}">
                <a16:creationId xmlns:a16="http://schemas.microsoft.com/office/drawing/2014/main" id="{536404D3-646A-4A4C-8294-872C0D974885}"/>
              </a:ext>
            </a:extLst>
          </p:cNvPr>
          <p:cNvSpPr>
            <a:spLocks xmlns:a="http://schemas.openxmlformats.org/drawingml/2006/main" noGrp="1"/>
          </p:cNvSpPr>
          <p:nvPr/>
        </p:nvSpPr>
        <p:spPr>
          <a:xfrm xmlns:a="http://schemas.openxmlformats.org/drawingml/2006/main">
            <a:off x="723900" y="2343150"/>
            <a:ext cx="10191750" cy="1381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925" b="1">
                <a:solidFill>
                  <a:srgbClr val="FFB74D"/>
                </a:solidFill>
                <a:latin typeface="Helvetica Neue"/>
                <a:ea typeface="Helvetica Neue"/>
                <a:cs typeface="Helvetica Neue"/>
              </a:defRPr>
            </a:defPPr>
          </a:lstStyle>
          <a:p xmlns:a="http://schemas.openxmlformats.org/drawingml/2006/main">
            <a:pPr algn="l">
              <a:defRPr sz="2925" b="1">
                <a:solidFill>
                  <a:srgbClr val="FFB74D"/>
                </a:solidFill>
                <a:latin typeface="Helvetica Neue"/>
                <a:ea typeface="Helvetica Neue"/>
                <a:cs typeface="Helvetica Neue"/>
              </a:defRPr>
            </a:pPr>
            <a:r>
              <a:rPr sz="2925" b="1">
                <a:solidFill>
                  <a:srgbClr val="FFB74D"/>
                </a:solidFill>
                <a:latin typeface="Helvetica Neue"/>
                <a:ea typeface="Helvetica Neue"/>
                <a:cs typeface="Helvetica Neue"/>
              </a:rPr>
              <a:t>Vocal tracks create informational masking that disrupts neural tracking of spoken narration.</a:t>
            </a:r>
          </a:p>
        </p:txBody>
      </p:sp>
      <p:sp>
        <p:nvSpPr>
          <p:cNvPr id="4" name="">
            <a:extLst xmlns:a="http://schemas.openxmlformats.org/drawingml/2006/main">
              <a:ext uri="{FF2B5EF4-FFF2-40B4-BE49-F238E27FC236}">
                <a16:creationId xmlns:a16="http://schemas.microsoft.com/office/drawing/2014/main" id="{16F7CAAF-03C6-4CE7-AB72-E23E6148E21F}"/>
              </a:ext>
            </a:extLst>
          </p:cNvPr>
          <p:cNvSpPr>
            <a:spLocks xmlns:a="http://schemas.openxmlformats.org/drawingml/2006/main" noGrp="1"/>
          </p:cNvSpPr>
          <p:nvPr/>
        </p:nvSpPr>
        <p:spPr>
          <a:xfrm xmlns:a="http://schemas.openxmlformats.org/drawingml/2006/main">
            <a:off x="762000" y="40481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Cortical tracking of speech envelopes is hindered by background music</a:t>
            </a:r>
          </a:p>
        </p:txBody>
      </p:sp>
      <p:sp>
        <p:nvSpPr>
          <p:cNvPr id="5" name="">
            <a:extLst xmlns:a="http://schemas.openxmlformats.org/drawingml/2006/main">
              <a:ext uri="{FF2B5EF4-FFF2-40B4-BE49-F238E27FC236}">
                <a16:creationId xmlns:a16="http://schemas.microsoft.com/office/drawing/2014/main" id="{7BDC74D8-3D48-4E68-835F-99ABC40C8599}"/>
              </a:ext>
            </a:extLst>
          </p:cNvPr>
          <p:cNvSpPr>
            <a:spLocks xmlns:a="http://schemas.openxmlformats.org/drawingml/2006/main" noGrp="1"/>
          </p:cNvSpPr>
          <p:nvPr/>
        </p:nvSpPr>
        <p:spPr>
          <a:xfrm xmlns:a="http://schemas.openxmlformats.org/drawingml/2006/main">
            <a:off x="762000" y="46577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Vocal tracks cause informational masking that competes with spoken narration</a:t>
            </a:r>
          </a:p>
        </p:txBody>
      </p:sp>
      <p:sp>
        <p:nvSpPr>
          <p:cNvPr id="6" name="">
            <a:extLst xmlns:a="http://schemas.openxmlformats.org/drawingml/2006/main">
              <a:ext uri="{FF2B5EF4-FFF2-40B4-BE49-F238E27FC236}">
                <a16:creationId xmlns:a16="http://schemas.microsoft.com/office/drawing/2014/main" id="{0871B55C-F722-4A88-8CCB-882B6219F96F}"/>
              </a:ext>
            </a:extLst>
          </p:cNvPr>
          <p:cNvSpPr>
            <a:spLocks xmlns:a="http://schemas.openxmlformats.org/drawingml/2006/main" noGrp="1"/>
          </p:cNvSpPr>
          <p:nvPr/>
        </p:nvSpPr>
        <p:spPr>
          <a:xfrm xmlns:a="http://schemas.openxmlformats.org/drawingml/2006/main">
            <a:off x="762000" y="52673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Pure instrumental beds reduce linguistic interference during speech perception</a:t>
            </a:r>
          </a:p>
        </p:txBody>
      </p:sp>
      <p:sp>
        <p:nvSpPr>
          <p:cNvPr id="7" name="">
            <a:extLst xmlns:a="http://schemas.openxmlformats.org/drawingml/2006/main">
              <a:ext uri="{FF2B5EF4-FFF2-40B4-BE49-F238E27FC236}">
                <a16:creationId xmlns:a16="http://schemas.microsoft.com/office/drawing/2014/main" id="{DD73BD91-0316-477A-871A-BE4FC08AF8CA}"/>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CCD6E5"/>
                </a:solidFill>
                <a:latin typeface="Helvetica Neue"/>
                <a:ea typeface="Helvetica Neue"/>
                <a:cs typeface="Helvetica Neue"/>
              </a:defRPr>
            </a:defPPr>
          </a:lstStyle>
          <a:p xmlns:a="http://schemas.openxmlformats.org/drawingml/2006/main">
            <a:pPr algn="l">
              <a:defRPr sz="975" b="1">
                <a:solidFill>
                  <a:srgbClr val="CCD6E5"/>
                </a:solidFill>
                <a:latin typeface="Helvetica Neue"/>
                <a:ea typeface="Helvetica Neue"/>
                <a:cs typeface="Helvetica Neue"/>
              </a:defRPr>
            </a:pPr>
            <a:r>
              <a:rPr sz="975" b="1">
                <a:solidFill>
                  <a:srgbClr val="CCD6E5"/>
                </a:solidFill>
                <a:latin typeface="Helvetica Neue"/>
                <a:ea typeface="Helvetica Neue"/>
                <a:cs typeface="Helvetica Neue"/>
              </a:rPr>
              <a:t>YIHA</a:t>
            </a:r>
          </a:p>
        </p:txBody>
      </p:sp>
    </p:spTree>
    <p:extLst>
      <p:ext uri="{BB962C8B-B14F-4D97-AF65-F5344CB8AC3E}">
        <p14:creationId xmlns:p14="http://schemas.microsoft.com/office/powerpoint/2010/main" val="208254312"/>
      </p:ext>
    </p:extLst>
  </p:cSld>
</p:sld>
</file>

<file path=ppt/slides/slide5.xml><?xml version="1.0" encoding="utf-8"?>
<p:sld xmlns:p="http://schemas.openxmlformats.org/presentationml/2006/main">
  <p:cSld>
    <p:bg>
      <p:bgPr>
        <a:solidFill xmlns:a="http://schemas.openxmlformats.org/drawingml/2006/main">
          <a:srgbClr val="FFF8F3"/>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C03365A7-A805-486F-8A38-C34C86C9E859}"/>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05  /  11</a:t>
            </a:r>
          </a:p>
        </p:txBody>
      </p:sp>
      <p:sp>
        <p:nvSpPr>
          <p:cNvPr id="2" name="">
            <a:extLst xmlns:a="http://schemas.openxmlformats.org/drawingml/2006/main">
              <a:ext uri="{FF2B5EF4-FFF2-40B4-BE49-F238E27FC236}">
                <a16:creationId xmlns:a16="http://schemas.microsoft.com/office/drawing/2014/main" id="{8F6352BA-8E33-4EFD-956D-95038750E7B9}"/>
              </a:ext>
            </a:extLst>
          </p:cNvPr>
          <p:cNvSpPr>
            <a:spLocks xmlns:a="http://schemas.openxmlformats.org/drawingml/2006/main" noGrp="1"/>
          </p:cNvSpPr>
          <p:nvPr/>
        </p:nvSpPr>
        <p:spPr>
          <a:xfrm xmlns:a="http://schemas.openxmlformats.org/drawingml/2006/main">
            <a:off x="723900" y="933450"/>
            <a:ext cx="104775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4070"/>
          </a:bodyPr>
          <a:lstStyle xmlns:a="http://schemas.openxmlformats.org/drawingml/2006/main">
            <a:defPPr algn="l">
              <a:defRPr sz="3600" b="1">
                <a:solidFill>
                  <a:srgbClr val="10172A"/>
                </a:solidFill>
                <a:latin typeface="Helvetica Neue"/>
                <a:ea typeface="Helvetica Neue"/>
                <a:cs typeface="Helvetica Neue"/>
              </a:defRPr>
            </a:defPPr>
          </a:lstStyle>
          <a:p xmlns:a="http://schemas.openxmlformats.org/drawingml/2006/main">
            <a:pPr algn="l">
              <a:defRPr sz="3600" b="1">
                <a:solidFill>
                  <a:srgbClr val="10172A"/>
                </a:solidFill>
                <a:latin typeface="Helvetica Neue"/>
                <a:ea typeface="Helvetica Neue"/>
                <a:cs typeface="Helvetica Neue"/>
              </a:defRPr>
            </a:pPr>
            <a:r>
              <a:rPr sz="3600" b="1">
                <a:solidFill>
                  <a:srgbClr val="10172A"/>
                </a:solidFill>
                <a:latin typeface="Helvetica Neue"/>
                <a:ea typeface="Helvetica Neue"/>
                <a:cs typeface="Helvetica Neue"/>
              </a:rPr>
              <a:t>Acoustic and Arrangement Criteria for Audio Beds</a:t>
            </a:r>
          </a:p>
        </p:txBody>
      </p:sp>
      <p:sp>
        <p:nvSpPr>
          <p:cNvPr id="3" name="">
            <a:extLst xmlns:a="http://schemas.openxmlformats.org/drawingml/2006/main">
              <a:ext uri="{FF2B5EF4-FFF2-40B4-BE49-F238E27FC236}">
                <a16:creationId xmlns:a16="http://schemas.microsoft.com/office/drawing/2014/main" id="{31AB5BAC-F6B7-4548-9589-108EB931AB5D}"/>
              </a:ext>
            </a:extLst>
          </p:cNvPr>
          <p:cNvSpPr>
            <a:spLocks xmlns:a="http://schemas.openxmlformats.org/drawingml/2006/main" noGrp="1"/>
          </p:cNvSpPr>
          <p:nvPr/>
        </p:nvSpPr>
        <p:spPr>
          <a:xfrm xmlns:a="http://schemas.openxmlformats.org/drawingml/2006/main">
            <a:off x="762000" y="2333625"/>
            <a:ext cx="102870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325" b="1">
                <a:solidFill>
                  <a:srgbClr val="FF5C5C"/>
                </a:solidFill>
                <a:latin typeface="Helvetica Neue"/>
                <a:ea typeface="Helvetica Neue"/>
                <a:cs typeface="Helvetica Neue"/>
              </a:defRPr>
            </a:defPPr>
          </a:lstStyle>
          <a:p xmlns:a="http://schemas.openxmlformats.org/drawingml/2006/main">
            <a:pPr algn="l">
              <a:defRPr sz="2325" b="1">
                <a:solidFill>
                  <a:srgbClr val="FF5C5C"/>
                </a:solidFill>
                <a:latin typeface="Helvetica Neue"/>
                <a:ea typeface="Helvetica Neue"/>
                <a:cs typeface="Helvetica Neue"/>
              </a:defRPr>
            </a:pPr>
            <a:r>
              <a:rPr sz="2325" b="1">
                <a:solidFill>
                  <a:srgbClr val="FF5C5C"/>
                </a:solidFill>
                <a:latin typeface="Helvetica Neue"/>
                <a:ea typeface="Helvetica Neue"/>
                <a:cs typeface="Helvetica Neue"/>
              </a:rPr>
              <a:t>Predictable loops, moderate tempos, and sparse arrangements protect viewer focus.</a:t>
            </a:r>
          </a:p>
        </p:txBody>
      </p:sp>
      <p:sp>
        <p:nvSpPr>
          <p:cNvPr id="4" name="">
            <a:extLst xmlns:a="http://schemas.openxmlformats.org/drawingml/2006/main">
              <a:ext uri="{FF2B5EF4-FFF2-40B4-BE49-F238E27FC236}">
                <a16:creationId xmlns:a16="http://schemas.microsoft.com/office/drawing/2014/main" id="{C97059FA-CB5A-4796-95D9-2F667EA755F2}"/>
              </a:ext>
            </a:extLst>
          </p:cNvPr>
          <p:cNvSpPr>
            <a:spLocks xmlns:a="http://schemas.openxmlformats.org/drawingml/2006/main" noGrp="1"/>
          </p:cNvSpPr>
          <p:nvPr/>
        </p:nvSpPr>
        <p:spPr>
          <a:xfrm xmlns:a="http://schemas.openxmlformats.org/drawingml/2006/main">
            <a:off x="781050" y="34861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10172A"/>
                </a:solidFill>
                <a:latin typeface="Helvetica Neue"/>
                <a:ea typeface="Helvetica Neue"/>
                <a:cs typeface="Helvetica Neue"/>
              </a:defRPr>
            </a:defPPr>
          </a:lstStyle>
          <a:p xmlns:a="http://schemas.openxmlformats.org/drawingml/2006/main">
            <a:pPr algn="l">
              <a:defRPr sz="2100" b="0">
                <a:solidFill>
                  <a:srgbClr val="10172A"/>
                </a:solidFill>
                <a:latin typeface="Helvetica Neue"/>
                <a:ea typeface="Helvetica Neue"/>
                <a:cs typeface="Helvetica Neue"/>
              </a:defRPr>
            </a:pPr>
            <a:r>
              <a:rPr sz="2100" b="0">
                <a:solidFill>
                  <a:srgbClr val="10172A"/>
                </a:solidFill>
                <a:latin typeface="Helvetica Neue"/>
                <a:ea typeface="Helvetica Neue"/>
                <a:cs typeface="Helvetica Neue"/>
              </a:rPr>
              <a:t>Recommendation: Maintain steady musical tempos between 80 and 110 BPM</a:t>
            </a:r>
          </a:p>
        </p:txBody>
      </p:sp>
      <p:sp>
        <p:nvSpPr>
          <p:cNvPr id="5" name="">
            <a:extLst xmlns:a="http://schemas.openxmlformats.org/drawingml/2006/main">
              <a:ext uri="{FF2B5EF4-FFF2-40B4-BE49-F238E27FC236}">
                <a16:creationId xmlns:a16="http://schemas.microsoft.com/office/drawing/2014/main" id="{9024B757-04BF-4422-8BAD-B614C3A6FABF}"/>
              </a:ext>
            </a:extLst>
          </p:cNvPr>
          <p:cNvSpPr>
            <a:spLocks xmlns:a="http://schemas.openxmlformats.org/drawingml/2006/main" noGrp="1"/>
          </p:cNvSpPr>
          <p:nvPr/>
        </p:nvSpPr>
        <p:spPr>
          <a:xfrm xmlns:a="http://schemas.openxmlformats.org/drawingml/2006/main">
            <a:off x="781050" y="43243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10172A"/>
                </a:solidFill>
                <a:latin typeface="Helvetica Neue"/>
                <a:ea typeface="Helvetica Neue"/>
                <a:cs typeface="Helvetica Neue"/>
              </a:defRPr>
            </a:defPPr>
          </a:lstStyle>
          <a:p xmlns:a="http://schemas.openxmlformats.org/drawingml/2006/main">
            <a:pPr algn="l">
              <a:defRPr sz="2100" b="0">
                <a:solidFill>
                  <a:srgbClr val="10172A"/>
                </a:solidFill>
                <a:latin typeface="Helvetica Neue"/>
                <a:ea typeface="Helvetica Neue"/>
                <a:cs typeface="Helvetica Neue"/>
              </a:defRPr>
            </a:pPr>
            <a:r>
              <a:rPr sz="2100" b="0">
                <a:solidFill>
                  <a:srgbClr val="10172A"/>
                </a:solidFill>
                <a:latin typeface="Helvetica Neue"/>
                <a:ea typeface="Helvetica Neue"/>
                <a:cs typeface="Helvetica Neue"/>
              </a:rPr>
              <a:t>Tonal stability in simple keys minimizes cognitive distraction for listeners</a:t>
            </a:r>
          </a:p>
        </p:txBody>
      </p:sp>
      <p:sp>
        <p:nvSpPr>
          <p:cNvPr id="6" name="">
            <a:extLst xmlns:a="http://schemas.openxmlformats.org/drawingml/2006/main">
              <a:ext uri="{FF2B5EF4-FFF2-40B4-BE49-F238E27FC236}">
                <a16:creationId xmlns:a16="http://schemas.microsoft.com/office/drawing/2014/main" id="{5CBF5199-1F86-45F9-90D6-7F379885B4AE}"/>
              </a:ext>
            </a:extLst>
          </p:cNvPr>
          <p:cNvSpPr>
            <a:spLocks xmlns:a="http://schemas.openxmlformats.org/drawingml/2006/main" noGrp="1"/>
          </p:cNvSpPr>
          <p:nvPr/>
        </p:nvSpPr>
        <p:spPr>
          <a:xfrm xmlns:a="http://schemas.openxmlformats.org/drawingml/2006/main">
            <a:off x="781050" y="51625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10172A"/>
                </a:solidFill>
                <a:latin typeface="Helvetica Neue"/>
                <a:ea typeface="Helvetica Neue"/>
                <a:cs typeface="Helvetica Neue"/>
              </a:defRPr>
            </a:defPPr>
          </a:lstStyle>
          <a:p xmlns:a="http://schemas.openxmlformats.org/drawingml/2006/main">
            <a:pPr algn="l">
              <a:defRPr sz="2100" b="0">
                <a:solidFill>
                  <a:srgbClr val="10172A"/>
                </a:solidFill>
                <a:latin typeface="Helvetica Neue"/>
                <a:ea typeface="Helvetica Neue"/>
                <a:cs typeface="Helvetica Neue"/>
              </a:defRPr>
            </a:pPr>
            <a:r>
              <a:rPr sz="2100" b="0">
                <a:solidFill>
                  <a:srgbClr val="10172A"/>
                </a:solidFill>
                <a:latin typeface="Helvetica Neue"/>
                <a:ea typeface="Helvetica Neue"/>
                <a:cs typeface="Helvetica Neue"/>
              </a:rPr>
              <a:t>Sparse arrangements using soft pads leave adequate space for narration</a:t>
            </a:r>
          </a:p>
        </p:txBody>
      </p:sp>
      <p:sp>
        <p:nvSpPr>
          <p:cNvPr id="7" name="">
            <a:extLst xmlns:a="http://schemas.openxmlformats.org/drawingml/2006/main">
              <a:ext uri="{FF2B5EF4-FFF2-40B4-BE49-F238E27FC236}">
                <a16:creationId xmlns:a16="http://schemas.microsoft.com/office/drawing/2014/main" id="{01F24C5E-3281-4416-9FB3-11D29B668989}"/>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80046146"/>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CA979949-8D25-4343-BF28-7355EED4C512}"/>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06  /  11</a:t>
            </a:r>
          </a:p>
        </p:txBody>
      </p:sp>
      <p:sp>
        <p:nvSpPr>
          <p:cNvPr id="2" name="">
            <a:extLst xmlns:a="http://schemas.openxmlformats.org/drawingml/2006/main">
              <a:ext uri="{FF2B5EF4-FFF2-40B4-BE49-F238E27FC236}">
                <a16:creationId xmlns:a16="http://schemas.microsoft.com/office/drawing/2014/main" id="{596BCB30-9443-4590-851F-6B6A9665FC57}"/>
              </a:ext>
            </a:extLst>
          </p:cNvPr>
          <p:cNvSpPr>
            <a:spLocks xmlns:a="http://schemas.openxmlformats.org/drawingml/2006/main" noGrp="1"/>
          </p:cNvSpPr>
          <p:nvPr/>
        </p:nvSpPr>
        <p:spPr>
          <a:xfrm xmlns:a="http://schemas.openxmlformats.org/drawingml/2006/main">
            <a:off x="723900" y="914400"/>
            <a:ext cx="104775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493"/>
          </a:bodyPr>
          <a:lstStyle xmlns:a="http://schemas.openxmlformats.org/drawingml/2006/main">
            <a:defPPr algn="l">
              <a:defRPr sz="3600" b="1">
                <a:solidFill>
                  <a:srgbClr val="10172A"/>
                </a:solidFill>
                <a:latin typeface="Helvetica Neue"/>
                <a:ea typeface="Helvetica Neue"/>
                <a:cs typeface="Helvetica Neue"/>
              </a:defRPr>
            </a:defPPr>
          </a:lstStyle>
          <a:p xmlns:a="http://schemas.openxmlformats.org/drawingml/2006/main">
            <a:pPr algn="l">
              <a:defRPr sz="3600" b="1">
                <a:solidFill>
                  <a:srgbClr val="10172A"/>
                </a:solidFill>
                <a:latin typeface="Helvetica Neue"/>
                <a:ea typeface="Helvetica Neue"/>
                <a:cs typeface="Helvetica Neue"/>
              </a:defRPr>
            </a:pPr>
            <a:r>
              <a:rPr sz="3600" b="1">
                <a:solidFill>
                  <a:srgbClr val="10172A"/>
                </a:solidFill>
                <a:latin typeface="Helvetica Neue"/>
                <a:ea typeface="Helvetica Neue"/>
                <a:cs typeface="Helvetica Neue"/>
              </a:rPr>
              <a:t>Frequency Carving and Dynamic Ducking Techniques</a:t>
            </a:r>
          </a:p>
        </p:txBody>
      </p:sp>
      <p:sp>
        <p:nvSpPr>
          <p:cNvPr id="3" name="">
            <a:extLst xmlns:a="http://schemas.openxmlformats.org/drawingml/2006/main">
              <a:ext uri="{FF2B5EF4-FFF2-40B4-BE49-F238E27FC236}">
                <a16:creationId xmlns:a16="http://schemas.microsoft.com/office/drawing/2014/main" id="{0E155077-00E9-4E43-9DA0-5F95C954A30D}"/>
              </a:ext>
            </a:extLst>
          </p:cNvPr>
          <p:cNvSpPr>
            <a:spLocks xmlns:a="http://schemas.openxmlformats.org/drawingml/2006/main" noGrp="1"/>
          </p:cNvSpPr>
          <p:nvPr/>
        </p:nvSpPr>
        <p:spPr>
          <a:xfrm xmlns:a="http://schemas.openxmlformats.org/drawingml/2006/main">
            <a:off x="723900" y="2428875"/>
            <a:ext cx="3810000" cy="2524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700" b="1">
                <a:solidFill>
                  <a:srgbClr val="FF5C5C"/>
                </a:solidFill>
                <a:latin typeface="Helvetica Neue"/>
                <a:ea typeface="Helvetica Neue"/>
                <a:cs typeface="Helvetica Neue"/>
              </a:defRPr>
            </a:defPPr>
          </a:lstStyle>
          <a:p xmlns:a="http://schemas.openxmlformats.org/drawingml/2006/main">
            <a:pPr algn="l">
              <a:defRPr sz="2700" b="1">
                <a:solidFill>
                  <a:srgbClr val="FF5C5C"/>
                </a:solidFill>
                <a:latin typeface="Helvetica Neue"/>
                <a:ea typeface="Helvetica Neue"/>
                <a:cs typeface="Helvetica Neue"/>
              </a:defRPr>
            </a:pPr>
            <a:r>
              <a:rPr sz="2700" b="1">
                <a:solidFill>
                  <a:srgbClr val="FF5C5C"/>
                </a:solidFill>
                <a:latin typeface="Helvetica Neue"/>
                <a:ea typeface="Helvetica Neue"/>
                <a:cs typeface="Helvetica Neue"/>
              </a:rPr>
              <a:t>Targeted equalization cuts and automated sidechain ducking clear acoustic space for vocals.</a:t>
            </a:r>
          </a:p>
        </p:txBody>
      </p:sp>
      <p:sp>
        <p:nvSpPr>
          <p:cNvPr id="4" name="">
            <a:extLst xmlns:a="http://schemas.openxmlformats.org/drawingml/2006/main">
              <a:ext uri="{FF2B5EF4-FFF2-40B4-BE49-F238E27FC236}">
                <a16:creationId xmlns:a16="http://schemas.microsoft.com/office/drawing/2014/main" id="{D1B24DA8-25C7-4527-B205-FAE6494D195A}"/>
              </a:ext>
            </a:extLst>
          </p:cNvPr>
          <p:cNvSpPr>
            <a:spLocks xmlns:a="http://schemas.openxmlformats.org/drawingml/2006/main" noGrp="1"/>
          </p:cNvSpPr>
          <p:nvPr/>
        </p:nvSpPr>
        <p:spPr>
          <a:xfrm xmlns:a="http://schemas.openxmlformats.org/drawingml/2006/main">
            <a:off x="5334000" y="242887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FF5C5C"/>
                </a:solidFill>
                <a:latin typeface="Helvetica Neue"/>
                <a:ea typeface="Helvetica Neue"/>
                <a:cs typeface="Helvetica Neue"/>
              </a:defRPr>
            </a:defPPr>
          </a:lstStyle>
          <a:p xmlns:a="http://schemas.openxmlformats.org/drawingml/2006/main">
            <a:pPr algn="l">
              <a:defRPr sz="2250" b="1">
                <a:solidFill>
                  <a:srgbClr val="FF5C5C"/>
                </a:solidFill>
                <a:latin typeface="Helvetica Neue"/>
                <a:ea typeface="Helvetica Neue"/>
                <a:cs typeface="Helvetica Neue"/>
              </a:defRPr>
            </a:pPr>
            <a:r>
              <a:rPr sz="2250" b="1">
                <a:solidFill>
                  <a:srgbClr val="FF5C5C"/>
                </a:solidFill>
                <a:latin typeface="Helvetica Neue"/>
                <a:ea typeface="Helvetica Neue"/>
                <a:cs typeface="Helvetica Neue"/>
              </a:rPr>
              <a:t>01</a:t>
            </a:r>
          </a:p>
        </p:txBody>
      </p:sp>
      <p:sp>
        <p:nvSpPr>
          <p:cNvPr id="5" name="">
            <a:extLst xmlns:a="http://schemas.openxmlformats.org/drawingml/2006/main">
              <a:ext uri="{FF2B5EF4-FFF2-40B4-BE49-F238E27FC236}">
                <a16:creationId xmlns:a16="http://schemas.microsoft.com/office/drawing/2014/main" id="{4D28C7B3-A7B5-4CC4-81C4-9BA8B6CFD1FD}"/>
              </a:ext>
            </a:extLst>
          </p:cNvPr>
          <p:cNvSpPr>
            <a:spLocks xmlns:a="http://schemas.openxmlformats.org/drawingml/2006/main" noGrp="1"/>
          </p:cNvSpPr>
          <p:nvPr/>
        </p:nvSpPr>
        <p:spPr>
          <a:xfrm xmlns:a="http://schemas.openxmlformats.org/drawingml/2006/main">
            <a:off x="6229350" y="242887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10172A"/>
                </a:solidFill>
                <a:latin typeface="Helvetica Neue"/>
                <a:ea typeface="Helvetica Neue"/>
                <a:cs typeface="Helvetica Neue"/>
              </a:defRPr>
            </a:defPPr>
          </a:lstStyle>
          <a:p xmlns:a="http://schemas.openxmlformats.org/drawingml/2006/main">
            <a:pPr algn="l">
              <a:defRPr sz="1950" b="0">
                <a:solidFill>
                  <a:srgbClr val="10172A"/>
                </a:solidFill>
                <a:latin typeface="Helvetica Neue"/>
                <a:ea typeface="Helvetica Neue"/>
                <a:cs typeface="Helvetica Neue"/>
              </a:defRPr>
            </a:pPr>
            <a:r>
              <a:rPr sz="1950" b="0">
                <a:solidFill>
                  <a:srgbClr val="10172A"/>
                </a:solidFill>
                <a:latin typeface="Helvetica Neue"/>
                <a:ea typeface="Helvetica Neue"/>
                <a:cs typeface="Helvetica Neue"/>
              </a:rPr>
              <a:t>Recommendation: Carve cuts of 2 to 4 dB between 1 kHz and 3.5 kHz on music</a:t>
            </a:r>
          </a:p>
        </p:txBody>
      </p:sp>
      <p:sp>
        <p:nvSpPr>
          <p:cNvPr id="6" name="">
            <a:extLst xmlns:a="http://schemas.openxmlformats.org/drawingml/2006/main">
              <a:ext uri="{FF2B5EF4-FFF2-40B4-BE49-F238E27FC236}">
                <a16:creationId xmlns:a16="http://schemas.microsoft.com/office/drawing/2014/main" id="{1C119A0E-C1EB-4473-AC9F-EECDAFA82C6D}"/>
              </a:ext>
            </a:extLst>
          </p:cNvPr>
          <p:cNvSpPr>
            <a:spLocks xmlns:a="http://schemas.openxmlformats.org/drawingml/2006/main" noGrp="1"/>
          </p:cNvSpPr>
          <p:nvPr/>
        </p:nvSpPr>
        <p:spPr>
          <a:xfrm xmlns:a="http://schemas.openxmlformats.org/drawingml/2006/main">
            <a:off x="5334000" y="3543300"/>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FF5C5C"/>
                </a:solidFill>
                <a:latin typeface="Helvetica Neue"/>
                <a:ea typeface="Helvetica Neue"/>
                <a:cs typeface="Helvetica Neue"/>
              </a:defRPr>
            </a:defPPr>
          </a:lstStyle>
          <a:p xmlns:a="http://schemas.openxmlformats.org/drawingml/2006/main">
            <a:pPr algn="l">
              <a:defRPr sz="2250" b="1">
                <a:solidFill>
                  <a:srgbClr val="FF5C5C"/>
                </a:solidFill>
                <a:latin typeface="Helvetica Neue"/>
                <a:ea typeface="Helvetica Neue"/>
                <a:cs typeface="Helvetica Neue"/>
              </a:defRPr>
            </a:pPr>
            <a:r>
              <a:rPr sz="2250" b="1">
                <a:solidFill>
                  <a:srgbClr val="FF5C5C"/>
                </a:solidFill>
                <a:latin typeface="Helvetica Neue"/>
                <a:ea typeface="Helvetica Neue"/>
                <a:cs typeface="Helvetica Neue"/>
              </a:rPr>
              <a:t>02</a:t>
            </a:r>
          </a:p>
        </p:txBody>
      </p:sp>
      <p:sp>
        <p:nvSpPr>
          <p:cNvPr id="7" name="">
            <a:extLst xmlns:a="http://schemas.openxmlformats.org/drawingml/2006/main">
              <a:ext uri="{FF2B5EF4-FFF2-40B4-BE49-F238E27FC236}">
                <a16:creationId xmlns:a16="http://schemas.microsoft.com/office/drawing/2014/main" id="{4E611596-F939-4B57-948E-933B6BDA9466}"/>
              </a:ext>
            </a:extLst>
          </p:cNvPr>
          <p:cNvSpPr>
            <a:spLocks xmlns:a="http://schemas.openxmlformats.org/drawingml/2006/main" noGrp="1"/>
          </p:cNvSpPr>
          <p:nvPr/>
        </p:nvSpPr>
        <p:spPr>
          <a:xfrm xmlns:a="http://schemas.openxmlformats.org/drawingml/2006/main">
            <a:off x="6229350" y="3543300"/>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10172A"/>
                </a:solidFill>
                <a:latin typeface="Helvetica Neue"/>
                <a:ea typeface="Helvetica Neue"/>
                <a:cs typeface="Helvetica Neue"/>
              </a:defRPr>
            </a:defPPr>
          </a:lstStyle>
          <a:p xmlns:a="http://schemas.openxmlformats.org/drawingml/2006/main">
            <a:pPr algn="l">
              <a:defRPr sz="1950" b="0">
                <a:solidFill>
                  <a:srgbClr val="10172A"/>
                </a:solidFill>
                <a:latin typeface="Helvetica Neue"/>
                <a:ea typeface="Helvetica Neue"/>
                <a:cs typeface="Helvetica Neue"/>
              </a:defRPr>
            </a:pPr>
            <a:r>
              <a:rPr sz="1950" b="0">
                <a:solidFill>
                  <a:srgbClr val="10172A"/>
                </a:solidFill>
                <a:latin typeface="Helvetica Neue"/>
                <a:ea typeface="Helvetica Neue"/>
                <a:cs typeface="Helvetica Neue"/>
              </a:rPr>
              <a:t>Recommendation: Duck music beds by 4 to 6 dB during active spoken narration</a:t>
            </a:r>
          </a:p>
        </p:txBody>
      </p:sp>
      <p:sp>
        <p:nvSpPr>
          <p:cNvPr id="8" name="">
            <a:extLst xmlns:a="http://schemas.openxmlformats.org/drawingml/2006/main">
              <a:ext uri="{FF2B5EF4-FFF2-40B4-BE49-F238E27FC236}">
                <a16:creationId xmlns:a16="http://schemas.microsoft.com/office/drawing/2014/main" id="{12AC92AB-96F3-4350-B71B-1696A510C393}"/>
              </a:ext>
            </a:extLst>
          </p:cNvPr>
          <p:cNvSpPr>
            <a:spLocks xmlns:a="http://schemas.openxmlformats.org/drawingml/2006/main" noGrp="1"/>
          </p:cNvSpPr>
          <p:nvPr/>
        </p:nvSpPr>
        <p:spPr>
          <a:xfrm xmlns:a="http://schemas.openxmlformats.org/drawingml/2006/main">
            <a:off x="5334000" y="465772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FF5C5C"/>
                </a:solidFill>
                <a:latin typeface="Helvetica Neue"/>
                <a:ea typeface="Helvetica Neue"/>
                <a:cs typeface="Helvetica Neue"/>
              </a:defRPr>
            </a:defPPr>
          </a:lstStyle>
          <a:p xmlns:a="http://schemas.openxmlformats.org/drawingml/2006/main">
            <a:pPr algn="l">
              <a:defRPr sz="2250" b="1">
                <a:solidFill>
                  <a:srgbClr val="FF5C5C"/>
                </a:solidFill>
                <a:latin typeface="Helvetica Neue"/>
                <a:ea typeface="Helvetica Neue"/>
                <a:cs typeface="Helvetica Neue"/>
              </a:defRPr>
            </a:pPr>
            <a:r>
              <a:rPr sz="2250" b="1">
                <a:solidFill>
                  <a:srgbClr val="FF5C5C"/>
                </a:solidFill>
                <a:latin typeface="Helvetica Neue"/>
                <a:ea typeface="Helvetica Neue"/>
                <a:cs typeface="Helvetica Neue"/>
              </a:rPr>
              <a:t>03</a:t>
            </a:r>
          </a:p>
        </p:txBody>
      </p:sp>
      <p:sp>
        <p:nvSpPr>
          <p:cNvPr id="9" name="">
            <a:extLst xmlns:a="http://schemas.openxmlformats.org/drawingml/2006/main">
              <a:ext uri="{FF2B5EF4-FFF2-40B4-BE49-F238E27FC236}">
                <a16:creationId xmlns:a16="http://schemas.microsoft.com/office/drawing/2014/main" id="{0AAAA057-3217-4296-82ED-E21D6FC13FD3}"/>
              </a:ext>
            </a:extLst>
          </p:cNvPr>
          <p:cNvSpPr>
            <a:spLocks xmlns:a="http://schemas.openxmlformats.org/drawingml/2006/main" noGrp="1"/>
          </p:cNvSpPr>
          <p:nvPr/>
        </p:nvSpPr>
        <p:spPr>
          <a:xfrm xmlns:a="http://schemas.openxmlformats.org/drawingml/2006/main">
            <a:off x="6229350" y="465772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10172A"/>
                </a:solidFill>
                <a:latin typeface="Helvetica Neue"/>
                <a:ea typeface="Helvetica Neue"/>
                <a:cs typeface="Helvetica Neue"/>
              </a:defRPr>
            </a:defPPr>
          </a:lstStyle>
          <a:p xmlns:a="http://schemas.openxmlformats.org/drawingml/2006/main">
            <a:pPr algn="l">
              <a:defRPr sz="1950" b="0">
                <a:solidFill>
                  <a:srgbClr val="10172A"/>
                </a:solidFill>
                <a:latin typeface="Helvetica Neue"/>
                <a:ea typeface="Helvetica Neue"/>
                <a:cs typeface="Helvetica Neue"/>
              </a:defRPr>
            </a:pPr>
            <a:r>
              <a:rPr sz="1950" b="0">
                <a:solidFill>
                  <a:srgbClr val="10172A"/>
                </a:solidFill>
                <a:latin typeface="Helvetica Neue"/>
                <a:ea typeface="Helvetica Neue"/>
                <a:cs typeface="Helvetica Neue"/>
              </a:rPr>
              <a:t>Recommendation: Set attack times of 20 to 50 ms and release times of 250 to 500 ms</a:t>
            </a:r>
          </a:p>
        </p:txBody>
      </p:sp>
      <p:sp>
        <p:nvSpPr>
          <p:cNvPr id="10" name="">
            <a:extLst xmlns:a="http://schemas.openxmlformats.org/drawingml/2006/main">
              <a:ext uri="{FF2B5EF4-FFF2-40B4-BE49-F238E27FC236}">
                <a16:creationId xmlns:a16="http://schemas.microsoft.com/office/drawing/2014/main" id="{0ADB3F51-4346-4D1D-9EA6-F42D6D44EDA7}"/>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673965888"/>
      </p:ext>
    </p:extLst>
  </p:cSld>
</p:sld>
</file>

<file path=ppt/slides/slide7.xml><?xml version="1.0" encoding="utf-8"?>
<p:sld xmlns:p="http://schemas.openxmlformats.org/presentationml/2006/main">
  <p:cSld>
    <p:bg>
      <p:bgPr>
        <a:solidFill xmlns:a="http://schemas.openxmlformats.org/drawingml/2006/main">
          <a:srgbClr val="FFF8F3"/>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ED403229-CFBB-4850-B9EA-1768F85814C1}"/>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07  /  11</a:t>
            </a:r>
          </a:p>
        </p:txBody>
      </p:sp>
      <p:sp>
        <p:nvSpPr>
          <p:cNvPr id="2" name="">
            <a:extLst xmlns:a="http://schemas.openxmlformats.org/drawingml/2006/main">
              <a:ext uri="{FF2B5EF4-FFF2-40B4-BE49-F238E27FC236}">
                <a16:creationId xmlns:a16="http://schemas.microsoft.com/office/drawing/2014/main" id="{08D89F81-568F-4B79-AACC-D1F9DE830C4E}"/>
              </a:ext>
            </a:extLst>
          </p:cNvPr>
          <p:cNvSpPr>
            <a:spLocks xmlns:a="http://schemas.openxmlformats.org/drawingml/2006/main" noGrp="1"/>
          </p:cNvSpPr>
          <p:nvPr/>
        </p:nvSpPr>
        <p:spPr>
          <a:xfrm xmlns:a="http://schemas.openxmlformats.org/drawingml/2006/main">
            <a:off x="723900" y="933450"/>
            <a:ext cx="104775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7461"/>
          </a:bodyPr>
          <a:lstStyle xmlns:a="http://schemas.openxmlformats.org/drawingml/2006/main">
            <a:defPPr algn="l">
              <a:defRPr sz="3600" b="1">
                <a:solidFill>
                  <a:srgbClr val="10172A"/>
                </a:solidFill>
                <a:latin typeface="Helvetica Neue"/>
                <a:ea typeface="Helvetica Neue"/>
                <a:cs typeface="Helvetica Neue"/>
              </a:defRPr>
            </a:defPPr>
          </a:lstStyle>
          <a:p xmlns:a="http://schemas.openxmlformats.org/drawingml/2006/main">
            <a:pPr algn="l">
              <a:defRPr sz="3600" b="1">
                <a:solidFill>
                  <a:srgbClr val="10172A"/>
                </a:solidFill>
                <a:latin typeface="Helvetica Neue"/>
                <a:ea typeface="Helvetica Neue"/>
                <a:cs typeface="Helvetica Neue"/>
              </a:defRPr>
            </a:pPr>
            <a:r>
              <a:rPr sz="3600" b="1">
                <a:solidFill>
                  <a:srgbClr val="10172A"/>
                </a:solidFill>
                <a:latin typeface="Helvetica Neue"/>
                <a:ea typeface="Helvetica Neue"/>
                <a:cs typeface="Helvetica Neue"/>
              </a:rPr>
              <a:t>Loudness Standards and YouTube Normalization</a:t>
            </a:r>
          </a:p>
        </p:txBody>
      </p:sp>
      <p:sp>
        <p:nvSpPr>
          <p:cNvPr id="3" name="">
            <a:extLst xmlns:a="http://schemas.openxmlformats.org/drawingml/2006/main">
              <a:ext uri="{FF2B5EF4-FFF2-40B4-BE49-F238E27FC236}">
                <a16:creationId xmlns:a16="http://schemas.microsoft.com/office/drawing/2014/main" id="{692743F8-7DD4-4882-98F9-A105BBE834B8}"/>
              </a:ext>
            </a:extLst>
          </p:cNvPr>
          <p:cNvSpPr>
            <a:spLocks xmlns:a="http://schemas.openxmlformats.org/drawingml/2006/main" noGrp="1"/>
          </p:cNvSpPr>
          <p:nvPr/>
        </p:nvSpPr>
        <p:spPr>
          <a:xfrm xmlns:a="http://schemas.openxmlformats.org/drawingml/2006/main">
            <a:off x="762000" y="2333625"/>
            <a:ext cx="102870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325" b="1">
                <a:solidFill>
                  <a:srgbClr val="FF5C5C"/>
                </a:solidFill>
                <a:latin typeface="Helvetica Neue"/>
                <a:ea typeface="Helvetica Neue"/>
                <a:cs typeface="Helvetica Neue"/>
              </a:defRPr>
            </a:defPPr>
          </a:lstStyle>
          <a:p xmlns:a="http://schemas.openxmlformats.org/drawingml/2006/main">
            <a:pPr algn="l">
              <a:defRPr sz="2325" b="1">
                <a:solidFill>
                  <a:srgbClr val="FF5C5C"/>
                </a:solidFill>
                <a:latin typeface="Helvetica Neue"/>
                <a:ea typeface="Helvetica Neue"/>
                <a:cs typeface="Helvetica Neue"/>
              </a:defRPr>
            </a:pPr>
            <a:r>
              <a:rPr sz="2325" b="1">
                <a:solidFill>
                  <a:srgbClr val="FF5C5C"/>
                </a:solidFill>
                <a:latin typeface="Helvetica Neue"/>
                <a:ea typeface="Helvetica Neue"/>
                <a:cs typeface="Helvetica Neue"/>
              </a:rPr>
              <a:t>Balancing music well below dialogue prevents algorithmic normalization penalties.</a:t>
            </a:r>
          </a:p>
        </p:txBody>
      </p:sp>
      <p:sp>
        <p:nvSpPr>
          <p:cNvPr id="4" name="">
            <a:extLst xmlns:a="http://schemas.openxmlformats.org/drawingml/2006/main">
              <a:ext uri="{FF2B5EF4-FFF2-40B4-BE49-F238E27FC236}">
                <a16:creationId xmlns:a16="http://schemas.microsoft.com/office/drawing/2014/main" id="{23589E52-0271-41C8-B92D-ABB90DA55798}"/>
              </a:ext>
            </a:extLst>
          </p:cNvPr>
          <p:cNvSpPr>
            <a:spLocks xmlns:a="http://schemas.openxmlformats.org/drawingml/2006/main" noGrp="1"/>
          </p:cNvSpPr>
          <p:nvPr/>
        </p:nvSpPr>
        <p:spPr>
          <a:xfrm xmlns:a="http://schemas.openxmlformats.org/drawingml/2006/main">
            <a:off x="781050" y="34861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10172A"/>
                </a:solidFill>
                <a:latin typeface="Helvetica Neue"/>
                <a:ea typeface="Helvetica Neue"/>
                <a:cs typeface="Helvetica Neue"/>
              </a:defRPr>
            </a:defPPr>
          </a:lstStyle>
          <a:p xmlns:a="http://schemas.openxmlformats.org/drawingml/2006/main">
            <a:pPr algn="l">
              <a:defRPr sz="2100" b="0">
                <a:solidFill>
                  <a:srgbClr val="10172A"/>
                </a:solidFill>
                <a:latin typeface="Helvetica Neue"/>
                <a:ea typeface="Helvetica Neue"/>
                <a:cs typeface="Helvetica Neue"/>
              </a:defRPr>
            </a:pPr>
            <a:r>
              <a:rPr sz="2100" b="0">
                <a:solidFill>
                  <a:srgbClr val="10172A"/>
                </a:solidFill>
                <a:latin typeface="Helvetica Neue"/>
                <a:ea typeface="Helvetica Neue"/>
                <a:cs typeface="Helvetica Neue"/>
              </a:rPr>
              <a:t>Recommendation: Target YouTube loudness benchmark of -14 LUFS integrated</a:t>
            </a:r>
          </a:p>
        </p:txBody>
      </p:sp>
      <p:sp>
        <p:nvSpPr>
          <p:cNvPr id="5" name="">
            <a:extLst xmlns:a="http://schemas.openxmlformats.org/drawingml/2006/main">
              <a:ext uri="{FF2B5EF4-FFF2-40B4-BE49-F238E27FC236}">
                <a16:creationId xmlns:a16="http://schemas.microsoft.com/office/drawing/2014/main" id="{4E9C527A-E3CD-4823-B7EF-2F4C8F7063B4}"/>
              </a:ext>
            </a:extLst>
          </p:cNvPr>
          <p:cNvSpPr>
            <a:spLocks xmlns:a="http://schemas.openxmlformats.org/drawingml/2006/main" noGrp="1"/>
          </p:cNvSpPr>
          <p:nvPr/>
        </p:nvSpPr>
        <p:spPr>
          <a:xfrm xmlns:a="http://schemas.openxmlformats.org/drawingml/2006/main">
            <a:off x="781050" y="43243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10172A"/>
                </a:solidFill>
                <a:latin typeface="Helvetica Neue"/>
                <a:ea typeface="Helvetica Neue"/>
                <a:cs typeface="Helvetica Neue"/>
              </a:defRPr>
            </a:defPPr>
          </a:lstStyle>
          <a:p xmlns:a="http://schemas.openxmlformats.org/drawingml/2006/main">
            <a:pPr algn="l">
              <a:defRPr sz="2100" b="0">
                <a:solidFill>
                  <a:srgbClr val="10172A"/>
                </a:solidFill>
                <a:latin typeface="Helvetica Neue"/>
                <a:ea typeface="Helvetica Neue"/>
                <a:cs typeface="Helvetica Neue"/>
              </a:defRPr>
            </a:pPr>
            <a:r>
              <a:rPr sz="2100" b="0">
                <a:solidFill>
                  <a:srgbClr val="10172A"/>
                </a:solidFill>
                <a:latin typeface="Helvetica Neue"/>
                <a:ea typeface="Helvetica Neue"/>
                <a:cs typeface="Helvetica Neue"/>
              </a:rPr>
              <a:t>Recommendation: Maintain a true peak ceiling of -1.0 dBTP to avoid clipping</a:t>
            </a:r>
          </a:p>
        </p:txBody>
      </p:sp>
      <p:sp>
        <p:nvSpPr>
          <p:cNvPr id="6" name="">
            <a:extLst xmlns:a="http://schemas.openxmlformats.org/drawingml/2006/main">
              <a:ext uri="{FF2B5EF4-FFF2-40B4-BE49-F238E27FC236}">
                <a16:creationId xmlns:a16="http://schemas.microsoft.com/office/drawing/2014/main" id="{5A02F91E-3A4B-40E0-9EF5-8EFBBCB89471}"/>
              </a:ext>
            </a:extLst>
          </p:cNvPr>
          <p:cNvSpPr>
            <a:spLocks xmlns:a="http://schemas.openxmlformats.org/drawingml/2006/main" noGrp="1"/>
          </p:cNvSpPr>
          <p:nvPr/>
        </p:nvSpPr>
        <p:spPr>
          <a:xfrm xmlns:a="http://schemas.openxmlformats.org/drawingml/2006/main">
            <a:off x="781050" y="51625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10172A"/>
                </a:solidFill>
                <a:latin typeface="Helvetica Neue"/>
                <a:ea typeface="Helvetica Neue"/>
                <a:cs typeface="Helvetica Neue"/>
              </a:defRPr>
            </a:defPPr>
          </a:lstStyle>
          <a:p xmlns:a="http://schemas.openxmlformats.org/drawingml/2006/main">
            <a:pPr algn="l">
              <a:defRPr sz="2100" b="0">
                <a:solidFill>
                  <a:srgbClr val="10172A"/>
                </a:solidFill>
                <a:latin typeface="Helvetica Neue"/>
                <a:ea typeface="Helvetica Neue"/>
                <a:cs typeface="Helvetica Neue"/>
              </a:defRPr>
            </a:pPr>
            <a:r>
              <a:rPr sz="2100" b="0">
                <a:solidFill>
                  <a:srgbClr val="10172A"/>
                </a:solidFill>
                <a:latin typeface="Helvetica Neue"/>
                <a:ea typeface="Helvetica Neue"/>
                <a:cs typeface="Helvetica Neue"/>
              </a:rPr>
              <a:t>Recommendation: Balance background music 18 to 24 dB below vocal peaks</a:t>
            </a:r>
          </a:p>
        </p:txBody>
      </p:sp>
      <p:sp>
        <p:nvSpPr>
          <p:cNvPr id="7" name="">
            <a:extLst xmlns:a="http://schemas.openxmlformats.org/drawingml/2006/main">
              <a:ext uri="{FF2B5EF4-FFF2-40B4-BE49-F238E27FC236}">
                <a16:creationId xmlns:a16="http://schemas.microsoft.com/office/drawing/2014/main" id="{A10B1D6F-1EB1-45F7-9F5F-C56F17416507}"/>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1718193300"/>
      </p:ext>
    </p:extLst>
  </p:cSld>
</p:sld>
</file>

<file path=ppt/slides/slide8.xml><?xml version="1.0" encoding="utf-8"?>
<p:sld xmlns:p="http://schemas.openxmlformats.org/presentationml/2006/main">
  <p:cSld>
    <p:bg>
      <p:bgPr>
        <a:solidFill xmlns:a="http://schemas.openxmlformats.org/drawingml/2006/main">
          <a:srgbClr val="10172A"/>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EB31BCA0-7B3B-4838-8984-7FE15F36AB71}"/>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CCD6E5"/>
                </a:solidFill>
                <a:latin typeface="Helvetica Neue"/>
                <a:ea typeface="Helvetica Neue"/>
                <a:cs typeface="Helvetica Neue"/>
              </a:defRPr>
            </a:defPPr>
          </a:lstStyle>
          <a:p xmlns:a="http://schemas.openxmlformats.org/drawingml/2006/main">
            <a:pPr algn="r">
              <a:defRPr sz="1050" b="0">
                <a:solidFill>
                  <a:srgbClr val="CCD6E5"/>
                </a:solidFill>
                <a:latin typeface="Helvetica Neue"/>
                <a:ea typeface="Helvetica Neue"/>
                <a:cs typeface="Helvetica Neue"/>
              </a:defRPr>
            </a:pPr>
            <a:r>
              <a:rPr sz="1050" b="0">
                <a:solidFill>
                  <a:srgbClr val="CCD6E5"/>
                </a:solidFill>
                <a:latin typeface="Helvetica Neue"/>
                <a:ea typeface="Helvetica Neue"/>
                <a:cs typeface="Helvetica Neue"/>
              </a:rPr>
              <a:t>08  /  11</a:t>
            </a:r>
          </a:p>
        </p:txBody>
      </p:sp>
      <p:sp>
        <p:nvSpPr>
          <p:cNvPr id="2" name="">
            <a:extLst xmlns:a="http://schemas.openxmlformats.org/drawingml/2006/main">
              <a:ext uri="{FF2B5EF4-FFF2-40B4-BE49-F238E27FC236}">
                <a16:creationId xmlns:a16="http://schemas.microsoft.com/office/drawing/2014/main" id="{9697F716-BA98-4704-84A1-B7B33C37FD54}"/>
              </a:ext>
            </a:extLst>
          </p:cNvPr>
          <p:cNvSpPr>
            <a:spLocks xmlns:a="http://schemas.openxmlformats.org/drawingml/2006/main" noGrp="1"/>
          </p:cNvSpPr>
          <p:nvPr/>
        </p:nvSpPr>
        <p:spPr>
          <a:xfrm xmlns:a="http://schemas.openxmlformats.org/drawingml/2006/main">
            <a:off x="723900" y="895350"/>
            <a:ext cx="102870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8305"/>
          </a:bodyPr>
          <a:lstStyle xmlns:a="http://schemas.openxmlformats.org/drawingml/2006/main">
            <a:defPPr algn="l">
              <a:defRPr sz="3600" b="1">
                <a:solidFill>
                  <a:srgbClr val="FFFFFF"/>
                </a:solidFill>
                <a:latin typeface="Helvetica Neue"/>
                <a:ea typeface="Helvetica Neue"/>
                <a:cs typeface="Helvetica Neue"/>
              </a:defRPr>
            </a:defPPr>
          </a:lstStyle>
          <a:p xmlns:a="http://schemas.openxmlformats.org/drawingml/2006/main">
            <a:pPr algn="l">
              <a:defRPr sz="3600" b="1">
                <a:solidFill>
                  <a:srgbClr val="FFFFFF"/>
                </a:solidFill>
                <a:latin typeface="Helvetica Neue"/>
                <a:ea typeface="Helvetica Neue"/>
                <a:cs typeface="Helvetica Neue"/>
              </a:defRPr>
            </a:pPr>
            <a:r>
              <a:rPr sz="3600" b="1">
                <a:solidFill>
                  <a:srgbClr val="FFFFFF"/>
                </a:solidFill>
                <a:latin typeface="Helvetica Neue"/>
                <a:ea typeface="Helvetica Neue"/>
                <a:cs typeface="Helvetica Neue"/>
              </a:rPr>
              <a:t>Copyright Compliance and YouTube Content ID</a:t>
            </a:r>
          </a:p>
        </p:txBody>
      </p:sp>
      <p:sp>
        <p:nvSpPr>
          <p:cNvPr id="3" name="">
            <a:extLst xmlns:a="http://schemas.openxmlformats.org/drawingml/2006/main">
              <a:ext uri="{FF2B5EF4-FFF2-40B4-BE49-F238E27FC236}">
                <a16:creationId xmlns:a16="http://schemas.microsoft.com/office/drawing/2014/main" id="{7085FD97-B738-4E92-9CA9-48A73CEE232B}"/>
              </a:ext>
            </a:extLst>
          </p:cNvPr>
          <p:cNvSpPr>
            <a:spLocks xmlns:a="http://schemas.openxmlformats.org/drawingml/2006/main" noGrp="1"/>
          </p:cNvSpPr>
          <p:nvPr/>
        </p:nvSpPr>
        <p:spPr>
          <a:xfrm xmlns:a="http://schemas.openxmlformats.org/drawingml/2006/main">
            <a:off x="723900" y="2343150"/>
            <a:ext cx="10191750" cy="1381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925" b="1">
                <a:solidFill>
                  <a:srgbClr val="FFB74D"/>
                </a:solidFill>
                <a:latin typeface="Helvetica Neue"/>
                <a:ea typeface="Helvetica Neue"/>
                <a:cs typeface="Helvetica Neue"/>
              </a:defRPr>
            </a:defPPr>
          </a:lstStyle>
          <a:p xmlns:a="http://schemas.openxmlformats.org/drawingml/2006/main">
            <a:pPr algn="l">
              <a:defRPr sz="2925" b="1">
                <a:solidFill>
                  <a:srgbClr val="FFB74D"/>
                </a:solidFill>
                <a:latin typeface="Helvetica Neue"/>
                <a:ea typeface="Helvetica Neue"/>
                <a:cs typeface="Helvetica Neue"/>
              </a:defRPr>
            </a:pPr>
            <a:r>
              <a:rPr sz="2925" b="1">
                <a:solidFill>
                  <a:srgbClr val="FFB74D"/>
                </a:solidFill>
                <a:latin typeface="Helvetica Neue"/>
                <a:ea typeface="Helvetica Neue"/>
                <a:cs typeface="Helvetica Neue"/>
              </a:rPr>
              <a:t>Automated Content ID systems flag unauthorized audio, requiring verified safe licensing.</a:t>
            </a:r>
          </a:p>
        </p:txBody>
      </p:sp>
      <p:sp>
        <p:nvSpPr>
          <p:cNvPr id="4" name="">
            <a:extLst xmlns:a="http://schemas.openxmlformats.org/drawingml/2006/main">
              <a:ext uri="{FF2B5EF4-FFF2-40B4-BE49-F238E27FC236}">
                <a16:creationId xmlns:a16="http://schemas.microsoft.com/office/drawing/2014/main" id="{2D53BC5D-5565-414E-9A84-32B86AB10507}"/>
              </a:ext>
            </a:extLst>
          </p:cNvPr>
          <p:cNvSpPr>
            <a:spLocks xmlns:a="http://schemas.openxmlformats.org/drawingml/2006/main" noGrp="1"/>
          </p:cNvSpPr>
          <p:nvPr/>
        </p:nvSpPr>
        <p:spPr>
          <a:xfrm xmlns:a="http://schemas.openxmlformats.org/drawingml/2006/main">
            <a:off x="762000" y="40481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YouTube Audio Library provides copyright-safe music immune to Content ID claims</a:t>
            </a:r>
          </a:p>
        </p:txBody>
      </p:sp>
      <p:sp>
        <p:nvSpPr>
          <p:cNvPr id="5" name="">
            <a:extLst xmlns:a="http://schemas.openxmlformats.org/drawingml/2006/main">
              <a:ext uri="{FF2B5EF4-FFF2-40B4-BE49-F238E27FC236}">
                <a16:creationId xmlns:a16="http://schemas.microsoft.com/office/drawing/2014/main" id="{859A7A26-2A6E-4EAF-8047-7D6DD3DA944F}"/>
              </a:ext>
            </a:extLst>
          </p:cNvPr>
          <p:cNvSpPr>
            <a:spLocks xmlns:a="http://schemas.openxmlformats.org/drawingml/2006/main" noGrp="1"/>
          </p:cNvSpPr>
          <p:nvPr/>
        </p:nvSpPr>
        <p:spPr>
          <a:xfrm xmlns:a="http://schemas.openxmlformats.org/drawingml/2006/main">
            <a:off x="762000" y="46577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Creative Commons tracks require full attribution in video descriptions</a:t>
            </a:r>
          </a:p>
        </p:txBody>
      </p:sp>
      <p:sp>
        <p:nvSpPr>
          <p:cNvPr id="6" name="">
            <a:extLst xmlns:a="http://schemas.openxmlformats.org/drawingml/2006/main">
              <a:ext uri="{FF2B5EF4-FFF2-40B4-BE49-F238E27FC236}">
                <a16:creationId xmlns:a16="http://schemas.microsoft.com/office/drawing/2014/main" id="{B0505FC3-B2C5-4529-9DBD-ED8D8ABE448D}"/>
              </a:ext>
            </a:extLst>
          </p:cNvPr>
          <p:cNvSpPr>
            <a:spLocks xmlns:a="http://schemas.openxmlformats.org/drawingml/2006/main" noGrp="1"/>
          </p:cNvSpPr>
          <p:nvPr/>
        </p:nvSpPr>
        <p:spPr>
          <a:xfrm xmlns:a="http://schemas.openxmlformats.org/drawingml/2006/main">
            <a:off x="762000" y="52673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Standard YouTube Audio Library licenses permit use without attribution</a:t>
            </a:r>
          </a:p>
        </p:txBody>
      </p:sp>
      <p:sp>
        <p:nvSpPr>
          <p:cNvPr id="7" name="">
            <a:extLst xmlns:a="http://schemas.openxmlformats.org/drawingml/2006/main">
              <a:ext uri="{FF2B5EF4-FFF2-40B4-BE49-F238E27FC236}">
                <a16:creationId xmlns:a16="http://schemas.microsoft.com/office/drawing/2014/main" id="{A8FA332B-6DF5-4407-B5D4-BFB813CC4135}"/>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CCD6E5"/>
                </a:solidFill>
                <a:latin typeface="Helvetica Neue"/>
                <a:ea typeface="Helvetica Neue"/>
                <a:cs typeface="Helvetica Neue"/>
              </a:defRPr>
            </a:defPPr>
          </a:lstStyle>
          <a:p xmlns:a="http://schemas.openxmlformats.org/drawingml/2006/main">
            <a:pPr algn="l">
              <a:defRPr sz="975" b="1">
                <a:solidFill>
                  <a:srgbClr val="CCD6E5"/>
                </a:solidFill>
                <a:latin typeface="Helvetica Neue"/>
                <a:ea typeface="Helvetica Neue"/>
                <a:cs typeface="Helvetica Neue"/>
              </a:defRPr>
            </a:pPr>
            <a:r>
              <a:rPr sz="975" b="1">
                <a:solidFill>
                  <a:srgbClr val="CCD6E5"/>
                </a:solidFill>
                <a:latin typeface="Helvetica Neue"/>
                <a:ea typeface="Helvetica Neue"/>
                <a:cs typeface="Helvetica Neue"/>
              </a:rPr>
              <a:t>YIHA</a:t>
            </a:r>
          </a:p>
        </p:txBody>
      </p:sp>
    </p:spTree>
    <p:extLst>
      <p:ext uri="{BB962C8B-B14F-4D97-AF65-F5344CB8AC3E}">
        <p14:creationId xmlns:p14="http://schemas.microsoft.com/office/powerpoint/2010/main" val="220884358"/>
      </p:ext>
    </p:extLst>
  </p:cSld>
</p:sld>
</file>

<file path=ppt/slides/slide9.xml><?xml version="1.0" encoding="utf-8"?>
<p:sld xmlns:p="http://schemas.openxmlformats.org/presentationml/2006/main">
  <p:cSld>
    <p:bg>
      <p:bgPr>
        <a:solidFill xmlns:a="http://schemas.openxmlformats.org/drawingml/2006/main">
          <a:srgbClr val="FFF8F3"/>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A8AA4C61-3769-46AB-A750-633B705E0808}"/>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09  /  11</a:t>
            </a:r>
          </a:p>
        </p:txBody>
      </p:sp>
      <p:sp>
        <p:nvSpPr>
          <p:cNvPr id="2" name="">
            <a:extLst xmlns:a="http://schemas.openxmlformats.org/drawingml/2006/main">
              <a:ext uri="{FF2B5EF4-FFF2-40B4-BE49-F238E27FC236}">
                <a16:creationId xmlns:a16="http://schemas.microsoft.com/office/drawing/2014/main" id="{C01B5470-3730-40DA-9674-6F42140D3903}"/>
              </a:ext>
            </a:extLst>
          </p:cNvPr>
          <p:cNvSpPr>
            <a:spLocks xmlns:a="http://schemas.openxmlformats.org/drawingml/2006/main" noGrp="1"/>
          </p:cNvSpPr>
          <p:nvPr/>
        </p:nvSpPr>
        <p:spPr>
          <a:xfrm xmlns:a="http://schemas.openxmlformats.org/drawingml/2006/main">
            <a:off x="723900" y="914400"/>
            <a:ext cx="104775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2232"/>
          </a:bodyPr>
          <a:lstStyle xmlns:a="http://schemas.openxmlformats.org/drawingml/2006/main">
            <a:defPPr algn="l">
              <a:defRPr sz="3600" b="1">
                <a:solidFill>
                  <a:srgbClr val="10172A"/>
                </a:solidFill>
                <a:latin typeface="Helvetica Neue"/>
                <a:ea typeface="Helvetica Neue"/>
                <a:cs typeface="Helvetica Neue"/>
              </a:defRPr>
            </a:defPPr>
          </a:lstStyle>
          <a:p xmlns:a="http://schemas.openxmlformats.org/drawingml/2006/main">
            <a:pPr algn="l">
              <a:defRPr sz="3600" b="1">
                <a:solidFill>
                  <a:srgbClr val="10172A"/>
                </a:solidFill>
                <a:latin typeface="Helvetica Neue"/>
                <a:ea typeface="Helvetica Neue"/>
                <a:cs typeface="Helvetica Neue"/>
              </a:defRPr>
            </a:pPr>
            <a:r>
              <a:rPr sz="3600" b="1">
                <a:solidFill>
                  <a:srgbClr val="10172A"/>
                </a:solidFill>
                <a:latin typeface="Helvetica Neue"/>
                <a:ea typeface="Helvetica Neue"/>
                <a:cs typeface="Helvetica Neue"/>
              </a:rPr>
              <a:t>Structural Audio Pacing Across Presentation Slides</a:t>
            </a:r>
          </a:p>
        </p:txBody>
      </p:sp>
      <p:sp>
        <p:nvSpPr>
          <p:cNvPr id="3" name="">
            <a:extLst xmlns:a="http://schemas.openxmlformats.org/drawingml/2006/main">
              <a:ext uri="{FF2B5EF4-FFF2-40B4-BE49-F238E27FC236}">
                <a16:creationId xmlns:a16="http://schemas.microsoft.com/office/drawing/2014/main" id="{07A42140-F9A8-4FB5-9166-BB8B4A8FA8FE}"/>
              </a:ext>
            </a:extLst>
          </p:cNvPr>
          <p:cNvSpPr>
            <a:spLocks xmlns:a="http://schemas.openxmlformats.org/drawingml/2006/main" noGrp="1"/>
          </p:cNvSpPr>
          <p:nvPr/>
        </p:nvSpPr>
        <p:spPr>
          <a:xfrm xmlns:a="http://schemas.openxmlformats.org/drawingml/2006/main">
            <a:off x="723900" y="2428875"/>
            <a:ext cx="3810000" cy="2524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700" b="1">
                <a:solidFill>
                  <a:srgbClr val="FF5C5C"/>
                </a:solidFill>
                <a:latin typeface="Helvetica Neue"/>
                <a:ea typeface="Helvetica Neue"/>
                <a:cs typeface="Helvetica Neue"/>
              </a:defRPr>
            </a:defPPr>
          </a:lstStyle>
          <a:p xmlns:a="http://schemas.openxmlformats.org/drawingml/2006/main">
            <a:pPr algn="l">
              <a:defRPr sz="2700" b="1">
                <a:solidFill>
                  <a:srgbClr val="FF5C5C"/>
                </a:solidFill>
                <a:latin typeface="Helvetica Neue"/>
                <a:ea typeface="Helvetica Neue"/>
                <a:cs typeface="Helvetica Neue"/>
              </a:defRPr>
            </a:pPr>
            <a:r>
              <a:rPr sz="2700" b="1">
                <a:solidFill>
                  <a:srgbClr val="FF5C5C"/>
                </a:solidFill>
                <a:latin typeface="Helvetica Neue"/>
                <a:ea typeface="Helvetica Neue"/>
                <a:cs typeface="Helvetica Neue"/>
              </a:rPr>
              <a:t>Deploying audio selectively highlights key milestones and reserves silence for complex data.</a:t>
            </a:r>
          </a:p>
        </p:txBody>
      </p:sp>
      <p:sp>
        <p:nvSpPr>
          <p:cNvPr id="4" name="">
            <a:extLst xmlns:a="http://schemas.openxmlformats.org/drawingml/2006/main">
              <a:ext uri="{FF2B5EF4-FFF2-40B4-BE49-F238E27FC236}">
                <a16:creationId xmlns:a16="http://schemas.microsoft.com/office/drawing/2014/main" id="{F8CC6971-4295-4121-AD0A-B6FEB78829BF}"/>
              </a:ext>
            </a:extLst>
          </p:cNvPr>
          <p:cNvSpPr>
            <a:spLocks xmlns:a="http://schemas.openxmlformats.org/drawingml/2006/main" noGrp="1"/>
          </p:cNvSpPr>
          <p:nvPr/>
        </p:nvSpPr>
        <p:spPr>
          <a:xfrm xmlns:a="http://schemas.openxmlformats.org/drawingml/2006/main">
            <a:off x="5334000" y="242887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FF5C5C"/>
                </a:solidFill>
                <a:latin typeface="Helvetica Neue"/>
                <a:ea typeface="Helvetica Neue"/>
                <a:cs typeface="Helvetica Neue"/>
              </a:defRPr>
            </a:defPPr>
          </a:lstStyle>
          <a:p xmlns:a="http://schemas.openxmlformats.org/drawingml/2006/main">
            <a:pPr algn="l">
              <a:defRPr sz="2250" b="1">
                <a:solidFill>
                  <a:srgbClr val="FF5C5C"/>
                </a:solidFill>
                <a:latin typeface="Helvetica Neue"/>
                <a:ea typeface="Helvetica Neue"/>
                <a:cs typeface="Helvetica Neue"/>
              </a:defRPr>
            </a:pPr>
            <a:r>
              <a:rPr sz="2250" b="1">
                <a:solidFill>
                  <a:srgbClr val="FF5C5C"/>
                </a:solidFill>
                <a:latin typeface="Helvetica Neue"/>
                <a:ea typeface="Helvetica Neue"/>
                <a:cs typeface="Helvetica Neue"/>
              </a:rPr>
              <a:t>01</a:t>
            </a:r>
          </a:p>
        </p:txBody>
      </p:sp>
      <p:sp>
        <p:nvSpPr>
          <p:cNvPr id="5" name="">
            <a:extLst xmlns:a="http://schemas.openxmlformats.org/drawingml/2006/main">
              <a:ext uri="{FF2B5EF4-FFF2-40B4-BE49-F238E27FC236}">
                <a16:creationId xmlns:a16="http://schemas.microsoft.com/office/drawing/2014/main" id="{CE5C3D1B-5783-446C-9CBF-AA56E223B0DA}"/>
              </a:ext>
            </a:extLst>
          </p:cNvPr>
          <p:cNvSpPr>
            <a:spLocks xmlns:a="http://schemas.openxmlformats.org/drawingml/2006/main" noGrp="1"/>
          </p:cNvSpPr>
          <p:nvPr/>
        </p:nvSpPr>
        <p:spPr>
          <a:xfrm xmlns:a="http://schemas.openxmlformats.org/drawingml/2006/main">
            <a:off x="6229350" y="242887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10172A"/>
                </a:solidFill>
                <a:latin typeface="Helvetica Neue"/>
                <a:ea typeface="Helvetica Neue"/>
                <a:cs typeface="Helvetica Neue"/>
              </a:defRPr>
            </a:defPPr>
          </a:lstStyle>
          <a:p xmlns:a="http://schemas.openxmlformats.org/drawingml/2006/main">
            <a:pPr algn="l">
              <a:defRPr sz="1950" b="0">
                <a:solidFill>
                  <a:srgbClr val="10172A"/>
                </a:solidFill>
                <a:latin typeface="Helvetica Neue"/>
                <a:ea typeface="Helvetica Neue"/>
                <a:cs typeface="Helvetica Neue"/>
              </a:defRPr>
            </a:pPr>
            <a:r>
              <a:rPr sz="1950" b="0">
                <a:solidFill>
                  <a:srgbClr val="10172A"/>
                </a:solidFill>
                <a:latin typeface="Helvetica Neue"/>
                <a:ea typeface="Helvetica Neue"/>
                <a:cs typeface="Helvetica Neue"/>
              </a:rPr>
              <a:t>Recommendation: Use brief 3 to 5 second audio cues to mark chapter shifts</a:t>
            </a:r>
          </a:p>
        </p:txBody>
      </p:sp>
      <p:sp>
        <p:nvSpPr>
          <p:cNvPr id="6" name="">
            <a:extLst xmlns:a="http://schemas.openxmlformats.org/drawingml/2006/main">
              <a:ext uri="{FF2B5EF4-FFF2-40B4-BE49-F238E27FC236}">
                <a16:creationId xmlns:a16="http://schemas.microsoft.com/office/drawing/2014/main" id="{4750BD21-2D42-48AB-B2EF-C3FB5C09BE39}"/>
              </a:ext>
            </a:extLst>
          </p:cNvPr>
          <p:cNvSpPr>
            <a:spLocks xmlns:a="http://schemas.openxmlformats.org/drawingml/2006/main" noGrp="1"/>
          </p:cNvSpPr>
          <p:nvPr/>
        </p:nvSpPr>
        <p:spPr>
          <a:xfrm xmlns:a="http://schemas.openxmlformats.org/drawingml/2006/main">
            <a:off x="5334000" y="3543300"/>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FF5C5C"/>
                </a:solidFill>
                <a:latin typeface="Helvetica Neue"/>
                <a:ea typeface="Helvetica Neue"/>
                <a:cs typeface="Helvetica Neue"/>
              </a:defRPr>
            </a:defPPr>
          </a:lstStyle>
          <a:p xmlns:a="http://schemas.openxmlformats.org/drawingml/2006/main">
            <a:pPr algn="l">
              <a:defRPr sz="2250" b="1">
                <a:solidFill>
                  <a:srgbClr val="FF5C5C"/>
                </a:solidFill>
                <a:latin typeface="Helvetica Neue"/>
                <a:ea typeface="Helvetica Neue"/>
                <a:cs typeface="Helvetica Neue"/>
              </a:defRPr>
            </a:pPr>
            <a:r>
              <a:rPr sz="2250" b="1">
                <a:solidFill>
                  <a:srgbClr val="FF5C5C"/>
                </a:solidFill>
                <a:latin typeface="Helvetica Neue"/>
                <a:ea typeface="Helvetica Neue"/>
                <a:cs typeface="Helvetica Neue"/>
              </a:rPr>
              <a:t>02</a:t>
            </a:r>
          </a:p>
        </p:txBody>
      </p:sp>
      <p:sp>
        <p:nvSpPr>
          <p:cNvPr id="7" name="">
            <a:extLst xmlns:a="http://schemas.openxmlformats.org/drawingml/2006/main">
              <a:ext uri="{FF2B5EF4-FFF2-40B4-BE49-F238E27FC236}">
                <a16:creationId xmlns:a16="http://schemas.microsoft.com/office/drawing/2014/main" id="{57D5FECD-01D9-4893-AE74-5FFC54D44752}"/>
              </a:ext>
            </a:extLst>
          </p:cNvPr>
          <p:cNvSpPr>
            <a:spLocks xmlns:a="http://schemas.openxmlformats.org/drawingml/2006/main" noGrp="1"/>
          </p:cNvSpPr>
          <p:nvPr/>
        </p:nvSpPr>
        <p:spPr>
          <a:xfrm xmlns:a="http://schemas.openxmlformats.org/drawingml/2006/main">
            <a:off x="6229350" y="3543300"/>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10172A"/>
                </a:solidFill>
                <a:latin typeface="Helvetica Neue"/>
                <a:ea typeface="Helvetica Neue"/>
                <a:cs typeface="Helvetica Neue"/>
              </a:defRPr>
            </a:defPPr>
          </a:lstStyle>
          <a:p xmlns:a="http://schemas.openxmlformats.org/drawingml/2006/main">
            <a:pPr algn="l">
              <a:defRPr sz="1950" b="0">
                <a:solidFill>
                  <a:srgbClr val="10172A"/>
                </a:solidFill>
                <a:latin typeface="Helvetica Neue"/>
                <a:ea typeface="Helvetica Neue"/>
                <a:cs typeface="Helvetica Neue"/>
              </a:defRPr>
            </a:pPr>
            <a:r>
              <a:rPr sz="1950" b="0">
                <a:solidFill>
                  <a:srgbClr val="10172A"/>
                </a:solidFill>
                <a:latin typeface="Helvetica Neue"/>
                <a:ea typeface="Helvetica Neue"/>
                <a:cs typeface="Helvetica Neue"/>
              </a:rPr>
              <a:t>Silence provides an optimal baseline that supports accurate memory recall</a:t>
            </a:r>
          </a:p>
        </p:txBody>
      </p:sp>
      <p:sp>
        <p:nvSpPr>
          <p:cNvPr id="8" name="">
            <a:extLst xmlns:a="http://schemas.openxmlformats.org/drawingml/2006/main">
              <a:ext uri="{FF2B5EF4-FFF2-40B4-BE49-F238E27FC236}">
                <a16:creationId xmlns:a16="http://schemas.microsoft.com/office/drawing/2014/main" id="{154DCECD-6836-402A-8AB6-B8D65F1FB419}"/>
              </a:ext>
            </a:extLst>
          </p:cNvPr>
          <p:cNvSpPr>
            <a:spLocks xmlns:a="http://schemas.openxmlformats.org/drawingml/2006/main" noGrp="1"/>
          </p:cNvSpPr>
          <p:nvPr/>
        </p:nvSpPr>
        <p:spPr>
          <a:xfrm xmlns:a="http://schemas.openxmlformats.org/drawingml/2006/main">
            <a:off x="5334000" y="465772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FF5C5C"/>
                </a:solidFill>
                <a:latin typeface="Helvetica Neue"/>
                <a:ea typeface="Helvetica Neue"/>
                <a:cs typeface="Helvetica Neue"/>
              </a:defRPr>
            </a:defPPr>
          </a:lstStyle>
          <a:p xmlns:a="http://schemas.openxmlformats.org/drawingml/2006/main">
            <a:pPr algn="l">
              <a:defRPr sz="2250" b="1">
                <a:solidFill>
                  <a:srgbClr val="FF5C5C"/>
                </a:solidFill>
                <a:latin typeface="Helvetica Neue"/>
                <a:ea typeface="Helvetica Neue"/>
                <a:cs typeface="Helvetica Neue"/>
              </a:defRPr>
            </a:pPr>
            <a:r>
              <a:rPr sz="2250" b="1">
                <a:solidFill>
                  <a:srgbClr val="FF5C5C"/>
                </a:solidFill>
                <a:latin typeface="Helvetica Neue"/>
                <a:ea typeface="Helvetica Neue"/>
                <a:cs typeface="Helvetica Neue"/>
              </a:rPr>
              <a:t>03</a:t>
            </a:r>
          </a:p>
        </p:txBody>
      </p:sp>
      <p:sp>
        <p:nvSpPr>
          <p:cNvPr id="9" name="">
            <a:extLst xmlns:a="http://schemas.openxmlformats.org/drawingml/2006/main">
              <a:ext uri="{FF2B5EF4-FFF2-40B4-BE49-F238E27FC236}">
                <a16:creationId xmlns:a16="http://schemas.microsoft.com/office/drawing/2014/main" id="{5A4AFB97-8295-4AAE-8E54-ABBC09CF6742}"/>
              </a:ext>
            </a:extLst>
          </p:cNvPr>
          <p:cNvSpPr>
            <a:spLocks xmlns:a="http://schemas.openxmlformats.org/drawingml/2006/main" noGrp="1"/>
          </p:cNvSpPr>
          <p:nvPr/>
        </p:nvSpPr>
        <p:spPr>
          <a:xfrm xmlns:a="http://schemas.openxmlformats.org/drawingml/2006/main">
            <a:off x="6229350" y="465772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10172A"/>
                </a:solidFill>
                <a:latin typeface="Helvetica Neue"/>
                <a:ea typeface="Helvetica Neue"/>
                <a:cs typeface="Helvetica Neue"/>
              </a:defRPr>
            </a:defPPr>
          </a:lstStyle>
          <a:p xmlns:a="http://schemas.openxmlformats.org/drawingml/2006/main">
            <a:pPr algn="l">
              <a:defRPr sz="1950" b="0">
                <a:solidFill>
                  <a:srgbClr val="10172A"/>
                </a:solidFill>
                <a:latin typeface="Helvetica Neue"/>
                <a:ea typeface="Helvetica Neue"/>
                <a:cs typeface="Helvetica Neue"/>
              </a:defRPr>
            </a:pPr>
            <a:r>
              <a:rPr sz="1950" b="0">
                <a:solidFill>
                  <a:srgbClr val="10172A"/>
                </a:solidFill>
                <a:latin typeface="Helvetica Neue"/>
                <a:ea typeface="Helvetica Neue"/>
                <a:cs typeface="Helvetica Neue"/>
              </a:rPr>
              <a:t>Recommendation: Remove background music completely on data-heavy slides</a:t>
            </a:r>
          </a:p>
        </p:txBody>
      </p:sp>
      <p:sp>
        <p:nvSpPr>
          <p:cNvPr id="10" name="">
            <a:extLst xmlns:a="http://schemas.openxmlformats.org/drawingml/2006/main">
              <a:ext uri="{FF2B5EF4-FFF2-40B4-BE49-F238E27FC236}">
                <a16:creationId xmlns:a16="http://schemas.microsoft.com/office/drawing/2014/main" id="{B34F46F6-F27D-43B7-972B-45C29AD5D478}"/>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82805215"/>
      </p:ext>
    </p:extLst>
  </p:cSld>
</p:sld>
</file>

<file path=ppt/slides/slide1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3AB5B025-0AB1-4989-811B-79C201596A85}"/>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10  /  11</a:t>
            </a:r>
          </a:p>
        </p:txBody>
      </p:sp>
      <p:sp>
        <p:nvSpPr>
          <p:cNvPr id="2" name="">
            <a:extLst xmlns:a="http://schemas.openxmlformats.org/drawingml/2006/main">
              <a:ext uri="{FF2B5EF4-FFF2-40B4-BE49-F238E27FC236}">
                <a16:creationId xmlns:a16="http://schemas.microsoft.com/office/drawing/2014/main" id="{E7E765B6-7D1B-4F7D-A9B2-499C12C36CC9}"/>
              </a:ext>
            </a:extLst>
          </p:cNvPr>
          <p:cNvSpPr>
            <a:spLocks xmlns:a="http://schemas.openxmlformats.org/drawingml/2006/main" noGrp="1"/>
          </p:cNvSpPr>
          <p:nvPr/>
        </p:nvSpPr>
        <p:spPr>
          <a:xfrm xmlns:a="http://schemas.openxmlformats.org/drawingml/2006/main">
            <a:off x="723900" y="933450"/>
            <a:ext cx="104775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10172A"/>
                </a:solidFill>
                <a:latin typeface="Helvetica Neue"/>
                <a:ea typeface="Helvetica Neue"/>
                <a:cs typeface="Helvetica Neue"/>
              </a:defRPr>
            </a:defPPr>
          </a:lstStyle>
          <a:p xmlns:a="http://schemas.openxmlformats.org/drawingml/2006/main">
            <a:pPr algn="l">
              <a:defRPr sz="3600" b="1">
                <a:solidFill>
                  <a:srgbClr val="10172A"/>
                </a:solidFill>
                <a:latin typeface="Helvetica Neue"/>
                <a:ea typeface="Helvetica Neue"/>
                <a:cs typeface="Helvetica Neue"/>
              </a:defRPr>
            </a:pPr>
            <a:r>
              <a:rPr sz="3600" b="1">
                <a:solidFill>
                  <a:srgbClr val="10172A"/>
                </a:solidFill>
                <a:latin typeface="Helvetica Neue"/>
                <a:ea typeface="Helvetica Neue"/>
                <a:cs typeface="Helvetica Neue"/>
              </a:rPr>
              <a:t>Pre-Publishing Audio Quality Audits</a:t>
            </a:r>
          </a:p>
        </p:txBody>
      </p:sp>
      <p:sp>
        <p:nvSpPr>
          <p:cNvPr id="3" name="">
            <a:extLst xmlns:a="http://schemas.openxmlformats.org/drawingml/2006/main">
              <a:ext uri="{FF2B5EF4-FFF2-40B4-BE49-F238E27FC236}">
                <a16:creationId xmlns:a16="http://schemas.microsoft.com/office/drawing/2014/main" id="{D0700625-D221-4299-BA3C-FE751C6B1DFA}"/>
              </a:ext>
            </a:extLst>
          </p:cNvPr>
          <p:cNvSpPr>
            <a:spLocks xmlns:a="http://schemas.openxmlformats.org/drawingml/2006/main" noGrp="1"/>
          </p:cNvSpPr>
          <p:nvPr/>
        </p:nvSpPr>
        <p:spPr>
          <a:xfrm xmlns:a="http://schemas.openxmlformats.org/drawingml/2006/main">
            <a:off x="762000" y="2333625"/>
            <a:ext cx="102870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325" b="1">
                <a:solidFill>
                  <a:srgbClr val="FF5C5C"/>
                </a:solidFill>
                <a:latin typeface="Helvetica Neue"/>
                <a:ea typeface="Helvetica Neue"/>
                <a:cs typeface="Helvetica Neue"/>
              </a:defRPr>
            </a:defPPr>
          </a:lstStyle>
          <a:p xmlns:a="http://schemas.openxmlformats.org/drawingml/2006/main">
            <a:pPr algn="l">
              <a:defRPr sz="2325" b="1">
                <a:solidFill>
                  <a:srgbClr val="FF5C5C"/>
                </a:solidFill>
                <a:latin typeface="Helvetica Neue"/>
                <a:ea typeface="Helvetica Neue"/>
                <a:cs typeface="Helvetica Neue"/>
              </a:defRPr>
            </a:pPr>
            <a:r>
              <a:rPr sz="2325" b="1">
                <a:solidFill>
                  <a:srgbClr val="FF5C5C"/>
                </a:solidFill>
                <a:latin typeface="Helvetica Neue"/>
                <a:ea typeface="Helvetica Neue"/>
                <a:cs typeface="Helvetica Neue"/>
              </a:rPr>
              <a:t>Rigorous multi-device monitoring ensures vocal clarity on small speakers and in mono.</a:t>
            </a:r>
          </a:p>
        </p:txBody>
      </p:sp>
      <p:sp>
        <p:nvSpPr>
          <p:cNvPr id="4" name="">
            <a:extLst xmlns:a="http://schemas.openxmlformats.org/drawingml/2006/main">
              <a:ext uri="{FF2B5EF4-FFF2-40B4-BE49-F238E27FC236}">
                <a16:creationId xmlns:a16="http://schemas.microsoft.com/office/drawing/2014/main" id="{81F8A783-B7A3-4C62-A8E2-F83A7B17CE81}"/>
              </a:ext>
            </a:extLst>
          </p:cNvPr>
          <p:cNvSpPr>
            <a:spLocks xmlns:a="http://schemas.openxmlformats.org/drawingml/2006/main" noGrp="1"/>
          </p:cNvSpPr>
          <p:nvPr/>
        </p:nvSpPr>
        <p:spPr>
          <a:xfrm xmlns:a="http://schemas.openxmlformats.org/drawingml/2006/main">
            <a:off x="781050" y="34861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10172A"/>
                </a:solidFill>
                <a:latin typeface="Helvetica Neue"/>
                <a:ea typeface="Helvetica Neue"/>
                <a:cs typeface="Helvetica Neue"/>
              </a:defRPr>
            </a:defPPr>
          </a:lstStyle>
          <a:p xmlns:a="http://schemas.openxmlformats.org/drawingml/2006/main">
            <a:pPr algn="l">
              <a:defRPr sz="2100" b="0">
                <a:solidFill>
                  <a:srgbClr val="10172A"/>
                </a:solidFill>
                <a:latin typeface="Helvetica Neue"/>
                <a:ea typeface="Helvetica Neue"/>
                <a:cs typeface="Helvetica Neue"/>
              </a:defRPr>
            </a:pPr>
            <a:r>
              <a:rPr sz="2100" b="0">
                <a:solidFill>
                  <a:srgbClr val="10172A"/>
                </a:solidFill>
                <a:latin typeface="Helvetica Neue"/>
                <a:ea typeface="Helvetica Neue"/>
                <a:cs typeface="Helvetica Neue"/>
              </a:rPr>
              <a:t>Verify mono fold-down compatibility to avoid stereo phase cancellation</a:t>
            </a:r>
          </a:p>
        </p:txBody>
      </p:sp>
      <p:sp>
        <p:nvSpPr>
          <p:cNvPr id="5" name="">
            <a:extLst xmlns:a="http://schemas.openxmlformats.org/drawingml/2006/main">
              <a:ext uri="{FF2B5EF4-FFF2-40B4-BE49-F238E27FC236}">
                <a16:creationId xmlns:a16="http://schemas.microsoft.com/office/drawing/2014/main" id="{9E7A5429-0B83-407B-8465-B02893E186AC}"/>
              </a:ext>
            </a:extLst>
          </p:cNvPr>
          <p:cNvSpPr>
            <a:spLocks xmlns:a="http://schemas.openxmlformats.org/drawingml/2006/main" noGrp="1"/>
          </p:cNvSpPr>
          <p:nvPr/>
        </p:nvSpPr>
        <p:spPr>
          <a:xfrm xmlns:a="http://schemas.openxmlformats.org/drawingml/2006/main">
            <a:off x="781050" y="43243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10172A"/>
                </a:solidFill>
                <a:latin typeface="Helvetica Neue"/>
                <a:ea typeface="Helvetica Neue"/>
                <a:cs typeface="Helvetica Neue"/>
              </a:defRPr>
            </a:defPPr>
          </a:lstStyle>
          <a:p xmlns:a="http://schemas.openxmlformats.org/drawingml/2006/main">
            <a:pPr algn="l">
              <a:defRPr sz="2100" b="0">
                <a:solidFill>
                  <a:srgbClr val="10172A"/>
                </a:solidFill>
                <a:latin typeface="Helvetica Neue"/>
                <a:ea typeface="Helvetica Neue"/>
                <a:cs typeface="Helvetica Neue"/>
              </a:defRPr>
            </a:pPr>
            <a:r>
              <a:rPr sz="2100" b="0">
                <a:solidFill>
                  <a:srgbClr val="10172A"/>
                </a:solidFill>
                <a:latin typeface="Helvetica Neue"/>
                <a:ea typeface="Helvetica Neue"/>
                <a:cs typeface="Helvetica Neue"/>
              </a:rPr>
              <a:t>Audit playback on mobile phone speakers to confirm vocal intelligibility</a:t>
            </a:r>
          </a:p>
        </p:txBody>
      </p:sp>
      <p:sp>
        <p:nvSpPr>
          <p:cNvPr id="6" name="">
            <a:extLst xmlns:a="http://schemas.openxmlformats.org/drawingml/2006/main">
              <a:ext uri="{FF2B5EF4-FFF2-40B4-BE49-F238E27FC236}">
                <a16:creationId xmlns:a16="http://schemas.microsoft.com/office/drawing/2014/main" id="{0BB754C6-F5B2-4AE3-A14D-8766F8B55290}"/>
              </a:ext>
            </a:extLst>
          </p:cNvPr>
          <p:cNvSpPr>
            <a:spLocks xmlns:a="http://schemas.openxmlformats.org/drawingml/2006/main" noGrp="1"/>
          </p:cNvSpPr>
          <p:nvPr/>
        </p:nvSpPr>
        <p:spPr>
          <a:xfrm xmlns:a="http://schemas.openxmlformats.org/drawingml/2006/main">
            <a:off x="781050" y="51625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10172A"/>
                </a:solidFill>
                <a:latin typeface="Helvetica Neue"/>
                <a:ea typeface="Helvetica Neue"/>
                <a:cs typeface="Helvetica Neue"/>
              </a:defRPr>
            </a:defPPr>
          </a:lstStyle>
          <a:p xmlns:a="http://schemas.openxmlformats.org/drawingml/2006/main">
            <a:pPr algn="l">
              <a:defRPr sz="2100" b="0">
                <a:solidFill>
                  <a:srgbClr val="10172A"/>
                </a:solidFill>
                <a:latin typeface="Helvetica Neue"/>
                <a:ea typeface="Helvetica Neue"/>
                <a:cs typeface="Helvetica Neue"/>
              </a:defRPr>
            </a:pPr>
            <a:r>
              <a:rPr sz="2100" b="0">
                <a:solidFill>
                  <a:srgbClr val="10172A"/>
                </a:solidFill>
                <a:latin typeface="Helvetica Neue"/>
                <a:ea typeface="Helvetica Neue"/>
                <a:cs typeface="Helvetica Neue"/>
              </a:rPr>
              <a:t>Inspect automated closed captions to detect vocal masking problems</a:t>
            </a:r>
          </a:p>
        </p:txBody>
      </p:sp>
      <p:sp>
        <p:nvSpPr>
          <p:cNvPr id="7" name="">
            <a:extLst xmlns:a="http://schemas.openxmlformats.org/drawingml/2006/main">
              <a:ext uri="{FF2B5EF4-FFF2-40B4-BE49-F238E27FC236}">
                <a16:creationId xmlns:a16="http://schemas.microsoft.com/office/drawing/2014/main" id="{560AE929-6391-4338-AAD7-C359FCB0ACB3}"/>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64774676"/>
      </p:ext>
    </p:extLst>
  </p:cSld>
</p:sld>
</file>

<file path=ppt/slides/slide11.xml><?xml version="1.0" encoding="utf-8"?>
<p:sld xmlns:p="http://schemas.openxmlformats.org/presentationml/2006/main">
  <p:cSld>
    <p:bg>
      <p:bgPr>
        <a:solidFill xmlns:a="http://schemas.openxmlformats.org/drawingml/2006/main">
          <a:srgbClr val="10172A"/>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2EB29510-F267-493E-9D4A-7943F1D4B822}"/>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CCD6E5"/>
                </a:solidFill>
                <a:latin typeface="Helvetica Neue"/>
                <a:ea typeface="Helvetica Neue"/>
                <a:cs typeface="Helvetica Neue"/>
              </a:defRPr>
            </a:defPPr>
          </a:lstStyle>
          <a:p xmlns:a="http://schemas.openxmlformats.org/drawingml/2006/main">
            <a:pPr algn="r">
              <a:defRPr sz="1050" b="0">
                <a:solidFill>
                  <a:srgbClr val="CCD6E5"/>
                </a:solidFill>
                <a:latin typeface="Helvetica Neue"/>
                <a:ea typeface="Helvetica Neue"/>
                <a:cs typeface="Helvetica Neue"/>
              </a:defRPr>
            </a:pPr>
            <a:r>
              <a:rPr sz="1050" b="0">
                <a:solidFill>
                  <a:srgbClr val="CCD6E5"/>
                </a:solidFill>
                <a:latin typeface="Helvetica Neue"/>
                <a:ea typeface="Helvetica Neue"/>
                <a:cs typeface="Helvetica Neue"/>
              </a:rPr>
              <a:t>11  /  11</a:t>
            </a:r>
          </a:p>
        </p:txBody>
      </p:sp>
      <p:sp>
        <p:nvSpPr>
          <p:cNvPr id="2" name="">
            <a:extLst xmlns:a="http://schemas.openxmlformats.org/drawingml/2006/main">
              <a:ext uri="{FF2B5EF4-FFF2-40B4-BE49-F238E27FC236}">
                <a16:creationId xmlns:a16="http://schemas.microsoft.com/office/drawing/2014/main" id="{8996687D-0E38-4D89-8CCB-AE7E7FDAAA65}"/>
              </a:ext>
            </a:extLst>
          </p:cNvPr>
          <p:cNvSpPr>
            <a:spLocks xmlns:a="http://schemas.openxmlformats.org/drawingml/2006/main" noGrp="1"/>
          </p:cNvSpPr>
          <p:nvPr/>
        </p:nvSpPr>
        <p:spPr>
          <a:xfrm xmlns:a="http://schemas.openxmlformats.org/drawingml/2006/main">
            <a:off x="723900" y="895350"/>
            <a:ext cx="102870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FFFFFF"/>
                </a:solidFill>
                <a:latin typeface="Helvetica Neue"/>
                <a:ea typeface="Helvetica Neue"/>
                <a:cs typeface="Helvetica Neue"/>
              </a:defRPr>
            </a:defPPr>
          </a:lstStyle>
          <a:p xmlns:a="http://schemas.openxmlformats.org/drawingml/2006/main">
            <a:pPr algn="l">
              <a:defRPr sz="3600" b="1">
                <a:solidFill>
                  <a:srgbClr val="FFFFFF"/>
                </a:solidFill>
                <a:latin typeface="Helvetica Neue"/>
                <a:ea typeface="Helvetica Neue"/>
                <a:cs typeface="Helvetica Neue"/>
              </a:defRPr>
            </a:pPr>
            <a:r>
              <a:rPr sz="3600" b="1">
                <a:solidFill>
                  <a:srgbClr val="FFFFFF"/>
                </a:solidFill>
                <a:latin typeface="Helvetica Neue"/>
                <a:ea typeface="Helvetica Neue"/>
                <a:cs typeface="Helvetica Neue"/>
              </a:rPr>
              <a:t>Engineering Audio for Presentation Clarity</a:t>
            </a:r>
          </a:p>
        </p:txBody>
      </p:sp>
      <p:sp>
        <p:nvSpPr>
          <p:cNvPr id="3" name="">
            <a:extLst xmlns:a="http://schemas.openxmlformats.org/drawingml/2006/main">
              <a:ext uri="{FF2B5EF4-FFF2-40B4-BE49-F238E27FC236}">
                <a16:creationId xmlns:a16="http://schemas.microsoft.com/office/drawing/2014/main" id="{5BB772CE-7F0A-4032-8CCC-7FE24CD264FE}"/>
              </a:ext>
            </a:extLst>
          </p:cNvPr>
          <p:cNvSpPr>
            <a:spLocks xmlns:a="http://schemas.openxmlformats.org/drawingml/2006/main" noGrp="1"/>
          </p:cNvSpPr>
          <p:nvPr/>
        </p:nvSpPr>
        <p:spPr>
          <a:xfrm xmlns:a="http://schemas.openxmlformats.org/drawingml/2006/main">
            <a:off x="723900" y="2343150"/>
            <a:ext cx="10191750" cy="1381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925" b="1">
                <a:solidFill>
                  <a:srgbClr val="FFB74D"/>
                </a:solidFill>
                <a:latin typeface="Helvetica Neue"/>
                <a:ea typeface="Helvetica Neue"/>
                <a:cs typeface="Helvetica Neue"/>
              </a:defRPr>
            </a:defPPr>
          </a:lstStyle>
          <a:p xmlns:a="http://schemas.openxmlformats.org/drawingml/2006/main">
            <a:pPr algn="l">
              <a:defRPr sz="2925" b="1">
                <a:solidFill>
                  <a:srgbClr val="FFB74D"/>
                </a:solidFill>
                <a:latin typeface="Helvetica Neue"/>
                <a:ea typeface="Helvetica Neue"/>
                <a:cs typeface="Helvetica Neue"/>
              </a:defRPr>
            </a:pPr>
            <a:r>
              <a:rPr sz="2925" b="1">
                <a:solidFill>
                  <a:srgbClr val="FFB74D"/>
                </a:solidFill>
                <a:latin typeface="Helvetica Neue"/>
                <a:ea typeface="Helvetica Neue"/>
                <a:cs typeface="Helvetica Neue"/>
              </a:rPr>
              <a:t>Disciplined mixing, arrangement choices, and legal compliance maximize video effectiveness.</a:t>
            </a:r>
          </a:p>
        </p:txBody>
      </p:sp>
      <p:sp>
        <p:nvSpPr>
          <p:cNvPr id="4" name="">
            <a:extLst xmlns:a="http://schemas.openxmlformats.org/drawingml/2006/main">
              <a:ext uri="{FF2B5EF4-FFF2-40B4-BE49-F238E27FC236}">
                <a16:creationId xmlns:a16="http://schemas.microsoft.com/office/drawing/2014/main" id="{52515C7F-3F3C-4E68-9E43-7E4AF9ACB966}"/>
              </a:ext>
            </a:extLst>
          </p:cNvPr>
          <p:cNvSpPr>
            <a:spLocks xmlns:a="http://schemas.openxmlformats.org/drawingml/2006/main" noGrp="1"/>
          </p:cNvSpPr>
          <p:nvPr/>
        </p:nvSpPr>
        <p:spPr>
          <a:xfrm xmlns:a="http://schemas.openxmlformats.org/drawingml/2006/main">
            <a:off x="762000" y="40481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Prioritize spoken clarity above decorative background audio elements</a:t>
            </a:r>
          </a:p>
        </p:txBody>
      </p:sp>
      <p:sp>
        <p:nvSpPr>
          <p:cNvPr id="5" name="">
            <a:extLst xmlns:a="http://schemas.openxmlformats.org/drawingml/2006/main">
              <a:ext uri="{FF2B5EF4-FFF2-40B4-BE49-F238E27FC236}">
                <a16:creationId xmlns:a16="http://schemas.microsoft.com/office/drawing/2014/main" id="{AF2EB59E-F73B-4D9A-9D5B-379FF1815E8E}"/>
              </a:ext>
            </a:extLst>
          </p:cNvPr>
          <p:cNvSpPr>
            <a:spLocks xmlns:a="http://schemas.openxmlformats.org/drawingml/2006/main" noGrp="1"/>
          </p:cNvSpPr>
          <p:nvPr/>
        </p:nvSpPr>
        <p:spPr>
          <a:xfrm xmlns:a="http://schemas.openxmlformats.org/drawingml/2006/main">
            <a:off x="762000" y="46577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Apply frequency carving and sidechain ducking to protect narration</a:t>
            </a:r>
          </a:p>
        </p:txBody>
      </p:sp>
      <p:sp>
        <p:nvSpPr>
          <p:cNvPr id="6" name="">
            <a:extLst xmlns:a="http://schemas.openxmlformats.org/drawingml/2006/main">
              <a:ext uri="{FF2B5EF4-FFF2-40B4-BE49-F238E27FC236}">
                <a16:creationId xmlns:a16="http://schemas.microsoft.com/office/drawing/2014/main" id="{877CE47C-78AA-42FA-811B-D9821A8A3DFA}"/>
              </a:ext>
            </a:extLst>
          </p:cNvPr>
          <p:cNvSpPr>
            <a:spLocks xmlns:a="http://schemas.openxmlformats.org/drawingml/2006/main" noGrp="1"/>
          </p:cNvSpPr>
          <p:nvPr/>
        </p:nvSpPr>
        <p:spPr>
          <a:xfrm xmlns:a="http://schemas.openxmlformats.org/drawingml/2006/main">
            <a:off x="762000" y="52673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Use copyright-safe tracks to ensure uninterrupted video distribution</a:t>
            </a:r>
          </a:p>
        </p:txBody>
      </p:sp>
      <p:sp>
        <p:nvSpPr>
          <p:cNvPr id="7" name="">
            <a:extLst xmlns:a="http://schemas.openxmlformats.org/drawingml/2006/main">
              <a:ext uri="{FF2B5EF4-FFF2-40B4-BE49-F238E27FC236}">
                <a16:creationId xmlns:a16="http://schemas.microsoft.com/office/drawing/2014/main" id="{99ABAC07-34DC-4B37-B244-D0C7B4B0C196}"/>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CCD6E5"/>
                </a:solidFill>
                <a:latin typeface="Helvetica Neue"/>
                <a:ea typeface="Helvetica Neue"/>
                <a:cs typeface="Helvetica Neue"/>
              </a:defRPr>
            </a:defPPr>
          </a:lstStyle>
          <a:p xmlns:a="http://schemas.openxmlformats.org/drawingml/2006/main">
            <a:pPr algn="l">
              <a:defRPr sz="975" b="1">
                <a:solidFill>
                  <a:srgbClr val="CCD6E5"/>
                </a:solidFill>
                <a:latin typeface="Helvetica Neue"/>
                <a:ea typeface="Helvetica Neue"/>
                <a:cs typeface="Helvetica Neue"/>
              </a:defRPr>
            </a:pPr>
            <a:r>
              <a:rPr sz="975" b="1">
                <a:solidFill>
                  <a:srgbClr val="CCD6E5"/>
                </a:solidFill>
                <a:latin typeface="Helvetica Neue"/>
                <a:ea typeface="Helvetica Neue"/>
                <a:cs typeface="Helvetica Neue"/>
              </a:rPr>
              <a:t>YIHA</a:t>
            </a:r>
          </a:p>
        </p:txBody>
      </p:sp>
    </p:spTree>
    <p:extLst>
      <p:ext uri="{BB962C8B-B14F-4D97-AF65-F5344CB8AC3E}">
        <p14:creationId xmlns:p14="http://schemas.microsoft.com/office/powerpoint/2010/main" val="587097931"/>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2026-10-09T22:42:18.8640000Z</dcterms:created>
  <dcterms:modified xsi:type="dcterms:W3CDTF">2026-10-09T22:42:18.8640000Z</dcterms:modified>
</coreProperties>
</file>