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257e16498cbc46ae" /><Relationship Type="http://schemas.openxmlformats.org/officeDocument/2006/relationships/extended-properties" Target="/docProps/app.xml" Id="Rde0d579f8a544068" /><Relationship Type="http://schemas.openxmlformats.org/officeDocument/2006/relationships/officeDocument" Target="/ppt/presentation.xml" Id="Rdb4741a1e7384fd1" /></Relationships>
</file>

<file path=ppt/presentation.xml><?xml version="1.0" encoding="utf-8"?>
<p:presentation xmlns:p="http://schemas.openxmlformats.org/presentationml/2006/main">
  <p:sldMasterIdLst>
    <p:sldMasterId xmlns:r="http://schemas.openxmlformats.org/officeDocument/2006/relationships" id="2147483648" r:id="Rf936154e599e46e1"/>
  </p:sldMasterIdLst>
  <p:notesMasterIdLst>
    <p:notesMasterId xmlns:r="http://schemas.openxmlformats.org/officeDocument/2006/relationships" r:id="R329ad17419a542f4"/>
  </p:notesMasterIdLst>
  <p:sldIdLst>
    <p:sldId xmlns:r="http://schemas.openxmlformats.org/officeDocument/2006/relationships" id="256" r:id="R3a153b9e176d46f5"/>
    <p:sldId xmlns:r="http://schemas.openxmlformats.org/officeDocument/2006/relationships" id="257" r:id="R2ee826a9e19845af"/>
    <p:sldId xmlns:r="http://schemas.openxmlformats.org/officeDocument/2006/relationships" id="258" r:id="R7e6e30c00295406f"/>
    <p:sldId xmlns:r="http://schemas.openxmlformats.org/officeDocument/2006/relationships" id="259" r:id="Ra37c241f2ebe4b09"/>
    <p:sldId xmlns:r="http://schemas.openxmlformats.org/officeDocument/2006/relationships" id="260" r:id="R77677629de3f4637"/>
    <p:sldId xmlns:r="http://schemas.openxmlformats.org/officeDocument/2006/relationships" id="261" r:id="R5d6e06b9035148b3"/>
    <p:sldId xmlns:r="http://schemas.openxmlformats.org/officeDocument/2006/relationships" id="262" r:id="R61d41f0574b04be2"/>
    <p:sldId xmlns:r="http://schemas.openxmlformats.org/officeDocument/2006/relationships" id="263" r:id="Rf639374c31964469"/>
    <p:sldId xmlns:r="http://schemas.openxmlformats.org/officeDocument/2006/relationships" id="264" r:id="R3464a4d583204dca"/>
    <p:sldId xmlns:r="http://schemas.openxmlformats.org/officeDocument/2006/relationships" id="265" r:id="R588af65a65e943eb"/>
    <p:sldId xmlns:r="http://schemas.openxmlformats.org/officeDocument/2006/relationships" id="266" r:id="R0a70d91d1f984a7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c94844ca0c04ca1" /><Relationship Type="http://schemas.openxmlformats.org/officeDocument/2006/relationships/slideMaster" Target="/ppt/slideMasters/slideMaster1.xml" Id="Rf936154e599e46e1" /><Relationship Type="http://schemas.openxmlformats.org/officeDocument/2006/relationships/notesMaster" Target="/ppt/notesMasters/notesMaster1.xml" Id="R329ad17419a542f4" /><Relationship Type="http://schemas.openxmlformats.org/officeDocument/2006/relationships/presProps" Target="/ppt/presProps.xml" Id="R4ae2d4030136445a" /><Relationship Type="http://schemas.openxmlformats.org/officeDocument/2006/relationships/tableStyles" Target="/ppt/tableStyles.xml" Id="Rc5a0853bf0cd49d9" /><Relationship Type="http://schemas.openxmlformats.org/officeDocument/2006/relationships/slide" Target="/ppt/slides/slide1.xml" Id="R3a153b9e176d46f5" /><Relationship Type="http://schemas.openxmlformats.org/officeDocument/2006/relationships/slide" Target="/ppt/slides/slide2.xml" Id="R2ee826a9e19845af" /><Relationship Type="http://schemas.openxmlformats.org/officeDocument/2006/relationships/slide" Target="/ppt/slides/slide3.xml" Id="R7e6e30c00295406f" /><Relationship Type="http://schemas.openxmlformats.org/officeDocument/2006/relationships/slide" Target="/ppt/slides/slide4.xml" Id="Ra37c241f2ebe4b09" /><Relationship Type="http://schemas.openxmlformats.org/officeDocument/2006/relationships/slide" Target="/ppt/slides/slide5.xml" Id="R77677629de3f4637" /><Relationship Type="http://schemas.openxmlformats.org/officeDocument/2006/relationships/slide" Target="/ppt/slides/slide6.xml" Id="R5d6e06b9035148b3" /><Relationship Type="http://schemas.openxmlformats.org/officeDocument/2006/relationships/slide" Target="/ppt/slides/slide7.xml" Id="R61d41f0574b04be2" /><Relationship Type="http://schemas.openxmlformats.org/officeDocument/2006/relationships/slide" Target="/ppt/slides/slide8.xml" Id="Rf639374c31964469" /><Relationship Type="http://schemas.openxmlformats.org/officeDocument/2006/relationships/slide" Target="/ppt/slides/slide9.xml" Id="R3464a4d583204dca" /><Relationship Type="http://schemas.openxmlformats.org/officeDocument/2006/relationships/slide" Target="/ppt/slides/slide10.xml" Id="R588af65a65e943eb" /><Relationship Type="http://schemas.openxmlformats.org/officeDocument/2006/relationships/slide" Target="/ppt/slides/slide11.xml" Id="R0a70d91d1f984a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3e54db2adc466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e60cde0dd34282" /><Relationship Type="http://schemas.openxmlformats.org/officeDocument/2006/relationships/notesMaster" Target="/ppt/notesMasters/notesMaster1.xml" Id="Rb7603e9524df446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ab8e7de4e34f86" /><Relationship Type="http://schemas.openxmlformats.org/officeDocument/2006/relationships/notesMaster" Target="/ppt/notesMasters/notesMaster1.xml" Id="R122423251c8243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0eac70fc550d4df6" /><Relationship Type="http://schemas.openxmlformats.org/officeDocument/2006/relationships/notesMaster" Target="/ppt/notesMasters/notesMaster1.xml" Id="R38efeaaacadf4db7"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13bf4613744159" /><Relationship Type="http://schemas.openxmlformats.org/officeDocument/2006/relationships/notesMaster" Target="/ppt/notesMasters/notesMaster1.xml" Id="R600fd3716c7740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83ad548a5434b44" /><Relationship Type="http://schemas.openxmlformats.org/officeDocument/2006/relationships/notesMaster" Target="/ppt/notesMasters/notesMaster1.xml" Id="R332e4639f5ed47f6" /></Relationships>
</file>

<file path=ppt/notesSlides/_rels/notesSlide6.xml.rels>&#65279;<?xml version="1.0" encoding="utf-8"?><Relationships xmlns="http://schemas.openxmlformats.org/package/2006/relationships"><Relationship Type="http://schemas.openxmlformats.org/officeDocument/2006/relationships/slide" Target="/ppt/slides/slide6.xml" Id="Rc7c4cb8abbe94be8" /><Relationship Type="http://schemas.openxmlformats.org/officeDocument/2006/relationships/notesMaster" Target="/ppt/notesMasters/notesMaster1.xml" Id="R735075b65a4442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f6edc524f72242a4" /><Relationship Type="http://schemas.openxmlformats.org/officeDocument/2006/relationships/notesMaster" Target="/ppt/notesMasters/notesMaster1.xml" Id="Rbad1b7a5668747b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b22be1eb8945ee" /><Relationship Type="http://schemas.openxmlformats.org/officeDocument/2006/relationships/notesMaster" Target="/ppt/notesMasters/notesMaster1.xml" Id="R69796d363c8544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85e0ee89684d0f" /><Relationship Type="http://schemas.openxmlformats.org/officeDocument/2006/relationships/notesMaster" Target="/ppt/notesMasters/notesMaster1.xml" Id="Re800fb15f71d417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585d8649d44cbf" /><Relationship Type="http://schemas.openxmlformats.org/officeDocument/2006/relationships/notesMaster" Target="/ppt/notesMasters/notesMaster1.xml" Id="R4b2d9c4b82f849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6ac49361ea848e2" /><Relationship Type="http://schemas.openxmlformats.org/officeDocument/2006/relationships/notesMaster" Target="/ppt/notesMasters/notesMaster1.xml" Id="Re70f8a4b3e7948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are exploring how to construct a professional, production-ready storyboard for a video ad. In commercial advertising, creative teams face strict timeframes, tight budgets, and demanding brand requirements. A commercial storyboard is not merely an artistic exercise, but an essential operational blueprint that bridges high-level marketing concepts with actual camera setups and post-production workflows. Throughout this session, we will examine how pre-visualization aligns brand clients, agency directors, and production crews. We will cover commercial timing arcs, platform aspect ratios, safe zones, audio synchronization, camera notation, animatic prototyping, and production handoffs. By establishing clear visual blueprints before filming begins, your team eliminates ambiguity, controls costs, and ensures that the final commercial delivers on its core marketing objectives.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Pre-production planning forms the bedrock of cost management in commercial filmmaking. When you map out every camera angle, transition, and stylistic choice in advance, you remove ambiguity from physical set operations. According to Shoots.video, storyboarding serves as a foundational roadmap that guides the director, cinematographer, and crew while allowing producers to accurately estimate equipment, props, and personnel allocations. Similarly, Mack Media Group emphasizes that a comprehensive storyboard acts as a visual blueprint for commercial video production. By establishing scene requirements early, teams safeguard realistic budgets across cast, locations, and gear packages. Planning physical blocking on paper exposes spatial and lighting limitations before arriving on set, ensuring every dollar invested in production delivers clear creative value.</a:t>
            </a:r>
          </a:p>
          <a:p xmlns:a="http://schemas.openxmlformats.org/drawingml/2006/main">
            <a:r>
              <a:t/>
            </a:r>
          </a:p>
          <a:p xmlns:a="http://schemas.openxmlformats.org/drawingml/2006/main">
            <a:r>
              <a:t>Sources:</a:t>
            </a:r>
          </a:p>
          <a:p xmlns:a="http://schemas.openxmlformats.org/drawingml/2006/main">
            <a:r>
              <a:t>https://www.shoots.video/post/the-role-of-storyboarding-in-pre-production-enhancing-visual-narrative/</a:t>
            </a:r>
          </a:p>
          <a:p xmlns:a="http://schemas.openxmlformats.org/drawingml/2006/main">
            <a:r>
              <a:t>https://mackmediagroup.com/6-proven-strategies-for-efficient-pre-production-planning-in-commercial-video-production/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commercial storyboard is fundamentally a timing document with illustrations attached. As analyzed by ScreenWeaver, every panel must carry an exact duration in seconds that totals the contracted media placement length. In a standard thirty-second commercial, the first five seconds must earn the viewer's continued attention and present the brand. Seconds five to twelve introduce narrative tension, followed by product demonstration from seconds twelve to twenty-one. Seconds twenty-one to twenty-six deliver proof, while seconds twenty-six to thirty hold the end card and legal disclaimers. Furthermore, Nemo Video outlines a five-beat short-form structure spanning problem, proof, usage, result, and decision frames. Recording exact durations beneath each storyboard panel ensures that required legal text receives sufficient hold time and prevents costly editorial restructuring.</a:t>
            </a:r>
          </a:p>
          <a:p xmlns:a="http://schemas.openxmlformats.org/drawingml/2006/main">
            <a:r>
              <a:t/>
            </a:r>
          </a:p>
          <a:p xmlns:a="http://schemas.openxmlformats.org/drawingml/2006/main">
            <a:r>
              <a:t>Sources:</a:t>
            </a:r>
          </a:p>
          <a:p xmlns:a="http://schemas.openxmlformats.org/drawingml/2006/main">
            <a:r>
              <a:t>https://www.screenweaver.ai/blog/storyboard-for-commercial-ads</a:t>
            </a:r>
          </a:p>
          <a:p xmlns:a="http://schemas.openxmlformats.org/drawingml/2006/main">
            <a:r>
              <a:t>https://www.nemovideo.com/blog/ai-video-editing/short-form-video-storyboard-template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advertising campaigns frequently deliver across varied digital platforms simultaneously. As documented by Prompt Architects, distribution specs range from standard 16:9 widescreen on YouTube to 9:16 vertical displays on TikTok, Instagram Reels, and YouTube Shorts, alongside 1:1 and 4:5 ratios on LinkedIn. Moreover, AdMakeAI highlights that vertical mobile canvases feature aggressive native interface overlays. On YouTube Shorts, bottom descriptions, channel titles, and engagement icons can obscure between 420 and 576 pixels of the lower frame. Storyboard artists must incorporate safe zone guides directly onto vertical sketch templates. Placing crucial messaging, logos, and calls to action safely above native button rows ensures viewer visibility across every target application.</a:t>
            </a:r>
          </a:p>
          <a:p xmlns:a="http://schemas.openxmlformats.org/drawingml/2006/main">
            <a:r>
              <a:t/>
            </a:r>
          </a:p>
          <a:p xmlns:a="http://schemas.openxmlformats.org/drawingml/2006/main">
            <a:r>
              <a:t>Sources:</a:t>
            </a:r>
          </a:p>
          <a:p xmlns:a="http://schemas.openxmlformats.org/drawingml/2006/main">
            <a:r>
              <a:t>https://prompt-architects.com/blog/362-aspect-ratios-and-platform-specs-for-ai-video</a:t>
            </a:r>
          </a:p>
          <a:p xmlns:a="http://schemas.openxmlformats.org/drawingml/2006/main">
            <a:r>
              <a:t>https://admakeai.com/blog/vertical-video-dimensions-2026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storyboard panel is incomplete without a dedicated secondary audio row. According to Nereo, effective audio-visual planning requires pairing visual descriptions directly with explicit sound descriptions. Specifying dialogue, ambient room tone, foley, and musical energy ensures that background scores do not overpower spoken lines. In addition, Microsoft Learn emphasizes the critical importance of synchronizing caption text with speech timing across video productions. Because many social video ads are initially viewed on mobile devices with sound muted, storyboards must indicate subtitle placement and pacing. Centering captions horizontally in prominent fonts outside native UI overlays ensures accessible viewing without covering key product interactions on screen.</a:t>
            </a:r>
          </a:p>
          <a:p xmlns:a="http://schemas.openxmlformats.org/drawingml/2006/main">
            <a:r>
              <a:t/>
            </a:r>
          </a:p>
          <a:p xmlns:a="http://schemas.openxmlformats.org/drawingml/2006/main">
            <a:r>
              <a:t>Sources:</a:t>
            </a:r>
          </a:p>
          <a:p xmlns:a="http://schemas.openxmlformats.org/drawingml/2006/main">
            <a:r>
              <a:t>https://www.nereo.io/blog/ai-video-generator-free-no-sign-up-with-sound</a:t>
            </a:r>
          </a:p>
          <a:p xmlns:a="http://schemas.openxmlformats.org/drawingml/2006/main">
            <a:r>
              <a:t>https://learn.microsoft.com/en-us/azure/ai-services/speech-service/captioning-concepts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Directional notation serves as the common visual grammar connecting directors, cinematographers, and camera operators. As explained by CinemaDrop, standardized storyboard symbols communicate camera movement intent clearly across sequential panels. Outer framing arrows signify pans and tilts, while corner crop marks indicate zooms or push-in tracking shots. Standardizing these visual cues allows the production team to understand how perspective, scale, and emotion evolve from beat to beat. In addition, optical focus transitions like a rack focus require explicit bracket notation to illustrate focal depth shifts between foreground elements and background subjects. Establishing unambiguous visual shorthand on storyboard panels eliminates guesswork on set and accelerates lighting and camera setup turnarounds.</a:t>
            </a:r>
          </a:p>
          <a:p xmlns:a="http://schemas.openxmlformats.org/drawingml/2006/main">
            <a:r>
              <a:t/>
            </a:r>
          </a:p>
          <a:p xmlns:a="http://schemas.openxmlformats.org/drawingml/2006/main">
            <a:r>
              <a:t>Sources:</a:t>
            </a:r>
          </a:p>
          <a:p xmlns:a="http://schemas.openxmlformats.org/drawingml/2006/main">
            <a:r>
              <a:t>https://www.cinemadrop.com/storyboard-camera-movement-symbols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Commercial productions depend on two distinct tiers of storyboarding. According to Video Production Agency, shooting boards are designed specifically for the camera, lighting, and art departments, detailing technical information such as lens choices, camera movements, and lighting setups. In contrast, client concept boards focus on storytelling clarity, emotional tone, and commercial narrative arc. As Sketch to Video AI points out, concept pitches succeed when clients can follow narrative pacing and visual ideas without getting distracted by dense technical crew annotations. Maintaining this distinction allows agency executives to secure brand sign-off on creative messaging before technical teams draft detailed shooting boards for equipment rentals and stage operations.</a:t>
            </a:r>
          </a:p>
          <a:p xmlns:a="http://schemas.openxmlformats.org/drawingml/2006/main">
            <a:r>
              <a:t/>
            </a:r>
          </a:p>
          <a:p xmlns:a="http://schemas.openxmlformats.org/drawingml/2006/main">
            <a:r>
              <a:t>Sources:</a:t>
            </a:r>
          </a:p>
          <a:p xmlns:a="http://schemas.openxmlformats.org/drawingml/2006/main">
            <a:r>
              <a:t>https://www.videoproductionagency.com/what-is-a-storyboard-and-how-is-it-used-in-filmmaking/</a:t>
            </a:r>
          </a:p>
          <a:p xmlns:a="http://schemas.openxmlformats.org/drawingml/2006/main">
            <a:r>
              <a:t>https://www.sketchtovideoai.com/blog/how-to-turn-storyboard-into-ai-video-client-pitches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Static illustrated panels cannot fully represent temporal motion. As explained by DrawStory, building an animatic adds precise duration to each storyboard frame, creating the first moving preview of the ad project. Testing panel timing alongside scratch voiceover and temporary music exposes pacing flaws that remain invisible on paper. For instance, an agency may discover that a product demonstration requires six seconds of screen time rather than the three seconds originally assumed. Furthermore, Video Production Agency notes that animatics combine drawings with timing to help visualize complex sequences before committing to full production. Locking the animatic timing early establishes reliable frame counts and prevents expensive re-shoots during editorial post-production.</a:t>
            </a:r>
          </a:p>
          <a:p xmlns:a="http://schemas.openxmlformats.org/drawingml/2006/main">
            <a:r>
              <a:t/>
            </a:r>
          </a:p>
          <a:p xmlns:a="http://schemas.openxmlformats.org/drawingml/2006/main">
            <a:r>
              <a:t>Sources:</a:t>
            </a:r>
          </a:p>
          <a:p xmlns:a="http://schemas.openxmlformats.org/drawingml/2006/main">
            <a:r>
              <a:t>https://www.drawstory.ai/blog/how-to-turn-storyboard-to-video</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common pitfall in commercial advertising is overcrowding individual frames with excessive visual information. In a fifteen or thirty-second spot, rapid shifts overwhelm viewers and obscure key marketing claims. Technical constraints in post-production reinforce this reality. As detailed in the FFmpeg Filters Documentation, visual transitions such as cross-fades require dedicated frame overlap durations between video streams, meaning editors cannot cut rapidly without creating abrupt visual collisions. Furthermore, the FFmpeg Formats Documentation highlights how digital video containers require consistent frame timing and keyframe intervals for stable playback. On physical sets, every unique camera angle requires relocation and lighting adjustments. Constraining commercial storyboard setups prevents unmanageable production delays and ensures polished execution.</a:t>
            </a:r>
          </a:p>
          <a:p xmlns:a="http://schemas.openxmlformats.org/drawingml/2006/main">
            <a:r>
              <a:t/>
            </a:r>
          </a:p>
          <a:p xmlns:a="http://schemas.openxmlformats.org/drawingml/2006/main">
            <a:r>
              <a:t>Sources:</a:t>
            </a:r>
          </a:p>
          <a:p xmlns:a="http://schemas.openxmlformats.org/drawingml/2006/main">
            <a:r>
              <a:t>https://ffmpeg.org/ffmpeg-filters.html</a:t>
            </a:r>
          </a:p>
          <a:p xmlns:a="http://schemas.openxmlformats.org/drawingml/2006/main">
            <a:r>
              <a:t>https://ffmpeg.org/ffmpeg-formats.html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a commercial storyboard receives final approval, it becomes the operational driver for production scheduling and post-production editing. Citing Lumina Studio, pre-production workflows translate visual storyboards directly into actionable shot lists, equipment requirements, and schedule checklists. Consolidating shots by location and camera configuration allows crews to film all wide setups together and all close-up angles together, eliminating redundant repositioning and lighting shifts during shoot days. On set, the numbered storyboard acts as a production checklist to track filming progress. When post-production begins, offline editors utilize numbered storyboard panels and animatic timecodes to assemble raw camera takes into structured rough cuts that strictly follow the approved creative vision.</a:t>
            </a:r>
          </a:p>
          <a:p xmlns:a="http://schemas.openxmlformats.org/drawingml/2006/main">
            <a:r>
              <a:t/>
            </a:r>
          </a:p>
          <a:p xmlns:a="http://schemas.openxmlformats.org/drawingml/2006/main">
            <a:r>
              <a:t>Sources:</a:t>
            </a:r>
          </a:p>
          <a:p xmlns:a="http://schemas.openxmlformats.org/drawingml/2006/main">
            <a:r>
              <a:t>https://www.lumina-os.com/blog/ai-video-scripting-storyboard-workflow/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our review, creating a commercial storyboard for a video ad is essential for transforming abstract creative concepts into controlled, successful productions. Citing Shoots.video, storyboarding serves as a vital pre-production roadmap that enhances visual storytelling, streamlines departmental collaboration, and ensures wise resource allocation. By enforcing strict duration allocations, respecting platform safe zones, documenting standardized camera symbols, and assembling timed animatics, creative teams prevent costly on-set misunderstandings. A well-constructed storyboard protects the client's financial investment, empowers production crews to execute with precision, and guarantees that the finished commercial spot communicates its core brand message effectively across every broadcast and digital distribution channel.</a:t>
            </a:r>
          </a:p>
          <a:p xmlns:a="http://schemas.openxmlformats.org/drawingml/2006/main">
            <a:r>
              <a:t/>
            </a:r>
          </a:p>
          <a:p xmlns:a="http://schemas.openxmlformats.org/drawingml/2006/main">
            <a:r>
              <a:t>Sources:</a:t>
            </a:r>
          </a:p>
          <a:p xmlns:a="http://schemas.openxmlformats.org/drawingml/2006/main">
            <a:r>
              <a:t>https://www.shoots.video/post/the-role-of-storyboarding-in-pre-production-enhancing-visual-narrative/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2bac30473a64bf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8216472a40a46c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85b55ac3e134df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ed7a743de1e43c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8b1ce1bcfb2436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e404255fead427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B90FCBB-8B76-412D-BC0A-DDDA3217185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77D4186-6646-483B-8EFE-4B705446CBA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7405193-FDCE-4608-AEB9-7BE327D1A4B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8596E07-3456-4253-9B95-55D4FF457BE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6BABD03-D29C-445F-886E-F23BEF296E3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3889775-D072-4FA0-833C-96CA1534243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619EF78-72B0-4426-B191-94DACD56B89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277456C-6BB4-4D88-98DA-331F1345F69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091BCF5-D991-4E72-85BD-E966EFDA45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F0FDE56-146C-4CF9-8533-4CD32E0AB09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c4b091aebe4cb5" /><Relationship Type="http://schemas.openxmlformats.org/officeDocument/2006/relationships/slideLayout" Target="/ppt/slideLayouts/slideLayout1.xml" Id="Rde417e0121aa4ba8" /><Relationship Type="http://schemas.openxmlformats.org/officeDocument/2006/relationships/slideLayout" Target="/ppt/slideLayouts/slideLayout2.xml" Id="R44321586c21f4f95" /><Relationship Type="http://schemas.openxmlformats.org/officeDocument/2006/relationships/slideLayout" Target="/ppt/slideLayouts/slideLayout3.xml" Id="R623120893b774124" /><Relationship Type="http://schemas.openxmlformats.org/officeDocument/2006/relationships/slideLayout" Target="/ppt/slideLayouts/slideLayout4.xml" Id="Rfc86846036104e8b" /><Relationship Type="http://schemas.openxmlformats.org/officeDocument/2006/relationships/slideLayout" Target="/ppt/slideLayouts/slideLayout5.xml" Id="R3d04851c7b52436d" /><Relationship Type="http://schemas.openxmlformats.org/officeDocument/2006/relationships/slideLayout" Target="/ppt/slideLayouts/slideLayout6.xml" Id="Ra752919efc04440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e417e0121aa4ba8"/>
    <p:sldLayoutId xmlns:r="http://schemas.openxmlformats.org/officeDocument/2006/relationships" id="2147483650" r:id="R44321586c21f4f95"/>
    <p:sldLayoutId xmlns:r="http://schemas.openxmlformats.org/officeDocument/2006/relationships" id="2147483651" r:id="R623120893b774124"/>
    <p:sldLayoutId xmlns:r="http://schemas.openxmlformats.org/officeDocument/2006/relationships" id="2147483652" r:id="Rfc86846036104e8b"/>
    <p:sldLayoutId xmlns:r="http://schemas.openxmlformats.org/officeDocument/2006/relationships" id="2147483653" r:id="R3d04851c7b52436d"/>
    <p:sldLayoutId xmlns:r="http://schemas.openxmlformats.org/officeDocument/2006/relationships" id="2147483654" r:id="Ra752919efc04440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c8c86b262004071" /><Relationship Type="http://schemas.openxmlformats.org/officeDocument/2006/relationships/image" Target="/ppt/media/image.png" Id="Rd23b8256461a48a5" /><Relationship Type="http://schemas.openxmlformats.org/officeDocument/2006/relationships/notesSlide" Target="/ppt/notesSlides/notesSlide1.xml" Id="Rd623393a52644c6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5d5b450f38c4426" /><Relationship Type="http://schemas.openxmlformats.org/officeDocument/2006/relationships/notesSlide" Target="/ppt/notesSlides/notesSlide2.xml" Id="R25836d1f4c3d4cf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2e76726345e41bf" /><Relationship Type="http://schemas.openxmlformats.org/officeDocument/2006/relationships/notesSlide" Target="/ppt/notesSlides/notesSlide3.xml" Id="R654efc64f1414c5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efdae4b10bd480c" /><Relationship Type="http://schemas.openxmlformats.org/officeDocument/2006/relationships/notesSlide" Target="/ppt/notesSlides/notesSlide4.xml" Id="R7d99dafc436042a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27f61f891da4b42" /><Relationship Type="http://schemas.openxmlformats.org/officeDocument/2006/relationships/notesSlide" Target="/ppt/notesSlides/notesSlide5.xml" Id="Rd4be9e4a784749b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5437e463c644a85" /><Relationship Type="http://schemas.openxmlformats.org/officeDocument/2006/relationships/notesSlide" Target="/ppt/notesSlides/notesSlide6.xml" Id="Radf42cd00947400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07acbd1083c439e" /><Relationship Type="http://schemas.openxmlformats.org/officeDocument/2006/relationships/notesSlide" Target="/ppt/notesSlides/notesSlide7.xml" Id="R73bdbd202a7744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b8fbee2d07241c7" /><Relationship Type="http://schemas.openxmlformats.org/officeDocument/2006/relationships/notesSlide" Target="/ppt/notesSlides/notesSlide8.xml" Id="Rfdf7e039990b4c1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4082846c0e948dc" /><Relationship Type="http://schemas.openxmlformats.org/officeDocument/2006/relationships/notesSlide" Target="/ppt/notesSlides/notesSlide9.xml" Id="Ref946d8fc32f47b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51323f3841143df" /><Relationship Type="http://schemas.openxmlformats.org/officeDocument/2006/relationships/notesSlide" Target="/ppt/notesSlides/notesSlide10.xml" Id="R0ce7846a6f7740f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421389b184d4aae" /><Relationship Type="http://schemas.openxmlformats.org/officeDocument/2006/relationships/notesSlide" Target="/ppt/notesSlides/notesSlide11.xml" Id="Rf9669a448c664662"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3DF870C-022A-4C6F-A06E-92BA0384040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08790918-08D5-4BDA-A88C-1A5468BE619D}"/>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VIDEO ADVERTISING</a:t>
            </a:r>
          </a:p>
        </p:txBody>
      </p:sp>
      <p:sp>
        <p:nvSpPr>
          <p:cNvPr id="3" name="">
            <a:extLst xmlns:a="http://schemas.openxmlformats.org/drawingml/2006/main">
              <a:ext uri="{FF2B5EF4-FFF2-40B4-BE49-F238E27FC236}">
                <a16:creationId xmlns:a16="http://schemas.microsoft.com/office/drawing/2014/main" id="{FDF678FA-7247-4F24-A128-715D26B4AC55}"/>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You're Creating A Storyboard For A Video Ad</a:t>
            </a:r>
          </a:p>
        </p:txBody>
      </p:sp>
      <p:sp>
        <p:nvSpPr>
          <p:cNvPr id="4" name="">
            <a:extLst xmlns:a="http://schemas.openxmlformats.org/drawingml/2006/main">
              <a:ext uri="{FF2B5EF4-FFF2-40B4-BE49-F238E27FC236}">
                <a16:creationId xmlns:a16="http://schemas.microsoft.com/office/drawing/2014/main" id="{B63EE389-9164-4525-BEA2-8ED5734BD753}"/>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Pre-Production Visual Planning and Execution for Video Ads</a:t>
            </a:r>
          </a:p>
        </p:txBody>
      </p:sp>
      <p:pic>
        <p:nvPicPr>
          <p:cNvPr id="5" name="">
            <a:extLst xmlns:a="http://schemas.openxmlformats.org/drawingml/2006/main">
              <a:ext uri="{FF2B5EF4-FFF2-40B4-BE49-F238E27FC236}">
                <a16:creationId xmlns:a16="http://schemas.microsoft.com/office/drawing/2014/main" id="{9D795F80-DD12-4198-A867-F6016E3A4243}"/>
              </a:ext>
            </a:extLst>
          </p:cNvPr>
          <p:cNvPicPr>
            <a:picLocks xmlns:a="http://schemas.openxmlformats.org/drawingml/2006/main" noChangeAspect="1"/>
          </p:cNvPicPr>
          <p:nvPr/>
        </p:nvPicPr>
        <p:blipFill>
          <a:blip xmlns:r="http://schemas.openxmlformats.org/officeDocument/2006/relationships" xmlns:a="http://schemas.openxmlformats.org/drawingml/2006/main" r:embed="Rd23b8256461a48a5"/>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53DBAC9-CB21-4EE7-A124-0555F17489F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1519015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5FB5D1A-70A7-45B8-973F-3F6EFE4A0CF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E0236268-5834-4760-B196-31F0A9836F7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30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De-Risking Production with Pre-Visual Blueprints</a:t>
            </a:r>
          </a:p>
        </p:txBody>
      </p:sp>
      <p:sp>
        <p:nvSpPr>
          <p:cNvPr id="3" name="">
            <a:extLst xmlns:a="http://schemas.openxmlformats.org/drawingml/2006/main">
              <a:ext uri="{FF2B5EF4-FFF2-40B4-BE49-F238E27FC236}">
                <a16:creationId xmlns:a16="http://schemas.microsoft.com/office/drawing/2014/main" id="{B2E83EAD-38A2-4647-8F0D-0AB69DFC8D8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Pre-production storyboards establish a visual blueprint that prevents budget overruns and coordinates all crew departments.</a:t>
            </a:r>
          </a:p>
        </p:txBody>
      </p:sp>
      <p:sp>
        <p:nvSpPr>
          <p:cNvPr id="4" name="">
            <a:extLst xmlns:a="http://schemas.openxmlformats.org/drawingml/2006/main">
              <a:ext uri="{FF2B5EF4-FFF2-40B4-BE49-F238E27FC236}">
                <a16:creationId xmlns:a16="http://schemas.microsoft.com/office/drawing/2014/main" id="{BE78B682-9DDE-4432-8E07-5648EB28A8D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Map scene sequences, camera angles, and visual style in advance</a:t>
            </a:r>
          </a:p>
        </p:txBody>
      </p:sp>
      <p:sp>
        <p:nvSpPr>
          <p:cNvPr id="5" name="">
            <a:extLst xmlns:a="http://schemas.openxmlformats.org/drawingml/2006/main">
              <a:ext uri="{FF2B5EF4-FFF2-40B4-BE49-F238E27FC236}">
                <a16:creationId xmlns:a16="http://schemas.microsoft.com/office/drawing/2014/main" id="{F1AD4A9B-2646-4CB1-9E47-5DF2E499E50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Calculate equipment, location, and personnel needs accurately</a:t>
            </a:r>
          </a:p>
        </p:txBody>
      </p:sp>
      <p:sp>
        <p:nvSpPr>
          <p:cNvPr id="6" name="">
            <a:extLst xmlns:a="http://schemas.openxmlformats.org/drawingml/2006/main">
              <a:ext uri="{FF2B5EF4-FFF2-40B4-BE49-F238E27FC236}">
                <a16:creationId xmlns:a16="http://schemas.microsoft.com/office/drawing/2014/main" id="{E0A9C5AF-8054-4F44-94B5-6EBF8513C06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Example: planning scene blocking reveals physical space limits</a:t>
            </a:r>
          </a:p>
        </p:txBody>
      </p:sp>
      <p:sp>
        <p:nvSpPr>
          <p:cNvPr id="7" name="">
            <a:extLst xmlns:a="http://schemas.openxmlformats.org/drawingml/2006/main">
              <a:ext uri="{FF2B5EF4-FFF2-40B4-BE49-F238E27FC236}">
                <a16:creationId xmlns:a16="http://schemas.microsoft.com/office/drawing/2014/main" id="{B0FADD86-F198-4A8F-B179-946252F0606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34500345"/>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2C8F35F-9D7E-4B34-91F7-8F1D628876F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DC6F27E9-80BC-4B75-92A8-90409518104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784"/>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Structuring the 15-to-30 Second Commercial Arc</a:t>
            </a:r>
          </a:p>
        </p:txBody>
      </p:sp>
      <p:sp>
        <p:nvSpPr>
          <p:cNvPr id="3" name="">
            <a:extLst xmlns:a="http://schemas.openxmlformats.org/drawingml/2006/main">
              <a:ext uri="{FF2B5EF4-FFF2-40B4-BE49-F238E27FC236}">
                <a16:creationId xmlns:a16="http://schemas.microsoft.com/office/drawing/2014/main" id="{2551D2DA-0100-4049-96B3-762632295E6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121"/>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Commercial storyboards are strict timing documents with dedicated panel durations for hooks, proof, and legal disclaimers.</a:t>
            </a:r>
          </a:p>
        </p:txBody>
      </p:sp>
      <p:sp>
        <p:nvSpPr>
          <p:cNvPr id="4" name="">
            <a:extLst xmlns:a="http://schemas.openxmlformats.org/drawingml/2006/main">
              <a:ext uri="{FF2B5EF4-FFF2-40B4-BE49-F238E27FC236}">
                <a16:creationId xmlns:a16="http://schemas.microsoft.com/office/drawing/2014/main" id="{5BC5BD55-FB58-4D48-8F4F-8CC32404D9A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4A4A454-A2E2-40B9-86DF-4151EE1A903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Allocate seconds 0:00 to 0:05 to hook viewers and show brand identity</a:t>
            </a:r>
          </a:p>
        </p:txBody>
      </p:sp>
      <p:sp>
        <p:nvSpPr>
          <p:cNvPr id="6" name="">
            <a:extLst xmlns:a="http://schemas.openxmlformats.org/drawingml/2006/main">
              <a:ext uri="{FF2B5EF4-FFF2-40B4-BE49-F238E27FC236}">
                <a16:creationId xmlns:a16="http://schemas.microsoft.com/office/drawing/2014/main" id="{B4B75013-D88B-41E6-BB77-5D2A54CB455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4CBF50F-369D-40A8-92F5-A3C8259BBE2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Balance problem, proof, product usage, and clear decision frames</a:t>
            </a:r>
          </a:p>
        </p:txBody>
      </p:sp>
      <p:sp>
        <p:nvSpPr>
          <p:cNvPr id="8" name="">
            <a:extLst xmlns:a="http://schemas.openxmlformats.org/drawingml/2006/main">
              <a:ext uri="{FF2B5EF4-FFF2-40B4-BE49-F238E27FC236}">
                <a16:creationId xmlns:a16="http://schemas.microsoft.com/office/drawing/2014/main" id="{9B2F8C10-4E14-4D35-9A66-4E3F99D4388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432F4AA-12C3-47CD-BC30-3FBF7F8D22D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reserve 4 seconds at the tail for legal disclaimers</a:t>
            </a:r>
          </a:p>
        </p:txBody>
      </p:sp>
      <p:sp>
        <p:nvSpPr>
          <p:cNvPr id="10" name="">
            <a:extLst xmlns:a="http://schemas.openxmlformats.org/drawingml/2006/main">
              <a:ext uri="{FF2B5EF4-FFF2-40B4-BE49-F238E27FC236}">
                <a16:creationId xmlns:a16="http://schemas.microsoft.com/office/drawing/2014/main" id="{917A00FA-0C03-4708-B69B-80FBC149174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120028558"/>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86C09C8-87B3-41CF-A71E-9D590349D0C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76DC0A27-B1FA-4D91-B888-7F820639AB8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Aspect Ratios and Compositional Safe Zones</a:t>
            </a:r>
          </a:p>
        </p:txBody>
      </p:sp>
      <p:sp>
        <p:nvSpPr>
          <p:cNvPr id="3" name="">
            <a:extLst xmlns:a="http://schemas.openxmlformats.org/drawingml/2006/main">
              <a:ext uri="{FF2B5EF4-FFF2-40B4-BE49-F238E27FC236}">
                <a16:creationId xmlns:a16="http://schemas.microsoft.com/office/drawing/2014/main" id="{EFFC6AB9-1E71-454B-ABB5-581B44A9302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Commercial framing must adapt to platform aspect ratios while keeping text and logos clear of native app interfaces.</a:t>
            </a:r>
          </a:p>
        </p:txBody>
      </p:sp>
      <p:sp>
        <p:nvSpPr>
          <p:cNvPr id="4" name="">
            <a:extLst xmlns:a="http://schemas.openxmlformats.org/drawingml/2006/main">
              <a:ext uri="{FF2B5EF4-FFF2-40B4-BE49-F238E27FC236}">
                <a16:creationId xmlns:a16="http://schemas.microsoft.com/office/drawing/2014/main" id="{4CB8790E-E8BC-4D83-8776-BC03BDAEEBF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Account for 16:9 widescreen, 1:1 square, and 9:16 vertical displays</a:t>
            </a:r>
          </a:p>
        </p:txBody>
      </p:sp>
      <p:sp>
        <p:nvSpPr>
          <p:cNvPr id="5" name="">
            <a:extLst xmlns:a="http://schemas.openxmlformats.org/drawingml/2006/main">
              <a:ext uri="{FF2B5EF4-FFF2-40B4-BE49-F238E27FC236}">
                <a16:creationId xmlns:a16="http://schemas.microsoft.com/office/drawing/2014/main" id="{C47E6733-1542-4A6E-AB94-2D86EE3F98B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Keep critical calls to action inside tested interface safe zones</a:t>
            </a:r>
          </a:p>
        </p:txBody>
      </p:sp>
      <p:sp>
        <p:nvSpPr>
          <p:cNvPr id="6" name="">
            <a:extLst xmlns:a="http://schemas.openxmlformats.org/drawingml/2006/main">
              <a:ext uri="{FF2B5EF4-FFF2-40B4-BE49-F238E27FC236}">
                <a16:creationId xmlns:a16="http://schemas.microsoft.com/office/drawing/2014/main" id="{2BA0E88A-662F-4627-8398-4FFDC9B123A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position vertical text at least 400px above bottom</a:t>
            </a:r>
          </a:p>
        </p:txBody>
      </p:sp>
      <p:sp>
        <p:nvSpPr>
          <p:cNvPr id="7" name="">
            <a:extLst xmlns:a="http://schemas.openxmlformats.org/drawingml/2006/main">
              <a:ext uri="{FF2B5EF4-FFF2-40B4-BE49-F238E27FC236}">
                <a16:creationId xmlns:a16="http://schemas.microsoft.com/office/drawing/2014/main" id="{982992AC-3E77-4ED1-9498-CE913B2E754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30770128"/>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84FA07-966E-47D3-82C8-DE64C906C30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B06733C7-51A4-4D91-B8F2-E3DF08B6F09E}"/>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Synchronizing Dialogue, Sound, and Captions</a:t>
            </a:r>
          </a:p>
        </p:txBody>
      </p:sp>
      <p:sp>
        <p:nvSpPr>
          <p:cNvPr id="3" name="">
            <a:extLst xmlns:a="http://schemas.openxmlformats.org/drawingml/2006/main">
              <a:ext uri="{FF2B5EF4-FFF2-40B4-BE49-F238E27FC236}">
                <a16:creationId xmlns:a16="http://schemas.microsoft.com/office/drawing/2014/main" id="{9881963E-E5F4-4CBF-A641-F9040C032AC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Every panel must synchronize spoken dialogue, background soundscapes, and accessible on-screen captions.</a:t>
            </a:r>
          </a:p>
        </p:txBody>
      </p:sp>
      <p:sp>
        <p:nvSpPr>
          <p:cNvPr id="4" name="">
            <a:extLst xmlns:a="http://schemas.openxmlformats.org/drawingml/2006/main">
              <a:ext uri="{FF2B5EF4-FFF2-40B4-BE49-F238E27FC236}">
                <a16:creationId xmlns:a16="http://schemas.microsoft.com/office/drawing/2014/main" id="{F26E7AF6-C5EC-4703-8F03-B10904DCC12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Pair visual descriptions directly with audio and sound effects</a:t>
            </a:r>
          </a:p>
        </p:txBody>
      </p:sp>
      <p:sp>
        <p:nvSpPr>
          <p:cNvPr id="5" name="">
            <a:extLst xmlns:a="http://schemas.openxmlformats.org/drawingml/2006/main">
              <a:ext uri="{FF2B5EF4-FFF2-40B4-BE49-F238E27FC236}">
                <a16:creationId xmlns:a16="http://schemas.microsoft.com/office/drawing/2014/main" id="{AD75802C-751D-4F50-BD01-DA3EE7C5BB5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Center accessible subtitles horizontally in clear fonts</a:t>
            </a:r>
          </a:p>
        </p:txBody>
      </p:sp>
      <p:sp>
        <p:nvSpPr>
          <p:cNvPr id="6" name="">
            <a:extLst xmlns:a="http://schemas.openxmlformats.org/drawingml/2006/main">
              <a:ext uri="{FF2B5EF4-FFF2-40B4-BE49-F238E27FC236}">
                <a16:creationId xmlns:a16="http://schemas.microsoft.com/office/drawing/2014/main" id="{EBA3D035-5EA7-4566-BD28-5AEF66309F7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Lock caption timing to audio tracks for silent mobile autoplay</a:t>
            </a:r>
          </a:p>
        </p:txBody>
      </p:sp>
      <p:sp>
        <p:nvSpPr>
          <p:cNvPr id="7" name="">
            <a:extLst xmlns:a="http://schemas.openxmlformats.org/drawingml/2006/main">
              <a:ext uri="{FF2B5EF4-FFF2-40B4-BE49-F238E27FC236}">
                <a16:creationId xmlns:a16="http://schemas.microsoft.com/office/drawing/2014/main" id="{D1F3CCA3-DC2F-46B0-BBDB-2148BDABA54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9522242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4FCD842-6D1B-44FC-A45F-6E661C3085A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AA0E48E5-D559-4BFD-AECD-446B55E210D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Standardizing Camera Movement and Notation</a:t>
            </a:r>
          </a:p>
        </p:txBody>
      </p:sp>
      <p:sp>
        <p:nvSpPr>
          <p:cNvPr id="3" name="">
            <a:extLst xmlns:a="http://schemas.openxmlformats.org/drawingml/2006/main">
              <a:ext uri="{FF2B5EF4-FFF2-40B4-BE49-F238E27FC236}">
                <a16:creationId xmlns:a16="http://schemas.microsoft.com/office/drawing/2014/main" id="{EAC743F9-A74D-47C8-AA28-DC886BEF5D7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Clear directional notation and camera symbols eliminate confusion between the director and camera operators.</a:t>
            </a:r>
          </a:p>
        </p:txBody>
      </p:sp>
      <p:sp>
        <p:nvSpPr>
          <p:cNvPr id="4" name="">
            <a:extLst xmlns:a="http://schemas.openxmlformats.org/drawingml/2006/main">
              <a:ext uri="{FF2B5EF4-FFF2-40B4-BE49-F238E27FC236}">
                <a16:creationId xmlns:a16="http://schemas.microsoft.com/office/drawing/2014/main" id="{B58414FE-2226-47D6-980C-570A344BF71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142A8F3-64F8-48F6-B5F3-5845D0665256}"/>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Use standardized arrows for pans, tilts, zooms, and tracking shots</a:t>
            </a:r>
          </a:p>
        </p:txBody>
      </p:sp>
      <p:sp>
        <p:nvSpPr>
          <p:cNvPr id="6" name="">
            <a:extLst xmlns:a="http://schemas.openxmlformats.org/drawingml/2006/main">
              <a:ext uri="{FF2B5EF4-FFF2-40B4-BE49-F238E27FC236}">
                <a16:creationId xmlns:a16="http://schemas.microsoft.com/office/drawing/2014/main" id="{5808F165-B053-4D23-A6C0-DAB695E45C9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51600A3-2D01-44CE-A1D8-3EB7FDFE9D2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Mark rack focus shifts with clear optical boundary brackets</a:t>
            </a:r>
          </a:p>
        </p:txBody>
      </p:sp>
      <p:sp>
        <p:nvSpPr>
          <p:cNvPr id="8" name="">
            <a:extLst xmlns:a="http://schemas.openxmlformats.org/drawingml/2006/main">
              <a:ext uri="{FF2B5EF4-FFF2-40B4-BE49-F238E27FC236}">
                <a16:creationId xmlns:a16="http://schemas.microsoft.com/office/drawing/2014/main" id="{1C0C6852-1F1C-4C99-A073-C858F16FAE3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1470549-2AA2-4D2F-8443-361C54BF8A9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Indicate subject movement vectors distinct from camera travel</a:t>
            </a:r>
          </a:p>
        </p:txBody>
      </p:sp>
      <p:sp>
        <p:nvSpPr>
          <p:cNvPr id="10" name="">
            <a:extLst xmlns:a="http://schemas.openxmlformats.org/drawingml/2006/main">
              <a:ext uri="{FF2B5EF4-FFF2-40B4-BE49-F238E27FC236}">
                <a16:creationId xmlns:a16="http://schemas.microsoft.com/office/drawing/2014/main" id="{DCA85D43-7DEF-4071-AEF5-A12B4D2605C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61923254"/>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A39ED27-C021-4798-9A25-0FB80248072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FB807F84-A8B3-473D-8AF0-EC26055C2EB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7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Concept Boards Versus Technical Shooting Boards</a:t>
            </a:r>
          </a:p>
        </p:txBody>
      </p:sp>
      <p:sp>
        <p:nvSpPr>
          <p:cNvPr id="3" name="">
            <a:extLst xmlns:a="http://schemas.openxmlformats.org/drawingml/2006/main">
              <a:ext uri="{FF2B5EF4-FFF2-40B4-BE49-F238E27FC236}">
                <a16:creationId xmlns:a16="http://schemas.microsoft.com/office/drawing/2014/main" id="{A0300BD5-95DD-4720-8379-1A46170398E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Distinguish between client concept boards for narrative approval and technical shooting boards for crew execution.</a:t>
            </a:r>
          </a:p>
        </p:txBody>
      </p:sp>
      <p:sp>
        <p:nvSpPr>
          <p:cNvPr id="4" name="">
            <a:extLst xmlns:a="http://schemas.openxmlformats.org/drawingml/2006/main">
              <a:ext uri="{FF2B5EF4-FFF2-40B4-BE49-F238E27FC236}">
                <a16:creationId xmlns:a16="http://schemas.microsoft.com/office/drawing/2014/main" id="{F00735EC-1678-4682-9162-0E05550BAFB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Concept boards prioritize visual tone, story flow, and pacing</a:t>
            </a:r>
          </a:p>
        </p:txBody>
      </p:sp>
      <p:sp>
        <p:nvSpPr>
          <p:cNvPr id="5" name="">
            <a:extLst xmlns:a="http://schemas.openxmlformats.org/drawingml/2006/main">
              <a:ext uri="{FF2B5EF4-FFF2-40B4-BE49-F238E27FC236}">
                <a16:creationId xmlns:a16="http://schemas.microsoft.com/office/drawing/2014/main" id="{80AE93A2-12C2-4588-BCC6-8E699803D72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Shooting boards specify lens selections, lighting, and camera setups</a:t>
            </a:r>
          </a:p>
        </p:txBody>
      </p:sp>
      <p:sp>
        <p:nvSpPr>
          <p:cNvPr id="6" name="">
            <a:extLst xmlns:a="http://schemas.openxmlformats.org/drawingml/2006/main">
              <a:ext uri="{FF2B5EF4-FFF2-40B4-BE49-F238E27FC236}">
                <a16:creationId xmlns:a16="http://schemas.microsoft.com/office/drawing/2014/main" id="{D6B9B6F7-FFE4-4ADA-8FF8-DEC22486A4F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Lock client sign-offs before generating crew shooting boards</a:t>
            </a:r>
          </a:p>
        </p:txBody>
      </p:sp>
      <p:sp>
        <p:nvSpPr>
          <p:cNvPr id="7" name="">
            <a:extLst xmlns:a="http://schemas.openxmlformats.org/drawingml/2006/main">
              <a:ext uri="{FF2B5EF4-FFF2-40B4-BE49-F238E27FC236}">
                <a16:creationId xmlns:a16="http://schemas.microsoft.com/office/drawing/2014/main" id="{A5FA6051-DA3E-453D-941A-587BA79C546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18254613"/>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025BEDC-5324-4CEC-9147-DC32AA3FB2F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901BB2A4-977F-490E-98BF-51E7219B930B}"/>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Animatic Assembly and Motion Timing Prototyping</a:t>
            </a:r>
          </a:p>
        </p:txBody>
      </p:sp>
      <p:sp>
        <p:nvSpPr>
          <p:cNvPr id="3" name="">
            <a:extLst xmlns:a="http://schemas.openxmlformats.org/drawingml/2006/main">
              <a:ext uri="{FF2B5EF4-FFF2-40B4-BE49-F238E27FC236}">
                <a16:creationId xmlns:a16="http://schemas.microsoft.com/office/drawing/2014/main" id="{99E6C06C-D3D5-4606-9AE3-119DD7E4518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55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Assembling timed animatics with scratch audio exposes pacing defects and timing errors before production starts.</a:t>
            </a:r>
          </a:p>
        </p:txBody>
      </p:sp>
      <p:sp>
        <p:nvSpPr>
          <p:cNvPr id="4" name="">
            <a:extLst xmlns:a="http://schemas.openxmlformats.org/drawingml/2006/main">
              <a:ext uri="{FF2B5EF4-FFF2-40B4-BE49-F238E27FC236}">
                <a16:creationId xmlns:a16="http://schemas.microsoft.com/office/drawing/2014/main" id="{BD1D92C3-5D59-4933-AC48-38676FB3228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Convert static storyboard panels into timed video timelines</a:t>
            </a:r>
          </a:p>
        </p:txBody>
      </p:sp>
      <p:sp>
        <p:nvSpPr>
          <p:cNvPr id="5" name="">
            <a:extLst xmlns:a="http://schemas.openxmlformats.org/drawingml/2006/main">
              <a:ext uri="{FF2B5EF4-FFF2-40B4-BE49-F238E27FC236}">
                <a16:creationId xmlns:a16="http://schemas.microsoft.com/office/drawing/2014/main" id="{67E7CCC3-5B99-4B70-9346-59896406664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Layer temporary voiceover and sound effects to test edit rhythm</a:t>
            </a:r>
          </a:p>
        </p:txBody>
      </p:sp>
      <p:sp>
        <p:nvSpPr>
          <p:cNvPr id="6" name="">
            <a:extLst xmlns:a="http://schemas.openxmlformats.org/drawingml/2006/main">
              <a:ext uri="{FF2B5EF4-FFF2-40B4-BE49-F238E27FC236}">
                <a16:creationId xmlns:a16="http://schemas.microsoft.com/office/drawing/2014/main" id="{55AC9183-3CC2-452F-A982-5DF08EACA81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Verify demonstration shot durations fit within total ad limits</a:t>
            </a:r>
          </a:p>
        </p:txBody>
      </p:sp>
      <p:sp>
        <p:nvSpPr>
          <p:cNvPr id="7" name="">
            <a:extLst xmlns:a="http://schemas.openxmlformats.org/drawingml/2006/main">
              <a:ext uri="{FF2B5EF4-FFF2-40B4-BE49-F238E27FC236}">
                <a16:creationId xmlns:a16="http://schemas.microsoft.com/office/drawing/2014/main" id="{E33BE3AE-FF86-49DE-9E08-694CCF33AE8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303930332"/>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242F580-6FFB-4129-A65A-5FCD2987028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1849A6C7-8F80-405E-9794-77E12232A2C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Scope Drift, Overcrowding, and Feasibility Constraints</a:t>
            </a:r>
          </a:p>
        </p:txBody>
      </p:sp>
      <p:sp>
        <p:nvSpPr>
          <p:cNvPr id="3" name="">
            <a:extLst xmlns:a="http://schemas.openxmlformats.org/drawingml/2006/main">
              <a:ext uri="{FF2B5EF4-FFF2-40B4-BE49-F238E27FC236}">
                <a16:creationId xmlns:a16="http://schemas.microsoft.com/office/drawing/2014/main" id="{CB9756AF-D8B0-4153-896B-9AE708065BB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Avoid overpacked frames and unrealistic shot counts that exceed physical shoot days and ad airtime limits.</a:t>
            </a:r>
          </a:p>
        </p:txBody>
      </p:sp>
      <p:sp>
        <p:nvSpPr>
          <p:cNvPr id="4" name="">
            <a:extLst xmlns:a="http://schemas.openxmlformats.org/drawingml/2006/main">
              <a:ext uri="{FF2B5EF4-FFF2-40B4-BE49-F238E27FC236}">
                <a16:creationId xmlns:a16="http://schemas.microsoft.com/office/drawing/2014/main" id="{C5ED38BF-C94E-4DEC-83F0-E3675B7AD086}"/>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E22055E-F3DE-4559-BECA-DAF56250309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Limit visual actions to what viewers can absorb in brief seconds</a:t>
            </a:r>
          </a:p>
        </p:txBody>
      </p:sp>
      <p:sp>
        <p:nvSpPr>
          <p:cNvPr id="6" name="">
            <a:extLst xmlns:a="http://schemas.openxmlformats.org/drawingml/2006/main">
              <a:ext uri="{FF2B5EF4-FFF2-40B4-BE49-F238E27FC236}">
                <a16:creationId xmlns:a16="http://schemas.microsoft.com/office/drawing/2014/main" id="{D5D79185-509D-4980-968C-D36F67623F6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D483ABA-011A-4A1E-BBCE-9FF590ADC93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Account for transition frame requirements between video streams</a:t>
            </a:r>
          </a:p>
        </p:txBody>
      </p:sp>
      <p:sp>
        <p:nvSpPr>
          <p:cNvPr id="8" name="">
            <a:extLst xmlns:a="http://schemas.openxmlformats.org/drawingml/2006/main">
              <a:ext uri="{FF2B5EF4-FFF2-40B4-BE49-F238E27FC236}">
                <a16:creationId xmlns:a16="http://schemas.microsoft.com/office/drawing/2014/main" id="{0E960E92-69FC-458D-8387-ADC9DB9D35A6}"/>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D4DE365-E252-46E9-9B7F-FC081EE3C192}"/>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Recommendation: restrict short commercials to 6 to 10 total setups</a:t>
            </a:r>
          </a:p>
        </p:txBody>
      </p:sp>
      <p:sp>
        <p:nvSpPr>
          <p:cNvPr id="10" name="">
            <a:extLst xmlns:a="http://schemas.openxmlformats.org/drawingml/2006/main">
              <a:ext uri="{FF2B5EF4-FFF2-40B4-BE49-F238E27FC236}">
                <a16:creationId xmlns:a16="http://schemas.microsoft.com/office/drawing/2014/main" id="{7CF446FC-ACBE-4E35-AE08-94A47A9CB82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8010251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9F78CA4-6FF1-4647-8DA2-7AB94F050EB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F3A5115F-7B00-430E-8491-9C5804CE2FD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Translating Storyboards into Production Call Sheets</a:t>
            </a:r>
          </a:p>
        </p:txBody>
      </p:sp>
      <p:sp>
        <p:nvSpPr>
          <p:cNvPr id="3" name="">
            <a:extLst xmlns:a="http://schemas.openxmlformats.org/drawingml/2006/main">
              <a:ext uri="{FF2B5EF4-FFF2-40B4-BE49-F238E27FC236}">
                <a16:creationId xmlns:a16="http://schemas.microsoft.com/office/drawing/2014/main" id="{F9C830D1-0F8B-4928-B8A7-0D27313B831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Group storyboard shots by location and setup to optimize production schedules and streamline editorial assembly.</a:t>
            </a:r>
          </a:p>
        </p:txBody>
      </p:sp>
      <p:sp>
        <p:nvSpPr>
          <p:cNvPr id="4" name="">
            <a:extLst xmlns:a="http://schemas.openxmlformats.org/drawingml/2006/main">
              <a:ext uri="{FF2B5EF4-FFF2-40B4-BE49-F238E27FC236}">
                <a16:creationId xmlns:a16="http://schemas.microsoft.com/office/drawing/2014/main" id="{443D4BFC-6FB2-4A52-BFCB-7D6D1A2AA35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Consolidate wide shots and close-ups to minimize camera repositioning</a:t>
            </a:r>
          </a:p>
        </p:txBody>
      </p:sp>
      <p:sp>
        <p:nvSpPr>
          <p:cNvPr id="5" name="">
            <a:extLst xmlns:a="http://schemas.openxmlformats.org/drawingml/2006/main">
              <a:ext uri="{FF2B5EF4-FFF2-40B4-BE49-F238E27FC236}">
                <a16:creationId xmlns:a16="http://schemas.microsoft.com/office/drawing/2014/main" id="{63689BBA-29C7-4FEE-A8EA-84AD7C1CAB3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Derive equipment packages and call sheets directly from shot lists</a:t>
            </a:r>
          </a:p>
        </p:txBody>
      </p:sp>
      <p:sp>
        <p:nvSpPr>
          <p:cNvPr id="6" name="">
            <a:extLst xmlns:a="http://schemas.openxmlformats.org/drawingml/2006/main">
              <a:ext uri="{FF2B5EF4-FFF2-40B4-BE49-F238E27FC236}">
                <a16:creationId xmlns:a16="http://schemas.microsoft.com/office/drawing/2014/main" id="{69E60152-104A-4F18-A74B-5068C9E8A1A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Use numbered storyboard panels to guide offline editorial rough cuts</a:t>
            </a:r>
          </a:p>
        </p:txBody>
      </p:sp>
      <p:sp>
        <p:nvSpPr>
          <p:cNvPr id="7" name="">
            <a:extLst xmlns:a="http://schemas.openxmlformats.org/drawingml/2006/main">
              <a:ext uri="{FF2B5EF4-FFF2-40B4-BE49-F238E27FC236}">
                <a16:creationId xmlns:a16="http://schemas.microsoft.com/office/drawing/2014/main" id="{0C23BAE6-EF17-4986-A130-5B54ABD2B98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53235639"/>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83F595D-E376-4610-83E5-17867A21945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FD4830DC-F670-4992-84DF-B7F206CF3AF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338"/>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Executing Disciplined Commercial Storyboards</a:t>
            </a:r>
          </a:p>
        </p:txBody>
      </p:sp>
      <p:sp>
        <p:nvSpPr>
          <p:cNvPr id="3" name="">
            <a:extLst xmlns:a="http://schemas.openxmlformats.org/drawingml/2006/main">
              <a:ext uri="{FF2B5EF4-FFF2-40B4-BE49-F238E27FC236}">
                <a16:creationId xmlns:a16="http://schemas.microsoft.com/office/drawing/2014/main" id="{C81B6997-613B-4A67-BDAA-CDF33A7A030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A rigorous storyboard aligns creative intent with production reality, safeguarding media investments from script to screen.</a:t>
            </a:r>
          </a:p>
        </p:txBody>
      </p:sp>
      <p:sp>
        <p:nvSpPr>
          <p:cNvPr id="4" name="">
            <a:extLst xmlns:a="http://schemas.openxmlformats.org/drawingml/2006/main">
              <a:ext uri="{FF2B5EF4-FFF2-40B4-BE49-F238E27FC236}">
                <a16:creationId xmlns:a16="http://schemas.microsoft.com/office/drawing/2014/main" id="{78246D6F-B01E-48DF-8F20-DDE612677D2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Integrate timing, framing safe zones, and sound into every panel</a:t>
            </a:r>
          </a:p>
        </p:txBody>
      </p:sp>
      <p:sp>
        <p:nvSpPr>
          <p:cNvPr id="5" name="">
            <a:extLst xmlns:a="http://schemas.openxmlformats.org/drawingml/2006/main">
              <a:ext uri="{FF2B5EF4-FFF2-40B4-BE49-F238E27FC236}">
                <a16:creationId xmlns:a16="http://schemas.microsoft.com/office/drawing/2014/main" id="{C79013AA-0589-4B5A-9103-699488E6EACD}"/>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Validate shot pacing with timed animatics prior to filming</a:t>
            </a:r>
          </a:p>
        </p:txBody>
      </p:sp>
      <p:sp>
        <p:nvSpPr>
          <p:cNvPr id="6" name="">
            <a:extLst xmlns:a="http://schemas.openxmlformats.org/drawingml/2006/main">
              <a:ext uri="{FF2B5EF4-FFF2-40B4-BE49-F238E27FC236}">
                <a16:creationId xmlns:a16="http://schemas.microsoft.com/office/drawing/2014/main" id="{988310FB-FF06-4AA3-932D-6DEA8477B1E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Handoff signed-off panels into structured shot lists and edits</a:t>
            </a:r>
          </a:p>
        </p:txBody>
      </p:sp>
      <p:sp>
        <p:nvSpPr>
          <p:cNvPr id="7" name="">
            <a:extLst xmlns:a="http://schemas.openxmlformats.org/drawingml/2006/main">
              <a:ext uri="{FF2B5EF4-FFF2-40B4-BE49-F238E27FC236}">
                <a16:creationId xmlns:a16="http://schemas.microsoft.com/office/drawing/2014/main" id="{CA541DB1-7AB5-4060-940C-2D90FC7C0EB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267065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2026-10-10T04:57:13.8160000Z</dcterms:created>
  <dcterms:modified xsi:type="dcterms:W3CDTF">2026-10-10T04:57:13.8160000Z</dcterms:modified>
</coreProperties>
</file>