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9ca87a9485f44b48" /><Relationship Type="http://schemas.openxmlformats.org/officeDocument/2006/relationships/extended-properties" Target="/docProps/app.xml" Id="R793fab3e5e084ba7" /><Relationship Type="http://schemas.openxmlformats.org/officeDocument/2006/relationships/officeDocument" Target="/ppt/presentation.xml" Id="R47157942e9fd46cd" /></Relationships>
</file>

<file path=ppt/presentation.xml><?xml version="1.0" encoding="utf-8"?>
<p:presentation xmlns:p="http://schemas.openxmlformats.org/presentationml/2006/main">
  <p:sldMasterIdLst>
    <p:sldMasterId xmlns:r="http://schemas.openxmlformats.org/officeDocument/2006/relationships" id="2147483648" r:id="R26dd5dac5ef34fbd"/>
  </p:sldMasterIdLst>
  <p:notesMasterIdLst>
    <p:notesMasterId xmlns:r="http://schemas.openxmlformats.org/officeDocument/2006/relationships" r:id="Rdfaa5498de2347b6"/>
  </p:notesMasterIdLst>
  <p:sldIdLst>
    <p:sldId xmlns:r="http://schemas.openxmlformats.org/officeDocument/2006/relationships" id="256" r:id="Raa0eb1f796aa4da1"/>
    <p:sldId xmlns:r="http://schemas.openxmlformats.org/officeDocument/2006/relationships" id="257" r:id="R70c1a116dbc74921"/>
    <p:sldId xmlns:r="http://schemas.openxmlformats.org/officeDocument/2006/relationships" id="258" r:id="Re451eaa63e414e52"/>
    <p:sldId xmlns:r="http://schemas.openxmlformats.org/officeDocument/2006/relationships" id="259" r:id="Rcd5cf8adec434d18"/>
    <p:sldId xmlns:r="http://schemas.openxmlformats.org/officeDocument/2006/relationships" id="260" r:id="R45426c0546c64eff"/>
    <p:sldId xmlns:r="http://schemas.openxmlformats.org/officeDocument/2006/relationships" id="261" r:id="Rdfb41efea6c24ad1"/>
    <p:sldId xmlns:r="http://schemas.openxmlformats.org/officeDocument/2006/relationships" id="262" r:id="R10c95f419f7c43a7"/>
    <p:sldId xmlns:r="http://schemas.openxmlformats.org/officeDocument/2006/relationships" id="263" r:id="Rc7886b868f674f66"/>
    <p:sldId xmlns:r="http://schemas.openxmlformats.org/officeDocument/2006/relationships" id="264" r:id="R76632dedb5644f20"/>
    <p:sldId xmlns:r="http://schemas.openxmlformats.org/officeDocument/2006/relationships" id="265" r:id="R73e08e3d7b03498f"/>
    <p:sldId xmlns:r="http://schemas.openxmlformats.org/officeDocument/2006/relationships" id="266" r:id="R8704234c75ca472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af9ca6abd734e0c" /><Relationship Type="http://schemas.openxmlformats.org/officeDocument/2006/relationships/slideMaster" Target="/ppt/slideMasters/slideMaster1.xml" Id="R26dd5dac5ef34fbd" /><Relationship Type="http://schemas.openxmlformats.org/officeDocument/2006/relationships/notesMaster" Target="/ppt/notesMasters/notesMaster1.xml" Id="Rdfaa5498de2347b6" /><Relationship Type="http://schemas.openxmlformats.org/officeDocument/2006/relationships/presProps" Target="/ppt/presProps.xml" Id="R66e2266322cc474c" /><Relationship Type="http://schemas.openxmlformats.org/officeDocument/2006/relationships/tableStyles" Target="/ppt/tableStyles.xml" Id="R4924f8e1d25644ba" /><Relationship Type="http://schemas.openxmlformats.org/officeDocument/2006/relationships/slide" Target="/ppt/slides/slide1.xml" Id="Raa0eb1f796aa4da1" /><Relationship Type="http://schemas.openxmlformats.org/officeDocument/2006/relationships/slide" Target="/ppt/slides/slide2.xml" Id="R70c1a116dbc74921" /><Relationship Type="http://schemas.openxmlformats.org/officeDocument/2006/relationships/slide" Target="/ppt/slides/slide3.xml" Id="Re451eaa63e414e52" /><Relationship Type="http://schemas.openxmlformats.org/officeDocument/2006/relationships/slide" Target="/ppt/slides/slide4.xml" Id="Rcd5cf8adec434d18" /><Relationship Type="http://schemas.openxmlformats.org/officeDocument/2006/relationships/slide" Target="/ppt/slides/slide5.xml" Id="R45426c0546c64eff" /><Relationship Type="http://schemas.openxmlformats.org/officeDocument/2006/relationships/slide" Target="/ppt/slides/slide6.xml" Id="Rdfb41efea6c24ad1" /><Relationship Type="http://schemas.openxmlformats.org/officeDocument/2006/relationships/slide" Target="/ppt/slides/slide7.xml" Id="R10c95f419f7c43a7" /><Relationship Type="http://schemas.openxmlformats.org/officeDocument/2006/relationships/slide" Target="/ppt/slides/slide8.xml" Id="Rc7886b868f674f66" /><Relationship Type="http://schemas.openxmlformats.org/officeDocument/2006/relationships/slide" Target="/ppt/slides/slide9.xml" Id="R76632dedb5644f20" /><Relationship Type="http://schemas.openxmlformats.org/officeDocument/2006/relationships/slide" Target="/ppt/slides/slide10.xml" Id="R73e08e3d7b03498f" /><Relationship Type="http://schemas.openxmlformats.org/officeDocument/2006/relationships/slide" Target="/ppt/slides/slide11.xml" Id="R8704234c75ca472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203905383d644f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eb6099f65ed41ae" /><Relationship Type="http://schemas.openxmlformats.org/officeDocument/2006/relationships/notesMaster" Target="/ppt/notesMasters/notesMaster1.xml" Id="Rca4af6624b5d4771" /></Relationships>
</file>

<file path=ppt/notesSlides/_rels/notesSlide2.xml.rels>&#65279;<?xml version="1.0" encoding="utf-8"?><Relationships xmlns="http://schemas.openxmlformats.org/package/2006/relationships"><Relationship Type="http://schemas.openxmlformats.org/officeDocument/2006/relationships/slide" Target="/ppt/slides/slide2.xml" Id="R1f41e7b67b974bff" /><Relationship Type="http://schemas.openxmlformats.org/officeDocument/2006/relationships/notesMaster" Target="/ppt/notesMasters/notesMaster1.xml" Id="R92c1048675f34fc5" /></Relationships>
</file>

<file path=ppt/notesSlides/_rels/notesSlide3.xml.rels>&#65279;<?xml version="1.0" encoding="utf-8"?><Relationships xmlns="http://schemas.openxmlformats.org/package/2006/relationships"><Relationship Type="http://schemas.openxmlformats.org/officeDocument/2006/relationships/slide" Target="/ppt/slides/slide3.xml" Id="Rd1fead9db2874b11" /><Relationship Type="http://schemas.openxmlformats.org/officeDocument/2006/relationships/notesMaster" Target="/ppt/notesMasters/notesMaster1.xml" Id="Ra079985d0bf94a9a" /></Relationships>
</file>

<file path=ppt/notesSlides/_rels/notesSlide4.xml.rels>&#65279;<?xml version="1.0" encoding="utf-8"?><Relationships xmlns="http://schemas.openxmlformats.org/package/2006/relationships"><Relationship Type="http://schemas.openxmlformats.org/officeDocument/2006/relationships/slide" Target="/ppt/slides/slide4.xml" Id="R3ba5e969829a4e6c" /><Relationship Type="http://schemas.openxmlformats.org/officeDocument/2006/relationships/notesMaster" Target="/ppt/notesMasters/notesMaster1.xml" Id="R014682e4f75f4301" /></Relationships>
</file>

<file path=ppt/notesSlides/_rels/notesSlide5.xml.rels>&#65279;<?xml version="1.0" encoding="utf-8"?><Relationships xmlns="http://schemas.openxmlformats.org/package/2006/relationships"><Relationship Type="http://schemas.openxmlformats.org/officeDocument/2006/relationships/slide" Target="/ppt/slides/slide5.xml" Id="R324a8147c4dd4147" /><Relationship Type="http://schemas.openxmlformats.org/officeDocument/2006/relationships/notesMaster" Target="/ppt/notesMasters/notesMaster1.xml" Id="R3fdf59d6e0ed4f77" /></Relationships>
</file>

<file path=ppt/notesSlides/_rels/notesSlide6.xml.rels>&#65279;<?xml version="1.0" encoding="utf-8"?><Relationships xmlns="http://schemas.openxmlformats.org/package/2006/relationships"><Relationship Type="http://schemas.openxmlformats.org/officeDocument/2006/relationships/slide" Target="/ppt/slides/slide6.xml" Id="R93ca325a3bd84a4a" /><Relationship Type="http://schemas.openxmlformats.org/officeDocument/2006/relationships/notesMaster" Target="/ppt/notesMasters/notesMaster1.xml" Id="R60f7b61addc744c6" /></Relationships>
</file>

<file path=ppt/notesSlides/_rels/notesSlide7.xml.rels>&#65279;<?xml version="1.0" encoding="utf-8"?><Relationships xmlns="http://schemas.openxmlformats.org/package/2006/relationships"><Relationship Type="http://schemas.openxmlformats.org/officeDocument/2006/relationships/slide" Target="/ppt/slides/slide7.xml" Id="R734f4b9d901e4de7" /><Relationship Type="http://schemas.openxmlformats.org/officeDocument/2006/relationships/notesMaster" Target="/ppt/notesMasters/notesMaster1.xml" Id="Rde700686a5a64f9e" /></Relationships>
</file>

<file path=ppt/notesSlides/_rels/notesSlide8.xml.rels>&#65279;<?xml version="1.0" encoding="utf-8"?><Relationships xmlns="http://schemas.openxmlformats.org/package/2006/relationships"><Relationship Type="http://schemas.openxmlformats.org/officeDocument/2006/relationships/slide" Target="/ppt/slides/slide8.xml" Id="R83f07fe5e44c41df" /><Relationship Type="http://schemas.openxmlformats.org/officeDocument/2006/relationships/notesMaster" Target="/ppt/notesMasters/notesMaster1.xml" Id="Rc6024e37c56440d0" /></Relationships>
</file>

<file path=ppt/notesSlides/_rels/notesSlide9.xml.rels>&#65279;<?xml version="1.0" encoding="utf-8"?><Relationships xmlns="http://schemas.openxmlformats.org/package/2006/relationships"><Relationship Type="http://schemas.openxmlformats.org/officeDocument/2006/relationships/slide" Target="/ppt/slides/slide9.xml" Id="Ra2ce28458c7c4946" /><Relationship Type="http://schemas.openxmlformats.org/officeDocument/2006/relationships/notesMaster" Target="/ppt/notesMasters/notesMaster1.xml" Id="R9eea49a76386449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245e29c795a4781" /><Relationship Type="http://schemas.openxmlformats.org/officeDocument/2006/relationships/notesMaster" Target="/ppt/notesMasters/notesMaster1.xml" Id="Rc6a577f815494c7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9a6076c33e24b90" /><Relationship Type="http://schemas.openxmlformats.org/officeDocument/2006/relationships/notesMaster" Target="/ppt/notesMasters/notesMaster1.xml" Id="Rac7668e579e4431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everyone. Today we are examining the architecture of an operational social media plan. Many organizations struggle with social media because they treat it as an impulsive, reactive exercise rather than a disciplined business process. When teams scramble to publish content each morning, messaging degrades, brand identity fragments, and burnout quickly sets in. Over the next ten slides, we will review how to replace panic posting with structured operational governance. We will cover audience alignment, thematic content pillars, channel cadences, data schemas, and rigorous measurement models. Our goal is to provide your marketing organization with a repeatable framework that ensures consistency, reduces production friction, and demonstrates measurable business value across all active digital channels.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Ad-hoc posting is the root cause of off-brand messaging, factual errors, and creative exhaustion. When teams operate without an advance schedule, every post becomes an emergency. According to published analysis from Zapier, moving away from reactive posting provides teams with the operational breathing room necessary to review copy and confirm strategic relevance. Furthermore, research from monday.com emphasizes that modern social media management demands operational discipline across departments. A centralized calendar serves as a single source of truth, clarifying who owns each asset, when content goes live, and how daily activities ladder up to quarterly initiatives. Atlassian similarly highlights that setting a realistic, predictable cadence keeps your brand top of mind without overwhelming internal staff. We must prioritize structured planning over chaotic improvisation.</a:t>
            </a:r>
          </a:p>
          <a:p xmlns:a="http://schemas.openxmlformats.org/drawingml/2006/main">
            <a:r>
              <a:t/>
            </a:r>
          </a:p>
          <a:p xmlns:a="http://schemas.openxmlformats.org/drawingml/2006/main">
            <a:r>
              <a:t>Sources:</a:t>
            </a:r>
          </a:p>
          <a:p xmlns:a="http://schemas.openxmlformats.org/drawingml/2006/main">
            <a:r>
              <a:t>https://zapier.com/blog/social-media-calendar-template/</a:t>
            </a:r>
          </a:p>
          <a:p xmlns:a="http://schemas.openxmlformats.org/drawingml/2006/main">
            <a:r>
              <a:t>https://monday.com/blog/marketing/social-media-calendar-template/</a:t>
            </a:r>
          </a:p>
          <a:p xmlns:a="http://schemas.openxmlformats.org/drawingml/2006/main">
            <a:r>
              <a:t>https://www.atlassian.com/software/jira/templates/social-media-calendar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strategic plan respects that audience members interact with brands at varying stages of familiarity. As Sprout Social outlines in its marketing funnel guide, modern consumer journeys are rarely straight lines. At the top of the funnel, content must prioritize authenticity and credibility rather than overt sales pressure. The Content Marketing Institute points out that journey mapping should focus on customer goals and internal triggers, delivering the right information at each decision point. Additionally, Sprout Social attribution research demonstrates that measuring influence across awareness and consideration stages is essential. Attribution modeling assigns proper value to educational touchpoints that nurture buyers long before final conversion clicks occur. Our plan must balance broad discovery content with mid-funnel proof and dedicated customer retention messaging.</a:t>
            </a:r>
          </a:p>
          <a:p xmlns:a="http://schemas.openxmlformats.org/drawingml/2006/main">
            <a:r>
              <a:t/>
            </a:r>
          </a:p>
          <a:p xmlns:a="http://schemas.openxmlformats.org/drawingml/2006/main">
            <a:r>
              <a:t>Sources:</a:t>
            </a:r>
          </a:p>
          <a:p xmlns:a="http://schemas.openxmlformats.org/drawingml/2006/main">
            <a:r>
              <a:t>https://sproutsocial.com/insights/social-media-marketing-funnel/</a:t>
            </a:r>
          </a:p>
          <a:p xmlns:a="http://schemas.openxmlformats.org/drawingml/2006/main">
            <a:r>
              <a:t>https://contentmarketinginstitute.com/analytics-data/wonder-what-content-to-create-try-a-customer-journey-map-template</a:t>
            </a:r>
          </a:p>
          <a:p xmlns:a="http://schemas.openxmlformats.org/drawingml/2006/main">
            <a:r>
              <a:t>https://sproutsocial.com/insights/social-media-attribution/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Creative burnout happens when content creators must invent new concepts from scratch every single day. Establishing core editorial pillars provides clear guardrails for ideation. BrandGhost emphasizes that most organizations succeed by maintaining three to five distinct themes. Having fewer than three pillars makes the brand voice repetitive, while having more than five dilutes focus and confuses the audience. Garanord reinforces that a content plan establishes strategic priorities, while an operational calendar schedules the distribution. For an illustrative example, a business can rotate across four core pillars: educational how-to guides, behind the scenes production, customer proof points, and commercial announcements. Rotating systematically ensures that audiences receive balanced value rather than constant sales pitches, while quarterly reviews let teams refine themes based on data.</a:t>
            </a:r>
          </a:p>
          <a:p xmlns:a="http://schemas.openxmlformats.org/drawingml/2006/main">
            <a:r>
              <a:t/>
            </a:r>
          </a:p>
          <a:p xmlns:a="http://schemas.openxmlformats.org/drawingml/2006/main">
            <a:r>
              <a:t>Sources:</a:t>
            </a:r>
          </a:p>
          <a:p xmlns:a="http://schemas.openxmlformats.org/drawingml/2006/main">
            <a:r>
              <a:t>https://www.brandghost.ai/blog/posts/content-pillars-social-media</a:t>
            </a:r>
          </a:p>
          <a:p xmlns:a="http://schemas.openxmlformats.org/drawingml/2006/main">
            <a:r>
              <a:t>https://garanord.md/content-plan-vs-content-calendar-understanding-the-difference-and-why-it-matters/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Broadcasting identical formats at identical cadences across every social channel is ineffective. SocialCal documentation demonstrates that different platforms reward distinct native rhythms. For example, TikTok favors daily native vertical video, Instagram thrives on Reels supported by daily Stories, and LinkedIn favors text updates and carousels published during standard business hours. Sprout Social confirmed this in its 2026 engagement study covering nearly two billion interactions across over 300,000 profiles. The data showed that B2B audiences engage heavily on LinkedIn Tuesdays through Thursdays, while Sundays consistently see lower interaction rates across major platforms. When building our master plan, we must align our weekly posting calendar with these mechanical realities, while respecting internal production limits so teams can maintain consistency without exhaustion.</a:t>
            </a:r>
          </a:p>
          <a:p xmlns:a="http://schemas.openxmlformats.org/drawingml/2006/main">
            <a:r>
              <a:t/>
            </a:r>
          </a:p>
          <a:p xmlns:a="http://schemas.openxmlformats.org/drawingml/2006/main">
            <a:r>
              <a:t>Sources:</a:t>
            </a:r>
          </a:p>
          <a:p xmlns:a="http://schemas.openxmlformats.org/drawingml/2006/main">
            <a:r>
              <a:t>https://www.socialcal.app/social-media-content-calendar-template</a:t>
            </a:r>
          </a:p>
          <a:p xmlns:a="http://schemas.openxmlformats.org/drawingml/2006/main">
            <a:r>
              <a:t>https://sproutsocial.com/insights/best-times-to-post-on-social-media/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social media plan requires an unambiguous data schema to function smoothly across production handoffs. As documented in Atlassian calendar templates, every entry must record publishing timestamps, target channels, specific content formats, assigned task owners, and review status. Omitting these basic fields leads to missed deadlines and untracked drafts. Furthermore, accessibility must be integrated directly into your database schema. The W3C Web Accessibility Initiative emphasizes that planning video descriptions and alternative text during initial drafting significantly cuts production overhead and ensures compliance for blind and visually impaired users. Additionally, tracking container specifications like MP4 or WEBM as outlined in MDN Web Docs prevents technical upload failures. Complete metadata transforms an informal spreadsheet into a reliable operational system.</a:t>
            </a:r>
          </a:p>
          <a:p xmlns:a="http://schemas.openxmlformats.org/drawingml/2006/main">
            <a:r>
              <a:t/>
            </a:r>
          </a:p>
          <a:p xmlns:a="http://schemas.openxmlformats.org/drawingml/2006/main">
            <a:r>
              <a:t>Sources:</a:t>
            </a:r>
          </a:p>
          <a:p xmlns:a="http://schemas.openxmlformats.org/drawingml/2006/main">
            <a:r>
              <a:t>https://www.atlassian.com/software/jira/templates/social-media-calendar</a:t>
            </a:r>
          </a:p>
          <a:p xmlns:a="http://schemas.openxmlformats.org/drawingml/2006/main">
            <a:r>
              <a:t>https://www.w3.org/WAI/media/av/description/</a:t>
            </a:r>
          </a:p>
          <a:p xmlns:a="http://schemas.openxmlformats.org/drawingml/2006/main">
            <a:r>
              <a:t>https://developer.mozilla.org/en-US/docs/Web/Media/Guides/Formats/Containers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Not every social media post needs to address breaking news or fleeting platform trends. Buffer explains that evergreen content focuses on enduring questions that deliver compounding value over time, generating steady baseline traffic long after publication. Robotic Marketer highlights that pairing seasonal campaigns with timeless educational content creates a resilient marketing schedule that withstands operational disruptions. Teams should establish systematic repurposing workflows. For an illustrative example, a single in-depth technical whitepaper can be extracted into an infographic carousel, three concise text posts, and a short video script distributed across four weeks. This practice maximizes return on original research, preserves brand reach during holiday lulls, and protects creative teams from the pressure of continuous novel production.</a:t>
            </a:r>
          </a:p>
          <a:p xmlns:a="http://schemas.openxmlformats.org/drawingml/2006/main">
            <a:r>
              <a:t/>
            </a:r>
          </a:p>
          <a:p xmlns:a="http://schemas.openxmlformats.org/drawingml/2006/main">
            <a:r>
              <a:t>Sources:</a:t>
            </a:r>
          </a:p>
          <a:p xmlns:a="http://schemas.openxmlformats.org/drawingml/2006/main">
            <a:r>
              <a:t>https://buffer.com/resources/evergreen-content/</a:t>
            </a:r>
          </a:p>
          <a:p xmlns:a="http://schemas.openxmlformats.org/drawingml/2006/main">
            <a:r>
              <a:t>https://www.roboticmarketer.com/content-calendar-template-creating-a-calendar-that-drives-sustainable-results/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 organizations expand, managing multi-location teams, external freelancers, and agencies requires strict governance. Sprout Social warns that distributed publishing without governance exposes organizations to severe brand safety risks, compliance violations, and legal penalties. Implementing structured message approval workflows allows reviewers to accept, edit, or reject outgoing assets within a single platform. Atlassian project templates illustrate how Kanban boards with work-in-progress limits prevent backlogs between copywriting, design, and executive sign-off. A documented governance framework ensures that brand guidelines, disclosure requirements, and privacy rules are upheld uniformly. Clear operational accountability gives distributed teams autonomy to produce content while ensuring that nothing reaches public feeds without proper verification.</a:t>
            </a:r>
          </a:p>
          <a:p xmlns:a="http://schemas.openxmlformats.org/drawingml/2006/main">
            <a:r>
              <a:t/>
            </a:r>
          </a:p>
          <a:p xmlns:a="http://schemas.openxmlformats.org/drawingml/2006/main">
            <a:r>
              <a:t>Sources:</a:t>
            </a:r>
          </a:p>
          <a:p xmlns:a="http://schemas.openxmlformats.org/drawingml/2006/main">
            <a:r>
              <a:t>https://sproutsocial.com/insights/social-media-governance/</a:t>
            </a:r>
          </a:p>
          <a:p xmlns:a="http://schemas.openxmlformats.org/drawingml/2006/main">
            <a:r>
              <a:t>https://www.atlassian.com/software/jira/templates/social-media-calendar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Selecting the right technical tool depends strictly on team scale and operational complexity. Young Urban Project points out that content teams rarely fail from a lack of ideas; they fail when ideas get scattered across chat threads and static documents. Static spreadsheets work well for solo practitioners or small initiatives, but monday.com notes that as contributor volume grows, spreadsheets create version confusion and delayed reviews. Zapier demonstrates that connecting database tools to publishing platforms via automated integrations saves significant manual labor, allowing approved drafts to deploy automatically. Enterprise suites like Sprout Social or Hootsuite introduce multi-tiered permission roles, security compliance, and unified reporting. Choose software that directly eliminates your actual operational bottlenecks rather than adopting tools based on feature lists alone.</a:t>
            </a:r>
          </a:p>
          <a:p xmlns:a="http://schemas.openxmlformats.org/drawingml/2006/main">
            <a:r>
              <a:t/>
            </a:r>
          </a:p>
          <a:p xmlns:a="http://schemas.openxmlformats.org/drawingml/2006/main">
            <a:r>
              <a:t>Sources:</a:t>
            </a:r>
          </a:p>
          <a:p xmlns:a="http://schemas.openxmlformats.org/drawingml/2006/main">
            <a:r>
              <a:t>https://www.youngurbanproject.com/11-best-content-calendar-tools-to-plan-schedule-automate/</a:t>
            </a:r>
          </a:p>
          <a:p xmlns:a="http://schemas.openxmlformats.org/drawingml/2006/main">
            <a:r>
              <a:t>https://monday.com/blog/marketing/social-media-calendar-template/</a:t>
            </a:r>
          </a:p>
          <a:p xmlns:a="http://schemas.openxmlformats.org/drawingml/2006/main">
            <a:r>
              <a:t>https://zapier.com/blog/social-media-calendar-template/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rigorous social media plan requires tracking both operational execution and commercial outcomes. Sprout Social notes that high-performing organizations evaluate clear performance metrics aligned with business objectives, including reach, engagement, follower growth, and conversion rates. InfluencerDB outlines a practical measurement framework that ties specific metrics to funnel stages. Awareness is evaluated through impressions and reach. Mid-funnel consideration is evaluated through high-intent actions like saves, shares, and comment quality. Bottom-of-funnel impact is measured through trackable links, lead completions, and revenue. Simultaneously, marketing leadership should monitor operational compliance, verifying whether planned publishing cadences were met on time. Reviewing this dual scorecard monthly ensures continuous operational improvement and proves marketing impact to leadership.</a:t>
            </a:r>
          </a:p>
          <a:p xmlns:a="http://schemas.openxmlformats.org/drawingml/2006/main">
            <a:r>
              <a:t/>
            </a:r>
          </a:p>
          <a:p xmlns:a="http://schemas.openxmlformats.org/drawingml/2006/main">
            <a:r>
              <a:t>Sources:</a:t>
            </a:r>
          </a:p>
          <a:p xmlns:a="http://schemas.openxmlformats.org/drawingml/2006/main">
            <a:r>
              <a:t>https://sproutsocial.com/insights/social-media-marketing-strategy/</a:t>
            </a:r>
          </a:p>
          <a:p xmlns:a="http://schemas.openxmlformats.org/drawingml/2006/main">
            <a:r>
              <a:t>https://influencerdb.net/influencer-marketing-insights/social-media-presentation/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executing a successful social media plan requires transforming everyday publishing from a reactive task into an integrated operational system. By establishing structured editorial calendars as advocated by Atlassian and monday.com, mapping assets to customer journey stages, and rotating through clear thematic pillars, your team builds durable authority without creative exhaustion. Tailor posting frequencies to platform mechanics, enforce consistent metadata fields, and install governance workflows that safeguard brand reputation across distributed contributors. Finally, review operational compliance alongside audience response every month. With these structures in place, your organization will maintain consistent, compliant, and commercially effective social media communications. Thank you for your time, and let us open the floor to questions.</a:t>
            </a:r>
          </a:p>
          <a:p xmlns:a="http://schemas.openxmlformats.org/drawingml/2006/main">
            <a:r>
              <a:t/>
            </a:r>
          </a:p>
          <a:p xmlns:a="http://schemas.openxmlformats.org/drawingml/2006/main">
            <a:r>
              <a:t>Sources:</a:t>
            </a:r>
          </a:p>
          <a:p xmlns:a="http://schemas.openxmlformats.org/drawingml/2006/main">
            <a:r>
              <a:t>https://www.atlassian.com/software/jira/templates/social-media-calendar</a:t>
            </a:r>
          </a:p>
          <a:p xmlns:a="http://schemas.openxmlformats.org/drawingml/2006/main">
            <a:r>
              <a:t>https://monday.com/blog/marketing/social-media-calendar-template/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ad5ef7f158a4fb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a73dece8e1f423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5feadd9143e44c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39258ea98a348a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5628b658c2a49e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9d20bb5b4ef489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5B242F8-9B6E-4090-B34F-E153153D088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1E7C26E-BB5F-4832-AA00-07D8515DFD0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495726B-46BB-47EA-9C51-F773FD8375E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D8FCC56-518E-490E-AC1E-F823E3DC826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593CD9E-DE74-4C85-8A91-E0BD6EA1B6E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6CB3AC7-9606-4079-B7FE-96528252221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8B4273E-214E-4596-8EA1-3B7684F106E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CE9004D-258D-45C9-BBB1-6706B2F33D0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0D71F0E-8969-4A4F-A7F5-5D207BCE91F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0D5A654-9129-42EE-99D5-5364630EBE4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7d414c1b2ea4e70" /><Relationship Type="http://schemas.openxmlformats.org/officeDocument/2006/relationships/slideLayout" Target="/ppt/slideLayouts/slideLayout1.xml" Id="Rb5615706594543e4" /><Relationship Type="http://schemas.openxmlformats.org/officeDocument/2006/relationships/slideLayout" Target="/ppt/slideLayouts/slideLayout2.xml" Id="Rb80b54a50fec4978" /><Relationship Type="http://schemas.openxmlformats.org/officeDocument/2006/relationships/slideLayout" Target="/ppt/slideLayouts/slideLayout3.xml" Id="R3619b828e6044bc8" /><Relationship Type="http://schemas.openxmlformats.org/officeDocument/2006/relationships/slideLayout" Target="/ppt/slideLayouts/slideLayout4.xml" Id="R35ff9e0494294737" /><Relationship Type="http://schemas.openxmlformats.org/officeDocument/2006/relationships/slideLayout" Target="/ppt/slideLayouts/slideLayout5.xml" Id="R8512ae1effe84bab" /><Relationship Type="http://schemas.openxmlformats.org/officeDocument/2006/relationships/slideLayout" Target="/ppt/slideLayouts/slideLayout6.xml" Id="R49a7169344294c9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5615706594543e4"/>
    <p:sldLayoutId xmlns:r="http://schemas.openxmlformats.org/officeDocument/2006/relationships" id="2147483650" r:id="Rb80b54a50fec4978"/>
    <p:sldLayoutId xmlns:r="http://schemas.openxmlformats.org/officeDocument/2006/relationships" id="2147483651" r:id="R3619b828e6044bc8"/>
    <p:sldLayoutId xmlns:r="http://schemas.openxmlformats.org/officeDocument/2006/relationships" id="2147483652" r:id="R35ff9e0494294737"/>
    <p:sldLayoutId xmlns:r="http://schemas.openxmlformats.org/officeDocument/2006/relationships" id="2147483653" r:id="R8512ae1effe84bab"/>
    <p:sldLayoutId xmlns:r="http://schemas.openxmlformats.org/officeDocument/2006/relationships" id="2147483654" r:id="R49a7169344294c9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a81eb996136415f" /><Relationship Type="http://schemas.openxmlformats.org/officeDocument/2006/relationships/image" Target="/ppt/media/image.png" Id="Rafea5ef57e184409" /><Relationship Type="http://schemas.openxmlformats.org/officeDocument/2006/relationships/notesSlide" Target="/ppt/notesSlides/notesSlide1.xml" Id="R0ab8be8a7cc5421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560fae3b2ef4116" /><Relationship Type="http://schemas.openxmlformats.org/officeDocument/2006/relationships/notesSlide" Target="/ppt/notesSlides/notesSlide2.xml" Id="Rd8669108df8c450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eb3847eefdf442e" /><Relationship Type="http://schemas.openxmlformats.org/officeDocument/2006/relationships/notesSlide" Target="/ppt/notesSlides/notesSlide3.xml" Id="R768c33250e8f4de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ccbd92b6bd047c3" /><Relationship Type="http://schemas.openxmlformats.org/officeDocument/2006/relationships/notesSlide" Target="/ppt/notesSlides/notesSlide4.xml" Id="R99fc083b9cea47f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b0c0371cb5f4495" /><Relationship Type="http://schemas.openxmlformats.org/officeDocument/2006/relationships/notesSlide" Target="/ppt/notesSlides/notesSlide5.xml" Id="R0e0faef0afbc4f0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ea3718b1f3244be" /><Relationship Type="http://schemas.openxmlformats.org/officeDocument/2006/relationships/notesSlide" Target="/ppt/notesSlides/notesSlide6.xml" Id="Rc5b7795874e04f5a"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1df256160554799" /><Relationship Type="http://schemas.openxmlformats.org/officeDocument/2006/relationships/notesSlide" Target="/ppt/notesSlides/notesSlide7.xml" Id="R40594cb15293420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c24e95a90e2a49ae" /><Relationship Type="http://schemas.openxmlformats.org/officeDocument/2006/relationships/notesSlide" Target="/ppt/notesSlides/notesSlide8.xml" Id="Reda31f17b81a463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df6fbeb0561e43de" /><Relationship Type="http://schemas.openxmlformats.org/officeDocument/2006/relationships/notesSlide" Target="/ppt/notesSlides/notesSlide9.xml" Id="R0aa5207149f6471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ae508b394b24fe2" /><Relationship Type="http://schemas.openxmlformats.org/officeDocument/2006/relationships/notesSlide" Target="/ppt/notesSlides/notesSlide10.xml" Id="Rcf8ea207fe1445f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19922896ecd4ca4" /><Relationship Type="http://schemas.openxmlformats.org/officeDocument/2006/relationships/notesSlide" Target="/ppt/notesSlides/notesSlide11.xml" Id="R42a58c3f3ce24ce5" /></Relationships>
</file>

<file path=ppt/slides/slide1.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9A1CBEA-0A45-4047-827A-CE210738209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E99EA28B-D6FA-4593-9E81-C3FBE30288F1}"/>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45B69"/>
                </a:solidFill>
                <a:latin typeface="Helvetica Neue"/>
                <a:ea typeface="Helvetica Neue"/>
                <a:cs typeface="Helvetica Neue"/>
              </a:defRPr>
            </a:defPPr>
          </a:lstStyle>
          <a:p xmlns:a="http://schemas.openxmlformats.org/drawingml/2006/main">
            <a:pPr algn="l">
              <a:defRPr sz="1200" b="1">
                <a:solidFill>
                  <a:srgbClr val="F45B69"/>
                </a:solidFill>
                <a:latin typeface="Helvetica Neue"/>
                <a:ea typeface="Helvetica Neue"/>
                <a:cs typeface="Helvetica Neue"/>
              </a:defRPr>
            </a:pPr>
            <a:r>
              <a:rPr sz="1200" b="1">
                <a:solidFill>
                  <a:srgbClr val="F45B69"/>
                </a:solidFill>
                <a:latin typeface="Helvetica Neue"/>
                <a:ea typeface="Helvetica Neue"/>
                <a:cs typeface="Helvetica Neue"/>
              </a:rPr>
              <a:t>DIGITAL MARKETING</a:t>
            </a:r>
          </a:p>
        </p:txBody>
      </p:sp>
      <p:sp>
        <p:nvSpPr>
          <p:cNvPr id="3" name="">
            <a:extLst xmlns:a="http://schemas.openxmlformats.org/drawingml/2006/main">
              <a:ext uri="{FF2B5EF4-FFF2-40B4-BE49-F238E27FC236}">
                <a16:creationId xmlns:a16="http://schemas.microsoft.com/office/drawing/2014/main" id="{4AC835BB-B808-469D-AC6A-91174B5C1560}"/>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Social Media Plan</a:t>
            </a:r>
          </a:p>
        </p:txBody>
      </p:sp>
      <p:sp>
        <p:nvSpPr>
          <p:cNvPr id="4" name="">
            <a:extLst xmlns:a="http://schemas.openxmlformats.org/drawingml/2006/main">
              <a:ext uri="{FF2B5EF4-FFF2-40B4-BE49-F238E27FC236}">
                <a16:creationId xmlns:a16="http://schemas.microsoft.com/office/drawing/2014/main" id="{1196BE63-67C6-44BF-8EFB-09F7EEC9CF73}"/>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An Operational Blueprint for Cross-Channel Content Governance</a:t>
            </a:r>
          </a:p>
        </p:txBody>
      </p:sp>
      <p:pic>
        <p:nvPicPr>
          <p:cNvPr id="5" name="">
            <a:extLst xmlns:a="http://schemas.openxmlformats.org/drawingml/2006/main">
              <a:ext uri="{FF2B5EF4-FFF2-40B4-BE49-F238E27FC236}">
                <a16:creationId xmlns:a16="http://schemas.microsoft.com/office/drawing/2014/main" id="{7AEA1581-E178-410C-9E29-06AACA282E40}"/>
              </a:ext>
            </a:extLst>
          </p:cNvPr>
          <p:cNvPicPr>
            <a:picLocks xmlns:a="http://schemas.openxmlformats.org/drawingml/2006/main" noChangeAspect="1"/>
          </p:cNvPicPr>
          <p:nvPr/>
        </p:nvPicPr>
        <p:blipFill>
          <a:blip xmlns:r="http://schemas.openxmlformats.org/officeDocument/2006/relationships" xmlns:a="http://schemas.openxmlformats.org/drawingml/2006/main" r:embed="Rafea5ef57e184409"/>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E35585D-EC75-48BB-A3A8-15B79897D54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86293953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50BF311-49D3-4990-95E0-E1444B054DF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6481959F-D688-4968-BCBF-3A27AD6E5D04}"/>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Moving from Reactive Scrambles to Strategic Order</a:t>
            </a:r>
          </a:p>
        </p:txBody>
      </p:sp>
      <p:sp>
        <p:nvSpPr>
          <p:cNvPr id="3" name="">
            <a:extLst xmlns:a="http://schemas.openxmlformats.org/drawingml/2006/main">
              <a:ext uri="{FF2B5EF4-FFF2-40B4-BE49-F238E27FC236}">
                <a16:creationId xmlns:a16="http://schemas.microsoft.com/office/drawing/2014/main" id="{4AD7F981-19AD-427F-AAD8-56A55981E996}"/>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Centralized editorial schedules eliminate last minute errors and keep publishing aligned with corporate goals.</a:t>
            </a:r>
          </a:p>
        </p:txBody>
      </p:sp>
      <p:sp>
        <p:nvSpPr>
          <p:cNvPr id="4" name="">
            <a:extLst xmlns:a="http://schemas.openxmlformats.org/drawingml/2006/main">
              <a:ext uri="{FF2B5EF4-FFF2-40B4-BE49-F238E27FC236}">
                <a16:creationId xmlns:a16="http://schemas.microsoft.com/office/drawing/2014/main" id="{BA72F03E-1243-4A4A-9C1A-341FB1056E4B}"/>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Eliminate hasty errors through scheduled advance drafting</a:t>
            </a:r>
          </a:p>
        </p:txBody>
      </p:sp>
      <p:sp>
        <p:nvSpPr>
          <p:cNvPr id="5" name="">
            <a:extLst xmlns:a="http://schemas.openxmlformats.org/drawingml/2006/main">
              <a:ext uri="{FF2B5EF4-FFF2-40B4-BE49-F238E27FC236}">
                <a16:creationId xmlns:a16="http://schemas.microsoft.com/office/drawing/2014/main" id="{0D904145-4EC4-4C33-B405-CAC52D722B14}"/>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Maintain a single operational source of truth for all content</a:t>
            </a:r>
          </a:p>
        </p:txBody>
      </p:sp>
      <p:sp>
        <p:nvSpPr>
          <p:cNvPr id="6" name="">
            <a:extLst xmlns:a="http://schemas.openxmlformats.org/drawingml/2006/main">
              <a:ext uri="{FF2B5EF4-FFF2-40B4-BE49-F238E27FC236}">
                <a16:creationId xmlns:a16="http://schemas.microsoft.com/office/drawing/2014/main" id="{ED6B7C4B-2468-4F8C-A2EE-E797C73AF1D5}"/>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Balance consistent publishing cadences with team bandwidth</a:t>
            </a:r>
          </a:p>
        </p:txBody>
      </p:sp>
      <p:sp>
        <p:nvSpPr>
          <p:cNvPr id="7" name="">
            <a:extLst xmlns:a="http://schemas.openxmlformats.org/drawingml/2006/main">
              <a:ext uri="{FF2B5EF4-FFF2-40B4-BE49-F238E27FC236}">
                <a16:creationId xmlns:a16="http://schemas.microsoft.com/office/drawing/2014/main" id="{2D26541A-9EFB-4B61-89CD-419534921A9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37969006"/>
      </p:ext>
    </p:extLst>
  </p:cSld>
</p:sld>
</file>

<file path=ppt/slides/slide3.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F5953D7-319D-482C-8ECD-45CCB1A06B2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74DF958A-C59D-40EE-B169-2231DFC4CE15}"/>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Mapping Content Along the Customer Journey</a:t>
            </a:r>
          </a:p>
        </p:txBody>
      </p:sp>
      <p:sp>
        <p:nvSpPr>
          <p:cNvPr id="3" name="">
            <a:extLst xmlns:a="http://schemas.openxmlformats.org/drawingml/2006/main">
              <a:ext uri="{FF2B5EF4-FFF2-40B4-BE49-F238E27FC236}">
                <a16:creationId xmlns:a16="http://schemas.microsoft.com/office/drawing/2014/main" id="{E86B5520-78F1-481F-9E94-CED19D367795}"/>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312"/>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Effective social planning delivers specific value based on customer needs across discovery, evaluation, and retention.</a:t>
            </a:r>
          </a:p>
        </p:txBody>
      </p:sp>
      <p:sp>
        <p:nvSpPr>
          <p:cNvPr id="4" name="">
            <a:extLst xmlns:a="http://schemas.openxmlformats.org/drawingml/2006/main">
              <a:ext uri="{FF2B5EF4-FFF2-40B4-BE49-F238E27FC236}">
                <a16:creationId xmlns:a16="http://schemas.microsoft.com/office/drawing/2014/main" id="{4EDFE591-1313-420E-9AA2-B97C41107137}"/>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2972A9AF-766E-4B41-AD1F-38ACA13E689E}"/>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Top funnel content establishes credibility and initial reach</a:t>
            </a:r>
          </a:p>
        </p:txBody>
      </p:sp>
      <p:sp>
        <p:nvSpPr>
          <p:cNvPr id="6" name="">
            <a:extLst xmlns:a="http://schemas.openxmlformats.org/drawingml/2006/main">
              <a:ext uri="{FF2B5EF4-FFF2-40B4-BE49-F238E27FC236}">
                <a16:creationId xmlns:a16="http://schemas.microsoft.com/office/drawing/2014/main" id="{5AF5E8F2-9A80-4652-AF47-2A80B875C0D3}"/>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5E2ACBF6-E9DA-44AE-BB19-8F2CBB4F5373}"/>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Middle funnel assets provide answers, depth, and product clarity</a:t>
            </a:r>
          </a:p>
        </p:txBody>
      </p:sp>
      <p:sp>
        <p:nvSpPr>
          <p:cNvPr id="8" name="">
            <a:extLst xmlns:a="http://schemas.openxmlformats.org/drawingml/2006/main">
              <a:ext uri="{FF2B5EF4-FFF2-40B4-BE49-F238E27FC236}">
                <a16:creationId xmlns:a16="http://schemas.microsoft.com/office/drawing/2014/main" id="{0B280591-570B-4115-BC11-A84E2F66E484}"/>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8AF1C6E1-0511-4F8C-B452-BF1635511B7A}"/>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Attribution models connect awareness touchpoints to conversions</a:t>
            </a:r>
          </a:p>
        </p:txBody>
      </p:sp>
      <p:sp>
        <p:nvSpPr>
          <p:cNvPr id="10" name="">
            <a:extLst xmlns:a="http://schemas.openxmlformats.org/drawingml/2006/main">
              <a:ext uri="{FF2B5EF4-FFF2-40B4-BE49-F238E27FC236}">
                <a16:creationId xmlns:a16="http://schemas.microsoft.com/office/drawing/2014/main" id="{2F164226-A5E0-432E-BF33-35DB3DEDD4F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13006625"/>
      </p:ext>
    </p:extLst>
  </p:cSld>
</p:sld>
</file>

<file path=ppt/slides/slide4.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460BE32-E98D-4692-866C-B0C037FD4D5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E8F190BE-06E2-4519-B85F-D79A1C53B010}"/>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Building Predictable Content Pillars</a:t>
            </a:r>
          </a:p>
        </p:txBody>
      </p:sp>
      <p:sp>
        <p:nvSpPr>
          <p:cNvPr id="3" name="">
            <a:extLst xmlns:a="http://schemas.openxmlformats.org/drawingml/2006/main">
              <a:ext uri="{FF2B5EF4-FFF2-40B4-BE49-F238E27FC236}">
                <a16:creationId xmlns:a16="http://schemas.microsoft.com/office/drawing/2014/main" id="{BA77E9DB-C5E9-4406-8A0F-765716E264D6}"/>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Establishing three to five core thematic pillars maintains variety and prevents team burnout.</a:t>
            </a:r>
          </a:p>
        </p:txBody>
      </p:sp>
      <p:sp>
        <p:nvSpPr>
          <p:cNvPr id="4" name="">
            <a:extLst xmlns:a="http://schemas.openxmlformats.org/drawingml/2006/main">
              <a:ext uri="{FF2B5EF4-FFF2-40B4-BE49-F238E27FC236}">
                <a16:creationId xmlns:a16="http://schemas.microsoft.com/office/drawing/2014/main" id="{43E4C77C-91AC-4F9E-B353-0950F5956E00}"/>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Maintain three to five balanced editorial themes</a:t>
            </a:r>
          </a:p>
        </p:txBody>
      </p:sp>
      <p:sp>
        <p:nvSpPr>
          <p:cNvPr id="5" name="">
            <a:extLst xmlns:a="http://schemas.openxmlformats.org/drawingml/2006/main">
              <a:ext uri="{FF2B5EF4-FFF2-40B4-BE49-F238E27FC236}">
                <a16:creationId xmlns:a16="http://schemas.microsoft.com/office/drawing/2014/main" id="{2C81CD58-6A7A-4EE0-A8A1-77FDF72340A6}"/>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Rotate between education, behind the scenes, proof, and offers</a:t>
            </a:r>
          </a:p>
        </p:txBody>
      </p:sp>
      <p:sp>
        <p:nvSpPr>
          <p:cNvPr id="6" name="">
            <a:extLst xmlns:a="http://schemas.openxmlformats.org/drawingml/2006/main">
              <a:ext uri="{FF2B5EF4-FFF2-40B4-BE49-F238E27FC236}">
                <a16:creationId xmlns:a16="http://schemas.microsoft.com/office/drawing/2014/main" id="{604C9B29-BE54-47E2-AD36-2DF707B87676}"/>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Review pillar performance quarterly to prune inactive topics</a:t>
            </a:r>
          </a:p>
        </p:txBody>
      </p:sp>
      <p:sp>
        <p:nvSpPr>
          <p:cNvPr id="7" name="">
            <a:extLst xmlns:a="http://schemas.openxmlformats.org/drawingml/2006/main">
              <a:ext uri="{FF2B5EF4-FFF2-40B4-BE49-F238E27FC236}">
                <a16:creationId xmlns:a16="http://schemas.microsoft.com/office/drawing/2014/main" id="{D1DC7A0E-12C2-4B8A-A675-FFFCD9706A9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747186990"/>
      </p:ext>
    </p:extLst>
  </p:cSld>
</p:sld>
</file>

<file path=ppt/slides/slide5.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FBA6E90-C378-4154-B78E-37D1EDA4340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02AAD95B-39AB-441B-A3F5-A1A11597794D}"/>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Tailoring Cadence to Platform Mechanics</a:t>
            </a:r>
          </a:p>
        </p:txBody>
      </p:sp>
      <p:sp>
        <p:nvSpPr>
          <p:cNvPr id="3" name="">
            <a:extLst xmlns:a="http://schemas.openxmlformats.org/drawingml/2006/main">
              <a:ext uri="{FF2B5EF4-FFF2-40B4-BE49-F238E27FC236}">
                <a16:creationId xmlns:a16="http://schemas.microsoft.com/office/drawing/2014/main" id="{99D545B1-656D-4215-8A53-3A33AD433573}"/>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Each social network operates under unique format demands and audience engagement windows.</a:t>
            </a:r>
          </a:p>
        </p:txBody>
      </p:sp>
      <p:sp>
        <p:nvSpPr>
          <p:cNvPr id="4" name="">
            <a:extLst xmlns:a="http://schemas.openxmlformats.org/drawingml/2006/main">
              <a:ext uri="{FF2B5EF4-FFF2-40B4-BE49-F238E27FC236}">
                <a16:creationId xmlns:a16="http://schemas.microsoft.com/office/drawing/2014/main" id="{0260DFF0-7A62-49E1-85CE-35D3AAEA5E9E}"/>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Example cadence: Instagram Reels midweek and daily vertical TikToks</a:t>
            </a:r>
          </a:p>
        </p:txBody>
      </p:sp>
      <p:sp>
        <p:nvSpPr>
          <p:cNvPr id="5" name="">
            <a:extLst xmlns:a="http://schemas.openxmlformats.org/drawingml/2006/main">
              <a:ext uri="{FF2B5EF4-FFF2-40B4-BE49-F238E27FC236}">
                <a16:creationId xmlns:a16="http://schemas.microsoft.com/office/drawing/2014/main" id="{CC944D76-B108-44C7-A33C-94F284DF052D}"/>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Focus professional B2B thought leadership on midweek workdays</a:t>
            </a:r>
          </a:p>
        </p:txBody>
      </p:sp>
      <p:sp>
        <p:nvSpPr>
          <p:cNvPr id="6" name="">
            <a:extLst xmlns:a="http://schemas.openxmlformats.org/drawingml/2006/main">
              <a:ext uri="{FF2B5EF4-FFF2-40B4-BE49-F238E27FC236}">
                <a16:creationId xmlns:a16="http://schemas.microsoft.com/office/drawing/2014/main" id="{E01F2581-B658-4433-86EC-1A75D50A3AFF}"/>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2026 data: Lower user engagement scores recorded on Sundays</a:t>
            </a:r>
          </a:p>
        </p:txBody>
      </p:sp>
      <p:sp>
        <p:nvSpPr>
          <p:cNvPr id="7" name="">
            <a:extLst xmlns:a="http://schemas.openxmlformats.org/drawingml/2006/main">
              <a:ext uri="{FF2B5EF4-FFF2-40B4-BE49-F238E27FC236}">
                <a16:creationId xmlns:a16="http://schemas.microsoft.com/office/drawing/2014/main" id="{587C3AA0-E47A-46A4-A91A-73A5E369CE0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4518386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57E9230-B76A-4B84-9521-B9367C29A4B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A6D60A14-0BC3-492E-A930-21A7D738AB74}"/>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Essential Metadata Fields for Scheduling</a:t>
            </a:r>
          </a:p>
        </p:txBody>
      </p:sp>
      <p:sp>
        <p:nvSpPr>
          <p:cNvPr id="3" name="">
            <a:extLst xmlns:a="http://schemas.openxmlformats.org/drawingml/2006/main">
              <a:ext uri="{FF2B5EF4-FFF2-40B4-BE49-F238E27FC236}">
                <a16:creationId xmlns:a16="http://schemas.microsoft.com/office/drawing/2014/main" id="{B21101CC-5957-462E-B7E7-F99208A5F136}"/>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Standardizing data fields prevents production confusion and ensures technical accessibility.</a:t>
            </a:r>
          </a:p>
        </p:txBody>
      </p:sp>
      <p:sp>
        <p:nvSpPr>
          <p:cNvPr id="4" name="">
            <a:extLst xmlns:a="http://schemas.openxmlformats.org/drawingml/2006/main">
              <a:ext uri="{FF2B5EF4-FFF2-40B4-BE49-F238E27FC236}">
                <a16:creationId xmlns:a16="http://schemas.microsoft.com/office/drawing/2014/main" id="{215D0F75-A659-4DB9-8F01-13D2F1B898CE}"/>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448AE367-9903-4A2D-BCA5-2C827C5CF37B}"/>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Track publication timestamps, channels, owners, and approvals</a:t>
            </a:r>
          </a:p>
        </p:txBody>
      </p:sp>
      <p:sp>
        <p:nvSpPr>
          <p:cNvPr id="6" name="">
            <a:extLst xmlns:a="http://schemas.openxmlformats.org/drawingml/2006/main">
              <a:ext uri="{FF2B5EF4-FFF2-40B4-BE49-F238E27FC236}">
                <a16:creationId xmlns:a16="http://schemas.microsoft.com/office/drawing/2014/main" id="{73BB6F1E-9EDD-455F-AE73-7AE522D01423}"/>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9C22DD1-65E2-4B40-833D-20AFE6ADD7D7}"/>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Incorporate visual accessibility descriptions during drafting</a:t>
            </a:r>
          </a:p>
        </p:txBody>
      </p:sp>
      <p:sp>
        <p:nvSpPr>
          <p:cNvPr id="8" name="">
            <a:extLst xmlns:a="http://schemas.openxmlformats.org/drawingml/2006/main">
              <a:ext uri="{FF2B5EF4-FFF2-40B4-BE49-F238E27FC236}">
                <a16:creationId xmlns:a16="http://schemas.microsoft.com/office/drawing/2014/main" id="{49B312FC-B0A8-4DEB-B8BA-0D048871D5EA}"/>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972C139C-74B2-40A5-B7D7-6756321DAAE3}"/>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Standardize media container formats to prevent upload errors</a:t>
            </a:r>
          </a:p>
        </p:txBody>
      </p:sp>
      <p:sp>
        <p:nvSpPr>
          <p:cNvPr id="10" name="">
            <a:extLst xmlns:a="http://schemas.openxmlformats.org/drawingml/2006/main">
              <a:ext uri="{FF2B5EF4-FFF2-40B4-BE49-F238E27FC236}">
                <a16:creationId xmlns:a16="http://schemas.microsoft.com/office/drawing/2014/main" id="{9B300B1F-FC3F-49BD-A3CF-4A2BC2086F1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38791554"/>
      </p:ext>
    </p:extLst>
  </p:cSld>
</p:sld>
</file>

<file path=ppt/slides/slide7.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60EBD7D-616C-4288-9685-B9E1E8D61ED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CAFC2E24-CD31-450B-9049-F6E64C7D250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257"/>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Repurposing and Sustaining Evergreen Content</a:t>
            </a:r>
          </a:p>
        </p:txBody>
      </p:sp>
      <p:sp>
        <p:nvSpPr>
          <p:cNvPr id="3" name="">
            <a:extLst xmlns:a="http://schemas.openxmlformats.org/drawingml/2006/main">
              <a:ext uri="{FF2B5EF4-FFF2-40B4-BE49-F238E27FC236}">
                <a16:creationId xmlns:a16="http://schemas.microsoft.com/office/drawing/2014/main" id="{8EFB362E-4D93-4A82-A0B3-F2A8981BA55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Curating an evergreen content library stabilizes audience reach and mitigates seasonal production dips.</a:t>
            </a:r>
          </a:p>
        </p:txBody>
      </p:sp>
      <p:sp>
        <p:nvSpPr>
          <p:cNvPr id="4" name="">
            <a:extLst xmlns:a="http://schemas.openxmlformats.org/drawingml/2006/main">
              <a:ext uri="{FF2B5EF4-FFF2-40B4-BE49-F238E27FC236}">
                <a16:creationId xmlns:a16="http://schemas.microsoft.com/office/drawing/2014/main" id="{ED033E5C-E812-4435-AF8F-F9D387EEAE69}"/>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Evergreen themes deliver compounding reach over extended time</a:t>
            </a:r>
          </a:p>
        </p:txBody>
      </p:sp>
      <p:sp>
        <p:nvSpPr>
          <p:cNvPr id="5" name="">
            <a:extLst xmlns:a="http://schemas.openxmlformats.org/drawingml/2006/main">
              <a:ext uri="{FF2B5EF4-FFF2-40B4-BE49-F238E27FC236}">
                <a16:creationId xmlns:a16="http://schemas.microsoft.com/office/drawing/2014/main" id="{4AEBFE93-3E0A-45D8-B0BF-757F8AB83649}"/>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Reformat core educational assets across multiple native layouts</a:t>
            </a:r>
          </a:p>
        </p:txBody>
      </p:sp>
      <p:sp>
        <p:nvSpPr>
          <p:cNvPr id="6" name="">
            <a:extLst xmlns:a="http://schemas.openxmlformats.org/drawingml/2006/main">
              <a:ext uri="{FF2B5EF4-FFF2-40B4-BE49-F238E27FC236}">
                <a16:creationId xmlns:a16="http://schemas.microsoft.com/office/drawing/2014/main" id="{5AA99838-0E15-4B6A-BE36-CAAAF7089E3C}"/>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Schedule recurring queues to maintain reach during slow periods</a:t>
            </a:r>
          </a:p>
        </p:txBody>
      </p:sp>
      <p:sp>
        <p:nvSpPr>
          <p:cNvPr id="7" name="">
            <a:extLst xmlns:a="http://schemas.openxmlformats.org/drawingml/2006/main">
              <a:ext uri="{FF2B5EF4-FFF2-40B4-BE49-F238E27FC236}">
                <a16:creationId xmlns:a16="http://schemas.microsoft.com/office/drawing/2014/main" id="{D7D17732-E424-4631-BAA0-7DC46A2A685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25707125"/>
      </p:ext>
    </p:extLst>
  </p:cSld>
</p:sld>
</file>

<file path=ppt/slides/slide8.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0362F00-4293-4D28-8154-F3B5C125FA8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5AD8B8B6-D9F8-4D68-B4B7-5CE4D579A8A5}"/>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Cross-Functional Governance and Workflow Handoffs</a:t>
            </a:r>
          </a:p>
        </p:txBody>
      </p:sp>
      <p:sp>
        <p:nvSpPr>
          <p:cNvPr id="3" name="">
            <a:extLst xmlns:a="http://schemas.openxmlformats.org/drawingml/2006/main">
              <a:ext uri="{FF2B5EF4-FFF2-40B4-BE49-F238E27FC236}">
                <a16:creationId xmlns:a16="http://schemas.microsoft.com/office/drawing/2014/main" id="{002AB7AA-66D7-47A7-8B44-366B665D395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Clear approval protocols protect brand equity and ensure regulatory compliance across distributed teams.</a:t>
            </a:r>
          </a:p>
        </p:txBody>
      </p:sp>
      <p:sp>
        <p:nvSpPr>
          <p:cNvPr id="4" name="">
            <a:extLst xmlns:a="http://schemas.openxmlformats.org/drawingml/2006/main">
              <a:ext uri="{FF2B5EF4-FFF2-40B4-BE49-F238E27FC236}">
                <a16:creationId xmlns:a16="http://schemas.microsoft.com/office/drawing/2014/main" id="{9B7C9D1E-F52E-497A-8EF0-CF06B40AED57}"/>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Define multi-stage approval handoffs from copy to legal review</a:t>
            </a:r>
          </a:p>
        </p:txBody>
      </p:sp>
      <p:sp>
        <p:nvSpPr>
          <p:cNvPr id="5" name="">
            <a:extLst xmlns:a="http://schemas.openxmlformats.org/drawingml/2006/main">
              <a:ext uri="{FF2B5EF4-FFF2-40B4-BE49-F238E27FC236}">
                <a16:creationId xmlns:a16="http://schemas.microsoft.com/office/drawing/2014/main" id="{3281D62F-CF2A-4A98-9BEE-790520A82B25}"/>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Apply work-in-progress limits to prevent editorial bottlenecks</a:t>
            </a:r>
          </a:p>
        </p:txBody>
      </p:sp>
      <p:sp>
        <p:nvSpPr>
          <p:cNvPr id="6" name="">
            <a:extLst xmlns:a="http://schemas.openxmlformats.org/drawingml/2006/main">
              <a:ext uri="{FF2B5EF4-FFF2-40B4-BE49-F238E27FC236}">
                <a16:creationId xmlns:a16="http://schemas.microsoft.com/office/drawing/2014/main" id="{FA2C0A06-DEEE-4A9E-818B-D099681F66F8}"/>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Establish governance standards for external creator partnerships</a:t>
            </a:r>
          </a:p>
        </p:txBody>
      </p:sp>
      <p:sp>
        <p:nvSpPr>
          <p:cNvPr id="7" name="">
            <a:extLst xmlns:a="http://schemas.openxmlformats.org/drawingml/2006/main">
              <a:ext uri="{FF2B5EF4-FFF2-40B4-BE49-F238E27FC236}">
                <a16:creationId xmlns:a16="http://schemas.microsoft.com/office/drawing/2014/main" id="{B6531015-2E6F-4E0F-B2FF-5B40762A7DE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025149103"/>
      </p:ext>
    </p:extLst>
  </p:cSld>
</p:sld>
</file>

<file path=ppt/slides/slide9.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8BFBD69-5938-4E7B-8438-D28EFE8B0C6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76E7C02F-CE70-474C-97F9-80FA645B8BF9}"/>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Selecting the Right Technical Tooling</a:t>
            </a:r>
          </a:p>
        </p:txBody>
      </p:sp>
      <p:sp>
        <p:nvSpPr>
          <p:cNvPr id="3" name="">
            <a:extLst xmlns:a="http://schemas.openxmlformats.org/drawingml/2006/main">
              <a:ext uri="{FF2B5EF4-FFF2-40B4-BE49-F238E27FC236}">
                <a16:creationId xmlns:a16="http://schemas.microsoft.com/office/drawing/2014/main" id="{C8E14A9C-C232-4B63-BA77-9B229A107B0F}"/>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Evaluate technical complexity to choose between simple spreadsheets, databases, and enterprise suites.</a:t>
            </a:r>
          </a:p>
        </p:txBody>
      </p:sp>
      <p:sp>
        <p:nvSpPr>
          <p:cNvPr id="4" name="">
            <a:extLst xmlns:a="http://schemas.openxmlformats.org/drawingml/2006/main">
              <a:ext uri="{FF2B5EF4-FFF2-40B4-BE49-F238E27FC236}">
                <a16:creationId xmlns:a16="http://schemas.microsoft.com/office/drawing/2014/main" id="{38F625EB-3D4A-4AF1-B4E9-1139F7DB9561}"/>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F04A71EA-DD80-4399-8617-575B3387A932}"/>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Spreadsheets suit small teams but deteriorate under high volume</a:t>
            </a:r>
          </a:p>
        </p:txBody>
      </p:sp>
      <p:sp>
        <p:nvSpPr>
          <p:cNvPr id="6" name="">
            <a:extLst xmlns:a="http://schemas.openxmlformats.org/drawingml/2006/main">
              <a:ext uri="{FF2B5EF4-FFF2-40B4-BE49-F238E27FC236}">
                <a16:creationId xmlns:a16="http://schemas.microsoft.com/office/drawing/2014/main" id="{A60AA497-0FED-4D4B-81CA-A1C2CF1F5819}"/>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D18EF40A-2744-4F94-BF27-4243B22799AE}"/>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Relational databases combined with APIs automate publishing</a:t>
            </a:r>
          </a:p>
        </p:txBody>
      </p:sp>
      <p:sp>
        <p:nvSpPr>
          <p:cNvPr id="8" name="">
            <a:extLst xmlns:a="http://schemas.openxmlformats.org/drawingml/2006/main">
              <a:ext uri="{FF2B5EF4-FFF2-40B4-BE49-F238E27FC236}">
                <a16:creationId xmlns:a16="http://schemas.microsoft.com/office/drawing/2014/main" id="{102072A4-F79E-4980-8CB9-6F3FDC701ACE}"/>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584ADF07-D276-4212-BDB8-26441E05966B}"/>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Enterprise platforms provide layered permissions and governance</a:t>
            </a:r>
          </a:p>
        </p:txBody>
      </p:sp>
      <p:sp>
        <p:nvSpPr>
          <p:cNvPr id="10" name="">
            <a:extLst xmlns:a="http://schemas.openxmlformats.org/drawingml/2006/main">
              <a:ext uri="{FF2B5EF4-FFF2-40B4-BE49-F238E27FC236}">
                <a16:creationId xmlns:a16="http://schemas.microsoft.com/office/drawing/2014/main" id="{FF6DEEC7-3432-4B34-9F35-1B2A3DD01CC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71272117"/>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34C4C14-82E9-4D12-B48A-D0C8D2793DB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033471EF-F233-46E6-8428-FA2F0E15CAAA}"/>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391"/>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Tracking Leading Outputs and Business Outcomes</a:t>
            </a:r>
          </a:p>
        </p:txBody>
      </p:sp>
      <p:sp>
        <p:nvSpPr>
          <p:cNvPr id="3" name="">
            <a:extLst xmlns:a="http://schemas.openxmlformats.org/drawingml/2006/main">
              <a:ext uri="{FF2B5EF4-FFF2-40B4-BE49-F238E27FC236}">
                <a16:creationId xmlns:a16="http://schemas.microsoft.com/office/drawing/2014/main" id="{4E7FD0D0-139F-4289-BDCB-6C0CC73835B2}"/>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Pair internal operational compliance tracking with funnel-aligned metrics to prove business contribution.</a:t>
            </a:r>
          </a:p>
        </p:txBody>
      </p:sp>
      <p:sp>
        <p:nvSpPr>
          <p:cNvPr id="4" name="">
            <a:extLst xmlns:a="http://schemas.openxmlformats.org/drawingml/2006/main">
              <a:ext uri="{FF2B5EF4-FFF2-40B4-BE49-F238E27FC236}">
                <a16:creationId xmlns:a16="http://schemas.microsoft.com/office/drawing/2014/main" id="{13EE9146-5D03-4BC0-8ECF-AAFC44ED999A}"/>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Track operational posting compliance alongside engagement rates</a:t>
            </a:r>
          </a:p>
        </p:txBody>
      </p:sp>
      <p:sp>
        <p:nvSpPr>
          <p:cNvPr id="5" name="">
            <a:extLst xmlns:a="http://schemas.openxmlformats.org/drawingml/2006/main">
              <a:ext uri="{FF2B5EF4-FFF2-40B4-BE49-F238E27FC236}">
                <a16:creationId xmlns:a16="http://schemas.microsoft.com/office/drawing/2014/main" id="{8B046208-7389-4CFC-871F-EDEA57D27CA4}"/>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Segment metrics: reach for discovery, saves for consideration</a:t>
            </a:r>
          </a:p>
        </p:txBody>
      </p:sp>
      <p:sp>
        <p:nvSpPr>
          <p:cNvPr id="6" name="">
            <a:extLst xmlns:a="http://schemas.openxmlformats.org/drawingml/2006/main">
              <a:ext uri="{FF2B5EF4-FFF2-40B4-BE49-F238E27FC236}">
                <a16:creationId xmlns:a16="http://schemas.microsoft.com/office/drawing/2014/main" id="{4B74E116-8B79-4576-A115-8F03170AC1BF}"/>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Measure conversion actions using structured tracking links</a:t>
            </a:r>
          </a:p>
        </p:txBody>
      </p:sp>
      <p:sp>
        <p:nvSpPr>
          <p:cNvPr id="7" name="">
            <a:extLst xmlns:a="http://schemas.openxmlformats.org/drawingml/2006/main">
              <a:ext uri="{FF2B5EF4-FFF2-40B4-BE49-F238E27FC236}">
                <a16:creationId xmlns:a16="http://schemas.microsoft.com/office/drawing/2014/main" id="{E3192F14-2DAC-4361-BCFF-B1B32DC4AC1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018919401"/>
      </p:ext>
    </p:extLst>
  </p:cSld>
</p:sld>
</file>

<file path=ppt/slides/slide11.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0A18CDB-79BD-48F6-AF4A-B7BD264EF55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6593054C-2CFE-4458-BD4E-BF96AF389D2F}"/>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Executing the Social Media Master Plan</a:t>
            </a:r>
          </a:p>
        </p:txBody>
      </p:sp>
      <p:sp>
        <p:nvSpPr>
          <p:cNvPr id="3" name="">
            <a:extLst xmlns:a="http://schemas.openxmlformats.org/drawingml/2006/main">
              <a:ext uri="{FF2B5EF4-FFF2-40B4-BE49-F238E27FC236}">
                <a16:creationId xmlns:a16="http://schemas.microsoft.com/office/drawing/2014/main" id="{B4F8BD59-5C3E-44A6-AC63-897EFEE856F2}"/>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39"/>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Operational discipline, clear governance, and continuous measurement turn social channels into strategic growth engines.</a:t>
            </a:r>
          </a:p>
        </p:txBody>
      </p:sp>
      <p:sp>
        <p:nvSpPr>
          <p:cNvPr id="4" name="">
            <a:extLst xmlns:a="http://schemas.openxmlformats.org/drawingml/2006/main">
              <a:ext uri="{FF2B5EF4-FFF2-40B4-BE49-F238E27FC236}">
                <a16:creationId xmlns:a16="http://schemas.microsoft.com/office/drawing/2014/main" id="{99F555DC-8DE9-4CA2-9A62-60B4D1FFB47A}"/>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Commit to structured editorial planning over reactive posting</a:t>
            </a:r>
          </a:p>
        </p:txBody>
      </p:sp>
      <p:sp>
        <p:nvSpPr>
          <p:cNvPr id="5" name="">
            <a:extLst xmlns:a="http://schemas.openxmlformats.org/drawingml/2006/main">
              <a:ext uri="{FF2B5EF4-FFF2-40B4-BE49-F238E27FC236}">
                <a16:creationId xmlns:a16="http://schemas.microsoft.com/office/drawing/2014/main" id="{C2939931-77A1-44E1-86FC-187126DA8EDF}"/>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Maintain thematic pillar rotation and verified data schemas</a:t>
            </a:r>
          </a:p>
        </p:txBody>
      </p:sp>
      <p:sp>
        <p:nvSpPr>
          <p:cNvPr id="6" name="">
            <a:extLst xmlns:a="http://schemas.openxmlformats.org/drawingml/2006/main">
              <a:ext uri="{FF2B5EF4-FFF2-40B4-BE49-F238E27FC236}">
                <a16:creationId xmlns:a16="http://schemas.microsoft.com/office/drawing/2014/main" id="{6E44CDFA-35CA-4EBB-8161-EC15D11FF1CB}"/>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Iterate monthly based on data from leading and lagging metrics</a:t>
            </a:r>
          </a:p>
        </p:txBody>
      </p:sp>
      <p:sp>
        <p:nvSpPr>
          <p:cNvPr id="7" name="">
            <a:extLst xmlns:a="http://schemas.openxmlformats.org/drawingml/2006/main">
              <a:ext uri="{FF2B5EF4-FFF2-40B4-BE49-F238E27FC236}">
                <a16:creationId xmlns:a16="http://schemas.microsoft.com/office/drawing/2014/main" id="{3B3E8414-A29F-4FFC-AB9F-142C6247724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46245699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2026-10-10T05:32:43.5450000Z</dcterms:created>
  <dcterms:modified xsi:type="dcterms:W3CDTF">2026-10-10T05:32:43.5450000Z</dcterms:modified>
</coreProperties>
</file>