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6106ff1354074faa" /><Relationship Type="http://schemas.openxmlformats.org/officeDocument/2006/relationships/extended-properties" Target="/docProps/app.xml" Id="R753e49430d5d4ae9" /><Relationship Type="http://schemas.openxmlformats.org/officeDocument/2006/relationships/officeDocument" Target="/ppt/presentation.xml" Id="Rd5976ed3f7164396" /></Relationships>
</file>

<file path=ppt/presentation.xml><?xml version="1.0" encoding="utf-8"?>
<p:presentation xmlns:p="http://schemas.openxmlformats.org/presentationml/2006/main">
  <p:sldMasterIdLst>
    <p:sldMasterId xmlns:r="http://schemas.openxmlformats.org/officeDocument/2006/relationships" id="2147483648" r:id="R84c48a4a65a64a2f"/>
  </p:sldMasterIdLst>
  <p:notesMasterIdLst>
    <p:notesMasterId xmlns:r="http://schemas.openxmlformats.org/officeDocument/2006/relationships" r:id="Rd988de4067ce4cd6"/>
  </p:notesMasterIdLst>
  <p:sldIdLst>
    <p:sldId xmlns:r="http://schemas.openxmlformats.org/officeDocument/2006/relationships" id="256" r:id="R1a447cee0e4d4421"/>
    <p:sldId xmlns:r="http://schemas.openxmlformats.org/officeDocument/2006/relationships" id="257" r:id="Rfc2b015e698f4c4e"/>
    <p:sldId xmlns:r="http://schemas.openxmlformats.org/officeDocument/2006/relationships" id="258" r:id="Rcc6929c39b6b4fa8"/>
    <p:sldId xmlns:r="http://schemas.openxmlformats.org/officeDocument/2006/relationships" id="259" r:id="R44ea16b98d3f4960"/>
    <p:sldId xmlns:r="http://schemas.openxmlformats.org/officeDocument/2006/relationships" id="260" r:id="R48afa999a82345d2"/>
    <p:sldId xmlns:r="http://schemas.openxmlformats.org/officeDocument/2006/relationships" id="261" r:id="R4c18dc732feb4564"/>
    <p:sldId xmlns:r="http://schemas.openxmlformats.org/officeDocument/2006/relationships" id="262" r:id="R5220316cfa5f4981"/>
    <p:sldId xmlns:r="http://schemas.openxmlformats.org/officeDocument/2006/relationships" id="263" r:id="R22912c04215943c7"/>
    <p:sldId xmlns:r="http://schemas.openxmlformats.org/officeDocument/2006/relationships" id="264" r:id="Ra30d40576bff4eb1"/>
    <p:sldId xmlns:r="http://schemas.openxmlformats.org/officeDocument/2006/relationships" id="265" r:id="Rb1ce21cd25f24327"/>
    <p:sldId xmlns:r="http://schemas.openxmlformats.org/officeDocument/2006/relationships" id="266" r:id="Rc200e043bdc746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cdd3c9778914a1f" /><Relationship Type="http://schemas.openxmlformats.org/officeDocument/2006/relationships/slideMaster" Target="/ppt/slideMasters/slideMaster1.xml" Id="R84c48a4a65a64a2f" /><Relationship Type="http://schemas.openxmlformats.org/officeDocument/2006/relationships/notesMaster" Target="/ppt/notesMasters/notesMaster1.xml" Id="Rd988de4067ce4cd6" /><Relationship Type="http://schemas.openxmlformats.org/officeDocument/2006/relationships/presProps" Target="/ppt/presProps.xml" Id="R09176c8c5b0e4944" /><Relationship Type="http://schemas.openxmlformats.org/officeDocument/2006/relationships/tableStyles" Target="/ppt/tableStyles.xml" Id="Rbb5e2971e01d478a" /><Relationship Type="http://schemas.openxmlformats.org/officeDocument/2006/relationships/slide" Target="/ppt/slides/slide1.xml" Id="R1a447cee0e4d4421" /><Relationship Type="http://schemas.openxmlformats.org/officeDocument/2006/relationships/slide" Target="/ppt/slides/slide2.xml" Id="Rfc2b015e698f4c4e" /><Relationship Type="http://schemas.openxmlformats.org/officeDocument/2006/relationships/slide" Target="/ppt/slides/slide3.xml" Id="Rcc6929c39b6b4fa8" /><Relationship Type="http://schemas.openxmlformats.org/officeDocument/2006/relationships/slide" Target="/ppt/slides/slide4.xml" Id="R44ea16b98d3f4960" /><Relationship Type="http://schemas.openxmlformats.org/officeDocument/2006/relationships/slide" Target="/ppt/slides/slide5.xml" Id="R48afa999a82345d2" /><Relationship Type="http://schemas.openxmlformats.org/officeDocument/2006/relationships/slide" Target="/ppt/slides/slide6.xml" Id="R4c18dc732feb4564" /><Relationship Type="http://schemas.openxmlformats.org/officeDocument/2006/relationships/slide" Target="/ppt/slides/slide7.xml" Id="R5220316cfa5f4981" /><Relationship Type="http://schemas.openxmlformats.org/officeDocument/2006/relationships/slide" Target="/ppt/slides/slide8.xml" Id="R22912c04215943c7" /><Relationship Type="http://schemas.openxmlformats.org/officeDocument/2006/relationships/slide" Target="/ppt/slides/slide9.xml" Id="Ra30d40576bff4eb1" /><Relationship Type="http://schemas.openxmlformats.org/officeDocument/2006/relationships/slide" Target="/ppt/slides/slide10.xml" Id="Rb1ce21cd25f24327" /><Relationship Type="http://schemas.openxmlformats.org/officeDocument/2006/relationships/slide" Target="/ppt/slides/slide11.xml" Id="Rc200e043bdc746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309adf46466409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8d9088dd7c409e" /><Relationship Type="http://schemas.openxmlformats.org/officeDocument/2006/relationships/notesMaster" Target="/ppt/notesMasters/notesMaster1.xml" Id="R3c43d44e25734e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06414da93895443b" /><Relationship Type="http://schemas.openxmlformats.org/officeDocument/2006/relationships/notesMaster" Target="/ppt/notesMasters/notesMaster1.xml" Id="R9dd155652c9a44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fad32e075a4361" /><Relationship Type="http://schemas.openxmlformats.org/officeDocument/2006/relationships/notesMaster" Target="/ppt/notesMasters/notesMaster1.xml" Id="R9dab0f0c80894c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13bfba6c9e24bc1" /><Relationship Type="http://schemas.openxmlformats.org/officeDocument/2006/relationships/notesMaster" Target="/ppt/notesMasters/notesMaster1.xml" Id="Rd8880d786b2a4e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2f9e1737657443b8" /><Relationship Type="http://schemas.openxmlformats.org/officeDocument/2006/relationships/notesMaster" Target="/ppt/notesMasters/notesMaster1.xml" Id="R614af0bc94d449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a58398cf2f824fc8" /><Relationship Type="http://schemas.openxmlformats.org/officeDocument/2006/relationships/notesMaster" Target="/ppt/notesMasters/notesMaster1.xml" Id="R95f4fdfc91be44c8"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4d9807f8984c82" /><Relationship Type="http://schemas.openxmlformats.org/officeDocument/2006/relationships/notesMaster" Target="/ppt/notesMasters/notesMaster1.xml" Id="R2b5014a54d8e4ac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dabc7738704e9d" /><Relationship Type="http://schemas.openxmlformats.org/officeDocument/2006/relationships/notesMaster" Target="/ppt/notesMasters/notesMaster1.xml" Id="Re4315c233f4f44ae" /></Relationships>
</file>

<file path=ppt/notesSlides/_rels/notesSlide9.xml.rels>&#65279;<?xml version="1.0" encoding="utf-8"?><Relationships xmlns="http://schemas.openxmlformats.org/package/2006/relationships"><Relationship Type="http://schemas.openxmlformats.org/officeDocument/2006/relationships/slide" Target="/ppt/slides/slide9.xml" Id="R5c6c6b81dbfc4005" /><Relationship Type="http://schemas.openxmlformats.org/officeDocument/2006/relationships/notesMaster" Target="/ppt/notesMasters/notesMaster1.xml" Id="R3ca36301ac7544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6146dff2ef8455e" /><Relationship Type="http://schemas.openxmlformats.org/officeDocument/2006/relationships/notesMaster" Target="/ppt/notesMasters/notesMaster1.xml" Id="Rd4f73e2fad7f42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d21d2249eae4385" /><Relationship Type="http://schemas.openxmlformats.org/officeDocument/2006/relationships/notesMaster" Target="/ppt/notesMasters/notesMaster1.xml" Id="Re9b65a8458104a9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session on translating online creative writing traditions into modern artificial intelligence character architecture. For more than a decade, online fandom writers on platforms such as Tumblr honed character creation into an art form, writing detailed backstories and intricate personality profiles. However, bringing those characters to life in large language models requires a technical transition. When raw narrative prose enters a machine prompt, mathematical attention mechanisms can overlook key traits or run out of context memory. In this presentation, we will examine how bot creators transform literary descriptions into high-performing character cards on Janitor AI. We will cover structural pillars, syntax formats, token budgeting, turn-taking guardrails, and modular world lore. The material draws directly on published guides from insights.terabox.com, blog.chatjanitor.com, aireiter.com, and builtabot.com.</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traditional Tumblr roleplay, writers crafted rich aesthetic character sheets filled with extensive psychological prose and atmospheric backstories. Human roleplay partners excel at interpreting that subtle context because humans read between the lines. Large language models operate on fundamentally different principles. As explained in the character card guide on blog.chatjanitor.com, language models process tokens sequentially through mathematical attention weights. When presented with an unorganized wall of descriptive prose, the attention mechanism often loses track of critical behavioral boundaries, voice cadence, or core traits. This realization led creator communities to adopt structured character cards. Standards such as Character Card V2 JSON embed structured metadata directly within PNG image files. This engineering shift enables reliable cross-platform portability between Janitor AI, Chub AI, and other frontends, guaranteeing that characters behave consistently without wasting computational resources.</a:t>
            </a:r>
          </a:p>
          <a:p xmlns:a="http://schemas.openxmlformats.org/drawingml/2006/main">
            <a:r>
              <a:t/>
            </a:r>
          </a:p>
          <a:p xmlns:a="http://schemas.openxmlformats.org/drawingml/2006/main">
            <a:r>
              <a:t>Sources:</a:t>
            </a:r>
          </a:p>
          <a:p xmlns:a="http://schemas.openxmlformats.org/drawingml/2006/main">
            <a:r>
              <a:t>https://blog.chatjanitor.com/janitor-ai-character-card-templates/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Building an effective character on Janitor AI requires prompt architecture rather than raw text dumps. According to technical documentation on insights.terabox.com, a functional character definition rests upon five foundational pillars. First is the Persona field, which houses the permanent database of physical traits, psychological habits, and core identity. Second is the Scenario, which defines the immediate physical setting and interpersonal relationship. Third is the Initial Message, which serves as the narrative hook. Fourth is Example Dialogue, which explicitly scripts the character vocal cadence. Fifth is Chat Memory, which stores dynamic plot progression. In addition, creators rely on platform macros like char and user. These bracketed tags dynamically adapt the narrative to any participant name. Structuring your bot across these distinct architectural pillars prevents identity confusion and keeps the artificial intelligence strictly grounded in its role.</a:t>
            </a:r>
          </a:p>
          <a:p xmlns:a="http://schemas.openxmlformats.org/drawingml/2006/main">
            <a:r>
              <a:t/>
            </a:r>
          </a:p>
          <a:p xmlns:a="http://schemas.openxmlformats.org/drawingml/2006/main">
            <a:r>
              <a:t>Sources:</a:t>
            </a:r>
          </a:p>
          <a:p xmlns:a="http://schemas.openxmlformats.org/drawingml/2006/main">
            <a:r>
              <a:t>https://insights.terabox.com/hub/how-to-build-better-bots-using-a-janitor-ai-template-that-actually-works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 creators frequently debate which syntax style yields the most reliable character behavior. Unstructured prose feels natural to write, but natural language consumes unnecessary tokens on filler words like conjunctions and prepositions. Pseudo-code formats like W plus plus pack traits into bracketed attributes to save space. However, analysis published on aireiter.com demonstrates that plain field-value formatting is the safest default choice. Plain labeled fields remain fully readable across both native JLLM and third-party custom proxies without relying on brittle syntax. Furthermore, the guide emphasizes that creators should replace abstract adjectives with concrete, observable actions. For example, instead of describing a persona as serious and reserved, write that the character goes silent when discussions become serious. Providing actionable behaviors gives the neural network concrete patterns to perform rather than adjectives to recite back to the user.</a:t>
            </a:r>
          </a:p>
          <a:p xmlns:a="http://schemas.openxmlformats.org/drawingml/2006/main">
            <a:r>
              <a:t/>
            </a:r>
          </a:p>
          <a:p xmlns:a="http://schemas.openxmlformats.org/drawingml/2006/main">
            <a:r>
              <a:t>Sources:</a:t>
            </a:r>
          </a:p>
          <a:p xmlns:a="http://schemas.openxmlformats.org/drawingml/2006/main">
            <a:r>
              <a:t>https://aireiter.com/blog/janitor-ai-persona-template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interaction with a large language model is constrained by a finite context window, typically four thousand to eight thousand tokens. As detailed in the bot building guide on insights.terabox.com, character definitions occupy permanent memory. These permanent tokens are prepended to every single prompt sent to the model. If a creator bloats the character persona to three thousand tokens inside a four thousand token window, only one thousand tokens remain to hold ongoing chat history. As conversation progresses, the model quickly forgets recent dialogue. The established best practice recommendation is to budget the combined Persona and Scenario under one thousand to one thousand two hundred tokens. Creators must ruthlessly prune redundancies. For example, if a character is defined as a vampire, there is no need to add separate lines stating they drink blood or avoid sunlight, because the underlying model already associates those traits with the archetype.</a:t>
            </a:r>
          </a:p>
          <a:p xmlns:a="http://schemas.openxmlformats.org/drawingml/2006/main">
            <a:r>
              <a:t/>
            </a:r>
          </a:p>
          <a:p xmlns:a="http://schemas.openxmlformats.org/drawingml/2006/main">
            <a:r>
              <a:t>Sources:</a:t>
            </a:r>
          </a:p>
          <a:p xmlns:a="http://schemas.openxmlformats.org/drawingml/2006/main">
            <a:r>
              <a:t>https://insights.terabox.com/hub/how-to-build-better-bots-using-a-janitor-ai-template-that-actually-works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of the most disruptive failure modes in artificial intelligence roleplay occurs when the bot impersonates the user, generating the user dialogue and actions. This breakdown stems from the underlying probability engine of language models, which naturally generates text to complete scenes. According to research on aireiter.com, simple negative instructions such as do not speak for the user often fail because the model lacks an actionable stopping point. When the bot finishes its own dialogue, it fills the empty generation space with user reactions. The proven solution is an explicit boundary directive with an active fallback instruction. Creators instruct the bot to describe its own perspective and actions, and then immediately stop and wait for user input. This three-line instruction costs roughly thirty tokens but effectively protects user agency across hundreds of conversation turns.</a:t>
            </a:r>
          </a:p>
          <a:p xmlns:a="http://schemas.openxmlformats.org/drawingml/2006/main">
            <a:r>
              <a:t/>
            </a:r>
          </a:p>
          <a:p xmlns:a="http://schemas.openxmlformats.org/drawingml/2006/main">
            <a:r>
              <a:t>Sources:</a:t>
            </a:r>
          </a:p>
          <a:p xmlns:a="http://schemas.openxmlformats.org/drawingml/2006/main">
            <a:r>
              <a:t>https://aireiter.com/blog/janitor-ai-persona-template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While personality fields establish internal logic, few-shot priming governs how the model actually delivers text. As emphasized in the bot creator guide on insights.terabox.com, the Initial Message is the primary calibration tool for output formatting. If the greeting features multi-paragraph descriptive prose written in third-person past tense, the model reliably mirrors that format in subsequent responses. In addition to the greeting, creators use example dialogue blocks structured with start tags to anchor speech rhythms. These sample exchanges teach the model vocabulary, sentence variety, and emotional pacing. Insights.terabox.com provides the specific recommendation that example dialogue should be limited to three or four short exchanges. Overloading the prompt with extensive dialogue exchanges wastes permanent context tokens without yielding additional stylistic accuracy.</a:t>
            </a:r>
          </a:p>
          <a:p xmlns:a="http://schemas.openxmlformats.org/drawingml/2006/main">
            <a:r>
              <a:t/>
            </a:r>
          </a:p>
          <a:p xmlns:a="http://schemas.openxmlformats.org/drawingml/2006/main">
            <a:r>
              <a:t>Sources:</a:t>
            </a:r>
          </a:p>
          <a:p xmlns:a="http://schemas.openxmlformats.org/drawingml/2006/main">
            <a:r>
              <a:t>https://insights.terabox.com/hub/how-to-build-better-bots-using-a-janitor-ai-template-that-actually-works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Immersive roleplay on Janitor AI is a dual-sided equation involving both the public bot card and the user persona profile. As outlined in documentation on builtabot.com and aireiter.com, the user persona describes the human participant and is transmitted on every interaction. A frequent mistake made by writers transitioning from Tumblr is loading user profiles with paragraphs of backstory. Community standards documented on aireiter.com offer the recommendation that user personas should remain around three hundred fifty tokens, well below five hundred tokens. The text should emphasize observable sensory traits, vocal habits, and strict boundary rules rather than long life histories. Ongoing plot developments and shifting relationship dynamics should never stay in the permanent persona. Instead, users should record plot progression inside dynamic chat memory summaries to preserve context space.</a:t>
            </a:r>
          </a:p>
          <a:p xmlns:a="http://schemas.openxmlformats.org/drawingml/2006/main">
            <a:r>
              <a:t/>
            </a:r>
          </a:p>
          <a:p xmlns:a="http://schemas.openxmlformats.org/drawingml/2006/main">
            <a:r>
              <a:t>Sources:</a:t>
            </a:r>
          </a:p>
          <a:p xmlns:a="http://schemas.openxmlformats.org/drawingml/2006/main">
            <a:r>
              <a:t>https://aireiter.com/blog/janitor-ai-persona-template</a:t>
            </a:r>
          </a:p>
          <a:p xmlns:a="http://schemas.openxmlformats.org/drawingml/2006/main">
            <a:r>
              <a:t>https://www.builtabot.com/blog/janitor-ai-persona-template-copy-paste-examples-2026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Sprawling fictional settings require deep worldbuilding, but stuffing world history into the character card quickly exhausts permanent tokens. The solution lies in modular lorebooks, often called World Info, as detailed in the character template framework on blog.chatjanitor.com. Lorebooks completely decouple static character psychology from dynamic world elements. Entries in a lorebook remain dormant and consume zero tokens until specific trigger keywords appear in the conversational dialogue. For example, if a player mentions a specific city, guild, or historical artifact, the associated lorebook entry activates and inserts its brief description into the working context. This modular mechanism allows creators to construct intricate multi-chapter campaigns. The model gains access to deep world lore on demand without permanently cluttering the base prompt or degrading character memory.</a:t>
            </a:r>
          </a:p>
          <a:p xmlns:a="http://schemas.openxmlformats.org/drawingml/2006/main">
            <a:r>
              <a:t/>
            </a:r>
          </a:p>
          <a:p xmlns:a="http://schemas.openxmlformats.org/drawingml/2006/main">
            <a:r>
              <a:t>Sources:</a:t>
            </a:r>
          </a:p>
          <a:p xmlns:a="http://schemas.openxmlformats.org/drawingml/2006/main">
            <a:r>
              <a:t>https://blog.chatjanitor.com/janitor-ai-character-card-templates/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publishing a character bot or starting an extensive campaign, creators should complete a systematic technical checklist. As highlighted in guides from insights.terabox.com and blog.chatjanitor.com, the first step is validating macro syntax. A broken bracket in char or user tags causes the model to output raw code or hallucinate generic names. The second step is aligning content tags with platform rules. Safe for Work bots must exclude explicit anatomical keywords, and public avatar images must remain strictly Safe for Work even for Limitless bots. Finally, creators should take advantage of standardized Character Card V2 JSON formatting. Embedding character definitions in PNG image metadata ensures seamless portability across Janitor AI, Chub AI, and SillyTavern, allowing creators to back up and share their work without rewriting prompts.</a:t>
            </a:r>
          </a:p>
          <a:p xmlns:a="http://schemas.openxmlformats.org/drawingml/2006/main">
            <a:r>
              <a:t/>
            </a:r>
          </a:p>
          <a:p xmlns:a="http://schemas.openxmlformats.org/drawingml/2006/main">
            <a:r>
              <a:t>Sources:</a:t>
            </a:r>
          </a:p>
          <a:p xmlns:a="http://schemas.openxmlformats.org/drawingml/2006/main">
            <a:r>
              <a:t>https://blog.chatjanitor.com/janitor-ai-character-card-templates/</a:t>
            </a:r>
          </a:p>
          <a:p xmlns:a="http://schemas.openxmlformats.org/drawingml/2006/main">
            <a:r>
              <a:t>https://insights.terabox.com/hub/how-to-build-better-bots-using-a-janitor-ai-template-that-actually-works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Translating traditional Tumblr roleplay into modern artificial intelligence systems does not mean abandoning narrative creativity or expressive characters. Instead, it involves mastering prompt engineering principles that respect how neural networks function. By implementing five core architectural pillars, adopting token-efficient formatting, budgeting permanent context, and setting explicit turn-taking guardrails, creators can build compelling, consistent bots. As highlighted in character card documentation from blog.chatjanitor.com, pairing structured character cards with modular lorebooks allows writers to explore expansive fictional worlds without suffering memory degradation. Applying these structured methodologies ensures that your characters maintain their authentic voice and emotional depth across hundreds of conversational exchanges. Thank you for your time.</a:t>
            </a:r>
          </a:p>
          <a:p xmlns:a="http://schemas.openxmlformats.org/drawingml/2006/main">
            <a:r>
              <a:t/>
            </a:r>
          </a:p>
          <a:p xmlns:a="http://schemas.openxmlformats.org/drawingml/2006/main">
            <a:r>
              <a:t>Sources:</a:t>
            </a:r>
          </a:p>
          <a:p xmlns:a="http://schemas.openxmlformats.org/drawingml/2006/main">
            <a:r>
              <a:t>https://blog.chatjanitor.com/janitor-ai-character-card-templates/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b8facd119f546f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f3f0fd08a4431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39ae449f4574ea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c69ad83064a496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3944fad1178419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387989fad9b402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CF2D32E-3EF0-4D1C-83BD-9971A59A8A6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B2D7B90-D787-4A71-8904-6B514E1C11C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2D558AF-81FF-431F-A847-6DD3F749BA0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59BB96F-6EDD-4477-B879-C1A1E66B6D6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8C882C2-B7F3-4F54-9E36-712EAD19260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54C6F3D-2BCE-4DA7-96AC-D1402B8484A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3BF76C8-2635-49E2-88C4-731E776194E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7B2E832-A42A-4EB7-930D-303A887086C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7DD5E56-40FB-489A-871A-272449D017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85A9C19-6F66-4EEF-AA48-8E5D784FA85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52b2fbec3149bf" /><Relationship Type="http://schemas.openxmlformats.org/officeDocument/2006/relationships/slideLayout" Target="/ppt/slideLayouts/slideLayout1.xml" Id="Rf5de57b67bf047da" /><Relationship Type="http://schemas.openxmlformats.org/officeDocument/2006/relationships/slideLayout" Target="/ppt/slideLayouts/slideLayout2.xml" Id="R02548353e0bb43df" /><Relationship Type="http://schemas.openxmlformats.org/officeDocument/2006/relationships/slideLayout" Target="/ppt/slideLayouts/slideLayout3.xml" Id="Rda60b136c68c4448" /><Relationship Type="http://schemas.openxmlformats.org/officeDocument/2006/relationships/slideLayout" Target="/ppt/slideLayouts/slideLayout4.xml" Id="Rd28a28ececcb4d3a" /><Relationship Type="http://schemas.openxmlformats.org/officeDocument/2006/relationships/slideLayout" Target="/ppt/slideLayouts/slideLayout5.xml" Id="R02c9757cdd5d4a52" /><Relationship Type="http://schemas.openxmlformats.org/officeDocument/2006/relationships/slideLayout" Target="/ppt/slideLayouts/slideLayout6.xml" Id="R89db874ea4f94dd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5de57b67bf047da"/>
    <p:sldLayoutId xmlns:r="http://schemas.openxmlformats.org/officeDocument/2006/relationships" id="2147483650" r:id="R02548353e0bb43df"/>
    <p:sldLayoutId xmlns:r="http://schemas.openxmlformats.org/officeDocument/2006/relationships" id="2147483651" r:id="Rda60b136c68c4448"/>
    <p:sldLayoutId xmlns:r="http://schemas.openxmlformats.org/officeDocument/2006/relationships" id="2147483652" r:id="Rd28a28ececcb4d3a"/>
    <p:sldLayoutId xmlns:r="http://schemas.openxmlformats.org/officeDocument/2006/relationships" id="2147483653" r:id="R02c9757cdd5d4a52"/>
    <p:sldLayoutId xmlns:r="http://schemas.openxmlformats.org/officeDocument/2006/relationships" id="2147483654" r:id="R89db874ea4f94dd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b6550d1809b4226" /><Relationship Type="http://schemas.openxmlformats.org/officeDocument/2006/relationships/image" Target="/ppt/media/image.png" Id="R536a65acdb5146e8" /><Relationship Type="http://schemas.openxmlformats.org/officeDocument/2006/relationships/notesSlide" Target="/ppt/notesSlides/notesSlide1.xml" Id="Ra634a842d359449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d9c26580e0143df" /><Relationship Type="http://schemas.openxmlformats.org/officeDocument/2006/relationships/notesSlide" Target="/ppt/notesSlides/notesSlide2.xml" Id="R19e13c28c3b3427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436dcfc5b2f48cb" /><Relationship Type="http://schemas.openxmlformats.org/officeDocument/2006/relationships/notesSlide" Target="/ppt/notesSlides/notesSlide3.xml" Id="R957ca44fcf49419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237d1b7a5f148ff" /><Relationship Type="http://schemas.openxmlformats.org/officeDocument/2006/relationships/notesSlide" Target="/ppt/notesSlides/notesSlide4.xml" Id="Rb1d5905e315e47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da919d67d0346a6" /><Relationship Type="http://schemas.openxmlformats.org/officeDocument/2006/relationships/notesSlide" Target="/ppt/notesSlides/notesSlide5.xml" Id="R6c5b836c9a714f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5e4d592801140af" /><Relationship Type="http://schemas.openxmlformats.org/officeDocument/2006/relationships/notesSlide" Target="/ppt/notesSlides/notesSlide6.xml" Id="Rf26610b861cc4c6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ff300d351fb4ce4" /><Relationship Type="http://schemas.openxmlformats.org/officeDocument/2006/relationships/notesSlide" Target="/ppt/notesSlides/notesSlide7.xml" Id="R27189a7c7269432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ee49898c3cd4746" /><Relationship Type="http://schemas.openxmlformats.org/officeDocument/2006/relationships/notesSlide" Target="/ppt/notesSlides/notesSlide8.xml" Id="R1f63299feb974cd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512065d7db54069" /><Relationship Type="http://schemas.openxmlformats.org/officeDocument/2006/relationships/notesSlide" Target="/ppt/notesSlides/notesSlide9.xml" Id="R49dd133dbc084f5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6460c643fa34608" /><Relationship Type="http://schemas.openxmlformats.org/officeDocument/2006/relationships/notesSlide" Target="/ppt/notesSlides/notesSlide10.xml" Id="R906c4720b2124d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71282cf1f674ea3" /><Relationship Type="http://schemas.openxmlformats.org/officeDocument/2006/relationships/notesSlide" Target="/ppt/notesSlides/notesSlide11.xml" Id="R4e83e544689040cb"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0363917-DA80-438A-9A76-EBD988C9703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C32A464F-E52A-4E86-A442-3EF27EB7707F}"/>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AI ROLEPLAY &amp; CHARACTER DESIGN</a:t>
            </a:r>
          </a:p>
        </p:txBody>
      </p:sp>
      <p:sp>
        <p:nvSpPr>
          <p:cNvPr id="3" name="">
            <a:extLst xmlns:a="http://schemas.openxmlformats.org/drawingml/2006/main">
              <a:ext uri="{FF2B5EF4-FFF2-40B4-BE49-F238E27FC236}">
                <a16:creationId xmlns:a16="http://schemas.microsoft.com/office/drawing/2014/main" id="{9F26B2E1-8AE2-41FB-B188-66ED07A2BE3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Janitor AI Tumblr</a:t>
            </a:r>
          </a:p>
        </p:txBody>
      </p:sp>
      <p:sp>
        <p:nvSpPr>
          <p:cNvPr id="4" name="">
            <a:extLst xmlns:a="http://schemas.openxmlformats.org/drawingml/2006/main">
              <a:ext uri="{FF2B5EF4-FFF2-40B4-BE49-F238E27FC236}">
                <a16:creationId xmlns:a16="http://schemas.microsoft.com/office/drawing/2014/main" id="{1254F9D6-E370-426B-811A-D2D0B8339FD3}"/>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Bridging Fandom Creative Writing and Machine-Readable LLM Architecture</a:t>
            </a:r>
          </a:p>
        </p:txBody>
      </p:sp>
      <p:pic>
        <p:nvPicPr>
          <p:cNvPr id="5" name="">
            <a:extLst xmlns:a="http://schemas.openxmlformats.org/drawingml/2006/main">
              <a:ext uri="{FF2B5EF4-FFF2-40B4-BE49-F238E27FC236}">
                <a16:creationId xmlns:a16="http://schemas.microsoft.com/office/drawing/2014/main" id="{B6F15D40-0A25-4746-9772-1489089A3951}"/>
              </a:ext>
            </a:extLst>
          </p:cNvPr>
          <p:cNvPicPr>
            <a:picLocks xmlns:a="http://schemas.openxmlformats.org/drawingml/2006/main" noChangeAspect="1"/>
          </p:cNvPicPr>
          <p:nvPr/>
        </p:nvPicPr>
        <p:blipFill>
          <a:blip xmlns:r="http://schemas.openxmlformats.org/officeDocument/2006/relationships" xmlns:a="http://schemas.openxmlformats.org/drawingml/2006/main" r:embed="R536a65acdb5146e8"/>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81D91BA-39A0-4BAF-9A3C-1893442ADEB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7607151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046EE3D-CDE7-4BEC-B69A-2FC949627B3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7B591741-2C5F-4C62-B270-48F4AC2CCED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From Tumblr Bios to Machine Cards</a:t>
            </a:r>
          </a:p>
        </p:txBody>
      </p:sp>
      <p:sp>
        <p:nvSpPr>
          <p:cNvPr id="3" name="">
            <a:extLst xmlns:a="http://schemas.openxmlformats.org/drawingml/2006/main">
              <a:ext uri="{FF2B5EF4-FFF2-40B4-BE49-F238E27FC236}">
                <a16:creationId xmlns:a16="http://schemas.microsoft.com/office/drawing/2014/main" id="{50382FF7-A8F9-4FF6-855D-9ADC971D5FD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Unstructured descriptive prose must transform into machine-readable card specifications.</a:t>
            </a:r>
          </a:p>
        </p:txBody>
      </p:sp>
      <p:sp>
        <p:nvSpPr>
          <p:cNvPr id="4" name="">
            <a:extLst xmlns:a="http://schemas.openxmlformats.org/drawingml/2006/main">
              <a:ext uri="{FF2B5EF4-FFF2-40B4-BE49-F238E27FC236}">
                <a16:creationId xmlns:a16="http://schemas.microsoft.com/office/drawing/2014/main" id="{84FD0484-B614-4961-BA9C-06A3752E038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Human partners parse subtext</a:t>
            </a:r>
          </a:p>
        </p:txBody>
      </p:sp>
      <p:sp>
        <p:nvSpPr>
          <p:cNvPr id="5" name="">
            <a:extLst xmlns:a="http://schemas.openxmlformats.org/drawingml/2006/main">
              <a:ext uri="{FF2B5EF4-FFF2-40B4-BE49-F238E27FC236}">
                <a16:creationId xmlns:a16="http://schemas.microsoft.com/office/drawing/2014/main" id="{FD6D5DD7-2E42-4961-BC7B-445A6C9EA1E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Models read tokens sequentially</a:t>
            </a:r>
          </a:p>
        </p:txBody>
      </p:sp>
      <p:sp>
        <p:nvSpPr>
          <p:cNvPr id="6" name="">
            <a:extLst xmlns:a="http://schemas.openxmlformats.org/drawingml/2006/main">
              <a:ext uri="{FF2B5EF4-FFF2-40B4-BE49-F238E27FC236}">
                <a16:creationId xmlns:a16="http://schemas.microsoft.com/office/drawing/2014/main" id="{7609662E-9F32-4EB0-84F2-E78AD292F82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Portable PNG card specifications</a:t>
            </a:r>
          </a:p>
        </p:txBody>
      </p:sp>
      <p:sp>
        <p:nvSpPr>
          <p:cNvPr id="7" name="">
            <a:extLst xmlns:a="http://schemas.openxmlformats.org/drawingml/2006/main">
              <a:ext uri="{FF2B5EF4-FFF2-40B4-BE49-F238E27FC236}">
                <a16:creationId xmlns:a16="http://schemas.microsoft.com/office/drawing/2014/main" id="{91A9203E-8D51-4962-A8A8-BE15ABE7613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90446511"/>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5988782-3E1B-4820-8B06-FB2F4798683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E6E36D71-2FCB-4F65-8D07-92AA3388F1D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Five Pillars of Bot Architecture</a:t>
            </a:r>
          </a:p>
        </p:txBody>
      </p:sp>
      <p:sp>
        <p:nvSpPr>
          <p:cNvPr id="3" name="">
            <a:extLst xmlns:a="http://schemas.openxmlformats.org/drawingml/2006/main">
              <a:ext uri="{FF2B5EF4-FFF2-40B4-BE49-F238E27FC236}">
                <a16:creationId xmlns:a16="http://schemas.microsoft.com/office/drawing/2014/main" id="{15FFF09B-267F-4A9B-9534-BD5EDB5FE5B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Functional character definitions rely on five distinct structural elements.</a:t>
            </a:r>
          </a:p>
        </p:txBody>
      </p:sp>
      <p:sp>
        <p:nvSpPr>
          <p:cNvPr id="4" name="">
            <a:extLst xmlns:a="http://schemas.openxmlformats.org/drawingml/2006/main">
              <a:ext uri="{FF2B5EF4-FFF2-40B4-BE49-F238E27FC236}">
                <a16:creationId xmlns:a16="http://schemas.microsoft.com/office/drawing/2014/main" id="{1CFA38CC-BC37-4EB5-B440-0E353A92F66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94111C9-C94D-401D-8FA2-1795ED1BD4E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Persona and Scenario fields</a:t>
            </a:r>
          </a:p>
        </p:txBody>
      </p:sp>
      <p:sp>
        <p:nvSpPr>
          <p:cNvPr id="6" name="">
            <a:extLst xmlns:a="http://schemas.openxmlformats.org/drawingml/2006/main">
              <a:ext uri="{FF2B5EF4-FFF2-40B4-BE49-F238E27FC236}">
                <a16:creationId xmlns:a16="http://schemas.microsoft.com/office/drawing/2014/main" id="{24A879FA-F8E8-404C-A45B-E8CB333BCDE7}"/>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026D97C5-3F61-430C-8713-13E1EB94F00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Initial Message and Voice Dialogue</a:t>
            </a:r>
          </a:p>
        </p:txBody>
      </p:sp>
      <p:sp>
        <p:nvSpPr>
          <p:cNvPr id="8" name="">
            <a:extLst xmlns:a="http://schemas.openxmlformats.org/drawingml/2006/main">
              <a:ext uri="{FF2B5EF4-FFF2-40B4-BE49-F238E27FC236}">
                <a16:creationId xmlns:a16="http://schemas.microsoft.com/office/drawing/2014/main" id="{2396D33C-D25B-47C4-B5F5-0578886C70F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E55DE51-77CA-47DA-8830-6C43C504BD5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Dynamic character and user macros</a:t>
            </a:r>
          </a:p>
        </p:txBody>
      </p:sp>
      <p:sp>
        <p:nvSpPr>
          <p:cNvPr id="10" name="">
            <a:extLst xmlns:a="http://schemas.openxmlformats.org/drawingml/2006/main">
              <a:ext uri="{FF2B5EF4-FFF2-40B4-BE49-F238E27FC236}">
                <a16:creationId xmlns:a16="http://schemas.microsoft.com/office/drawing/2014/main" id="{8CECC41B-DE95-4AE4-B74B-99083ED1599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4689212"/>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F860CFF-FC77-4397-B635-BC0EDDF9B89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BBBD654B-6CB3-4AB0-B3D3-0BB5CFC51B5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Syntax Formats and Behavioral Cues</a:t>
            </a:r>
          </a:p>
        </p:txBody>
      </p:sp>
      <p:sp>
        <p:nvSpPr>
          <p:cNvPr id="3" name="">
            <a:extLst xmlns:a="http://schemas.openxmlformats.org/drawingml/2006/main">
              <a:ext uri="{FF2B5EF4-FFF2-40B4-BE49-F238E27FC236}">
                <a16:creationId xmlns:a16="http://schemas.microsoft.com/office/drawing/2014/main" id="{FBAAC32D-B0AA-4852-B87E-861451719A1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Replacing abstract adjectives with observable behavior produces reliable roleplay.</a:t>
            </a:r>
          </a:p>
        </p:txBody>
      </p:sp>
      <p:sp>
        <p:nvSpPr>
          <p:cNvPr id="4" name="">
            <a:extLst xmlns:a="http://schemas.openxmlformats.org/drawingml/2006/main">
              <a:ext uri="{FF2B5EF4-FFF2-40B4-BE49-F238E27FC236}">
                <a16:creationId xmlns:a16="http://schemas.microsoft.com/office/drawing/2014/main" id="{D792FB39-52F9-409A-B52A-E09168A3065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Prose versus W plus plus pseudo-code</a:t>
            </a:r>
          </a:p>
        </p:txBody>
      </p:sp>
      <p:sp>
        <p:nvSpPr>
          <p:cNvPr id="5" name="">
            <a:extLst xmlns:a="http://schemas.openxmlformats.org/drawingml/2006/main">
              <a:ext uri="{FF2B5EF4-FFF2-40B4-BE49-F238E27FC236}">
                <a16:creationId xmlns:a16="http://schemas.microsoft.com/office/drawing/2014/main" id="{581BA20E-3CD8-4951-A24E-1E7F6F0E3EB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Plain field value declarations</a:t>
            </a:r>
          </a:p>
        </p:txBody>
      </p:sp>
      <p:sp>
        <p:nvSpPr>
          <p:cNvPr id="6" name="">
            <a:extLst xmlns:a="http://schemas.openxmlformats.org/drawingml/2006/main">
              <a:ext uri="{FF2B5EF4-FFF2-40B4-BE49-F238E27FC236}">
                <a16:creationId xmlns:a16="http://schemas.microsoft.com/office/drawing/2014/main" id="{2326DBC0-9BD2-4710-871E-B70326034596}"/>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Actionable behavioral descriptions</a:t>
            </a:r>
          </a:p>
        </p:txBody>
      </p:sp>
      <p:sp>
        <p:nvSpPr>
          <p:cNvPr id="7" name="">
            <a:extLst xmlns:a="http://schemas.openxmlformats.org/drawingml/2006/main">
              <a:ext uri="{FF2B5EF4-FFF2-40B4-BE49-F238E27FC236}">
                <a16:creationId xmlns:a16="http://schemas.microsoft.com/office/drawing/2014/main" id="{43F58F03-F462-4B65-B6DB-C4057CA4F37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6946102"/>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E545EB-895E-4806-A197-100B3135EC5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C238055E-0DD1-40A3-9696-67A3C54D118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Token Economics and Context Limits</a:t>
            </a:r>
          </a:p>
        </p:txBody>
      </p:sp>
      <p:sp>
        <p:nvSpPr>
          <p:cNvPr id="3" name="">
            <a:extLst xmlns:a="http://schemas.openxmlformats.org/drawingml/2006/main">
              <a:ext uri="{FF2B5EF4-FFF2-40B4-BE49-F238E27FC236}">
                <a16:creationId xmlns:a16="http://schemas.microsoft.com/office/drawing/2014/main" id="{FCFFB78A-938A-43EE-9E42-1C2D0672508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Permanent definitions must stay lean to preserve working conversational memory.</a:t>
            </a:r>
          </a:p>
        </p:txBody>
      </p:sp>
      <p:sp>
        <p:nvSpPr>
          <p:cNvPr id="4" name="">
            <a:extLst xmlns:a="http://schemas.openxmlformats.org/drawingml/2006/main">
              <a:ext uri="{FF2B5EF4-FFF2-40B4-BE49-F238E27FC236}">
                <a16:creationId xmlns:a16="http://schemas.microsoft.com/office/drawing/2014/main" id="{83479598-0BCE-4734-A343-40A560AB8A8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under 1,200 tokens</a:t>
            </a:r>
          </a:p>
        </p:txBody>
      </p:sp>
      <p:sp>
        <p:nvSpPr>
          <p:cNvPr id="5" name="">
            <a:extLst xmlns:a="http://schemas.openxmlformats.org/drawingml/2006/main">
              <a:ext uri="{FF2B5EF4-FFF2-40B4-BE49-F238E27FC236}">
                <a16:creationId xmlns:a16="http://schemas.microsoft.com/office/drawing/2014/main" id="{E7184619-F580-444E-8975-6718792A952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Permanent tokens occupy every call</a:t>
            </a:r>
          </a:p>
        </p:txBody>
      </p:sp>
      <p:sp>
        <p:nvSpPr>
          <p:cNvPr id="6" name="">
            <a:extLst xmlns:a="http://schemas.openxmlformats.org/drawingml/2006/main">
              <a:ext uri="{FF2B5EF4-FFF2-40B4-BE49-F238E27FC236}">
                <a16:creationId xmlns:a16="http://schemas.microsoft.com/office/drawing/2014/main" id="{19B8AABB-E35E-4A92-B69C-89A6960181A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Pruning conceptual redundancies</a:t>
            </a:r>
          </a:p>
        </p:txBody>
      </p:sp>
      <p:sp>
        <p:nvSpPr>
          <p:cNvPr id="7" name="">
            <a:extLst xmlns:a="http://schemas.openxmlformats.org/drawingml/2006/main">
              <a:ext uri="{FF2B5EF4-FFF2-40B4-BE49-F238E27FC236}">
                <a16:creationId xmlns:a16="http://schemas.microsoft.com/office/drawing/2014/main" id="{D2E6ED26-7A44-4E08-841E-02629075269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207425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482B6EA-F4FD-41FD-935B-6A5223BE821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96AB958F-B9AC-485C-AC37-129E9291997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Guarding Narrative Agency</a:t>
            </a:r>
          </a:p>
        </p:txBody>
      </p:sp>
      <p:sp>
        <p:nvSpPr>
          <p:cNvPr id="3" name="">
            <a:extLst xmlns:a="http://schemas.openxmlformats.org/drawingml/2006/main">
              <a:ext uri="{FF2B5EF4-FFF2-40B4-BE49-F238E27FC236}">
                <a16:creationId xmlns:a16="http://schemas.microsoft.com/office/drawing/2014/main" id="{27C040E9-0A64-424F-8BDB-026A7749CBA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Prevent user impersonation by combining turn boundaries with active fallback rules.</a:t>
            </a:r>
          </a:p>
        </p:txBody>
      </p:sp>
      <p:sp>
        <p:nvSpPr>
          <p:cNvPr id="4" name="">
            <a:extLst xmlns:a="http://schemas.openxmlformats.org/drawingml/2006/main">
              <a:ext uri="{FF2B5EF4-FFF2-40B4-BE49-F238E27FC236}">
                <a16:creationId xmlns:a16="http://schemas.microsoft.com/office/drawing/2014/main" id="{F94272EF-31B9-4C8E-A700-895C774227A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367A1CF-B20C-4A30-A77B-C2CF00917DD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Model probability engine biases</a:t>
            </a:r>
          </a:p>
        </p:txBody>
      </p:sp>
      <p:sp>
        <p:nvSpPr>
          <p:cNvPr id="6" name="">
            <a:extLst xmlns:a="http://schemas.openxmlformats.org/drawingml/2006/main">
              <a:ext uri="{FF2B5EF4-FFF2-40B4-BE49-F238E27FC236}">
                <a16:creationId xmlns:a16="http://schemas.microsoft.com/office/drawing/2014/main" id="{C40DE8A6-42A6-4BE4-948D-0F36B56710A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1D3BBAAE-1A5D-417C-9279-5AF0B8F0CAB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Negative constraints need actions</a:t>
            </a:r>
          </a:p>
        </p:txBody>
      </p:sp>
      <p:sp>
        <p:nvSpPr>
          <p:cNvPr id="8" name="">
            <a:extLst xmlns:a="http://schemas.openxmlformats.org/drawingml/2006/main">
              <a:ext uri="{FF2B5EF4-FFF2-40B4-BE49-F238E27FC236}">
                <a16:creationId xmlns:a16="http://schemas.microsoft.com/office/drawing/2014/main" id="{DD385C86-15B6-46F3-B33E-F4DA08BD2C6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5202E4A-FD3E-406F-990B-13A9742BECD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Describe and wait turn directives</a:t>
            </a:r>
          </a:p>
        </p:txBody>
      </p:sp>
      <p:sp>
        <p:nvSpPr>
          <p:cNvPr id="10" name="">
            <a:extLst xmlns:a="http://schemas.openxmlformats.org/drawingml/2006/main">
              <a:ext uri="{FF2B5EF4-FFF2-40B4-BE49-F238E27FC236}">
                <a16:creationId xmlns:a16="http://schemas.microsoft.com/office/drawing/2014/main" id="{8B934C0A-87D4-4F1E-A3D8-5704BB27039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51435068"/>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CAE27D1-8039-4272-A8E8-F77B8D483B5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64FFFDCB-7CF0-49DD-BFF3-CD647A33FD5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Tone Calibration and Few-Shot Voice</a:t>
            </a:r>
          </a:p>
        </p:txBody>
      </p:sp>
      <p:sp>
        <p:nvSpPr>
          <p:cNvPr id="3" name="">
            <a:extLst xmlns:a="http://schemas.openxmlformats.org/drawingml/2006/main">
              <a:ext uri="{FF2B5EF4-FFF2-40B4-BE49-F238E27FC236}">
                <a16:creationId xmlns:a16="http://schemas.microsoft.com/office/drawing/2014/main" id="{D24F4FE9-0BD3-470A-987C-35DB9ABE512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The greeting and example dialogue calibrate response length, format, and voice.</a:t>
            </a:r>
          </a:p>
        </p:txBody>
      </p:sp>
      <p:sp>
        <p:nvSpPr>
          <p:cNvPr id="4" name="">
            <a:extLst xmlns:a="http://schemas.openxmlformats.org/drawingml/2006/main">
              <a:ext uri="{FF2B5EF4-FFF2-40B4-BE49-F238E27FC236}">
                <a16:creationId xmlns:a16="http://schemas.microsoft.com/office/drawing/2014/main" id="{94A3A823-0C23-4D7C-90F7-3F177199C68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Initial message primes style</a:t>
            </a:r>
          </a:p>
        </p:txBody>
      </p:sp>
      <p:sp>
        <p:nvSpPr>
          <p:cNvPr id="5" name="">
            <a:extLst xmlns:a="http://schemas.openxmlformats.org/drawingml/2006/main">
              <a:ext uri="{FF2B5EF4-FFF2-40B4-BE49-F238E27FC236}">
                <a16:creationId xmlns:a16="http://schemas.microsoft.com/office/drawing/2014/main" id="{D7E8F1DE-4BF0-44CA-AC77-54A05906FA1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Start blocks anchor cadence</a:t>
            </a:r>
          </a:p>
        </p:txBody>
      </p:sp>
      <p:sp>
        <p:nvSpPr>
          <p:cNvPr id="6" name="">
            <a:extLst xmlns:a="http://schemas.openxmlformats.org/drawingml/2006/main">
              <a:ext uri="{FF2B5EF4-FFF2-40B4-BE49-F238E27FC236}">
                <a16:creationId xmlns:a16="http://schemas.microsoft.com/office/drawing/2014/main" id="{3CFD098C-F962-404C-9A47-134E7EB81B4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3 to 4 exchanges</a:t>
            </a:r>
          </a:p>
        </p:txBody>
      </p:sp>
      <p:sp>
        <p:nvSpPr>
          <p:cNvPr id="7" name="">
            <a:extLst xmlns:a="http://schemas.openxmlformats.org/drawingml/2006/main">
              <a:ext uri="{FF2B5EF4-FFF2-40B4-BE49-F238E27FC236}">
                <a16:creationId xmlns:a16="http://schemas.microsoft.com/office/drawing/2014/main" id="{419E8BC4-8652-4DF4-97E3-FB961CD224B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42006394"/>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4B3EC2D-BC52-46D6-A7E3-2E6549F049D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082F20F8-2BCB-4A56-8132-1492C0CCB72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Dual-Sided Persona Management</a:t>
            </a:r>
          </a:p>
        </p:txBody>
      </p:sp>
      <p:sp>
        <p:nvSpPr>
          <p:cNvPr id="3" name="">
            <a:extLst xmlns:a="http://schemas.openxmlformats.org/drawingml/2006/main">
              <a:ext uri="{FF2B5EF4-FFF2-40B4-BE49-F238E27FC236}">
                <a16:creationId xmlns:a16="http://schemas.microsoft.com/office/drawing/2014/main" id="{C02C3477-4485-4446-8A8A-C533E9BBE46E}"/>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User personas require sensory anchors and lean budgets to prevent context bloat.</a:t>
            </a:r>
          </a:p>
        </p:txBody>
      </p:sp>
      <p:sp>
        <p:nvSpPr>
          <p:cNvPr id="4" name="">
            <a:extLst xmlns:a="http://schemas.openxmlformats.org/drawingml/2006/main">
              <a:ext uri="{FF2B5EF4-FFF2-40B4-BE49-F238E27FC236}">
                <a16:creationId xmlns:a16="http://schemas.microsoft.com/office/drawing/2014/main" id="{29241BCC-5526-47D1-9850-A2C58C364C2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roughly 350 tokens</a:t>
            </a:r>
          </a:p>
        </p:txBody>
      </p:sp>
      <p:sp>
        <p:nvSpPr>
          <p:cNvPr id="5" name="">
            <a:extLst xmlns:a="http://schemas.openxmlformats.org/drawingml/2006/main">
              <a:ext uri="{FF2B5EF4-FFF2-40B4-BE49-F238E27FC236}">
                <a16:creationId xmlns:a16="http://schemas.microsoft.com/office/drawing/2014/main" id="{64016E45-9942-4459-8638-DA7CD8328AB9}"/>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Focus on sensory narrative hooks</a:t>
            </a:r>
          </a:p>
        </p:txBody>
      </p:sp>
      <p:sp>
        <p:nvSpPr>
          <p:cNvPr id="6" name="">
            <a:extLst xmlns:a="http://schemas.openxmlformats.org/drawingml/2006/main">
              <a:ext uri="{FF2B5EF4-FFF2-40B4-BE49-F238E27FC236}">
                <a16:creationId xmlns:a16="http://schemas.microsoft.com/office/drawing/2014/main" id="{7D57AD37-D64D-4DAB-82F5-DE26375884E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Move plot shifts to chat memory</a:t>
            </a:r>
          </a:p>
        </p:txBody>
      </p:sp>
      <p:sp>
        <p:nvSpPr>
          <p:cNvPr id="7" name="">
            <a:extLst xmlns:a="http://schemas.openxmlformats.org/drawingml/2006/main">
              <a:ext uri="{FF2B5EF4-FFF2-40B4-BE49-F238E27FC236}">
                <a16:creationId xmlns:a16="http://schemas.microsoft.com/office/drawing/2014/main" id="{3999D102-8101-4440-8243-38A2540EAC4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476273473"/>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1BCF3C7-1933-4F39-B6D3-25AE83B19A1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512446FF-C887-4D0F-9542-6B57EA61F29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Scaling Worlds with Modular Lorebooks</a:t>
            </a:r>
          </a:p>
        </p:txBody>
      </p:sp>
      <p:sp>
        <p:nvSpPr>
          <p:cNvPr id="3" name="">
            <a:extLst xmlns:a="http://schemas.openxmlformats.org/drawingml/2006/main">
              <a:ext uri="{FF2B5EF4-FFF2-40B4-BE49-F238E27FC236}">
                <a16:creationId xmlns:a16="http://schemas.microsoft.com/office/drawing/2014/main" id="{A67447BE-E4D5-4DBB-B680-CDF476573E4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World Info lorebooks decouple static character traits from dynamic worldbuilding.</a:t>
            </a:r>
          </a:p>
        </p:txBody>
      </p:sp>
      <p:sp>
        <p:nvSpPr>
          <p:cNvPr id="4" name="">
            <a:extLst xmlns:a="http://schemas.openxmlformats.org/drawingml/2006/main">
              <a:ext uri="{FF2B5EF4-FFF2-40B4-BE49-F238E27FC236}">
                <a16:creationId xmlns:a16="http://schemas.microsoft.com/office/drawing/2014/main" id="{7C81AB17-48FD-4275-8653-65679BF809BA}"/>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2D95E51-5059-46B6-8726-1D931733478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Dormant until keyword triggers</a:t>
            </a:r>
          </a:p>
        </p:txBody>
      </p:sp>
      <p:sp>
        <p:nvSpPr>
          <p:cNvPr id="6" name="">
            <a:extLst xmlns:a="http://schemas.openxmlformats.org/drawingml/2006/main">
              <a:ext uri="{FF2B5EF4-FFF2-40B4-BE49-F238E27FC236}">
                <a16:creationId xmlns:a16="http://schemas.microsoft.com/office/drawing/2014/main" id="{D1380201-4CB1-4355-82F0-708C1F41942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CE75EFF-B356-41D0-AF96-D571C181F47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Zero token draw when inactive</a:t>
            </a:r>
          </a:p>
        </p:txBody>
      </p:sp>
      <p:sp>
        <p:nvSpPr>
          <p:cNvPr id="8" name="">
            <a:extLst xmlns:a="http://schemas.openxmlformats.org/drawingml/2006/main">
              <a:ext uri="{FF2B5EF4-FFF2-40B4-BE49-F238E27FC236}">
                <a16:creationId xmlns:a16="http://schemas.microsoft.com/office/drawing/2014/main" id="{703186E3-8C8D-4BFB-9CEA-BD26751A669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EB7E959-80F7-4E93-AEBB-416FE6F268E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Supports multi-chapter campaigns</a:t>
            </a:r>
          </a:p>
        </p:txBody>
      </p:sp>
      <p:sp>
        <p:nvSpPr>
          <p:cNvPr id="10" name="">
            <a:extLst xmlns:a="http://schemas.openxmlformats.org/drawingml/2006/main">
              <a:ext uri="{FF2B5EF4-FFF2-40B4-BE49-F238E27FC236}">
                <a16:creationId xmlns:a16="http://schemas.microsoft.com/office/drawing/2014/main" id="{28B8B3E7-6489-4EB3-8610-19978E65D2E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0874578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6A789BA-6315-4473-BB1F-3F3CBDC553E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FBA266DF-9857-4891-AD76-5038C4A802F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Pre-Launch Audits and Portability</a:t>
            </a:r>
          </a:p>
        </p:txBody>
      </p:sp>
      <p:sp>
        <p:nvSpPr>
          <p:cNvPr id="3" name="">
            <a:extLst xmlns:a="http://schemas.openxmlformats.org/drawingml/2006/main">
              <a:ext uri="{FF2B5EF4-FFF2-40B4-BE49-F238E27FC236}">
                <a16:creationId xmlns:a16="http://schemas.microsoft.com/office/drawing/2014/main" id="{A6939712-B7D8-4D21-B8AD-FB03D1449B8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Systematic verification ensures macro integrity, safety alignment, and card reuse.</a:t>
            </a:r>
          </a:p>
        </p:txBody>
      </p:sp>
      <p:sp>
        <p:nvSpPr>
          <p:cNvPr id="4" name="">
            <a:extLst xmlns:a="http://schemas.openxmlformats.org/drawingml/2006/main">
              <a:ext uri="{FF2B5EF4-FFF2-40B4-BE49-F238E27FC236}">
                <a16:creationId xmlns:a16="http://schemas.microsoft.com/office/drawing/2014/main" id="{AA97E559-F292-4867-8CA0-DB172A4C9DA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Verify char and user macro syntax</a:t>
            </a:r>
          </a:p>
        </p:txBody>
      </p:sp>
      <p:sp>
        <p:nvSpPr>
          <p:cNvPr id="5" name="">
            <a:extLst xmlns:a="http://schemas.openxmlformats.org/drawingml/2006/main">
              <a:ext uri="{FF2B5EF4-FFF2-40B4-BE49-F238E27FC236}">
                <a16:creationId xmlns:a16="http://schemas.microsoft.com/office/drawing/2014/main" id="{C40F7986-BD06-4228-BC60-077CB0BD073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Align ratings with image rules</a:t>
            </a:r>
          </a:p>
        </p:txBody>
      </p:sp>
      <p:sp>
        <p:nvSpPr>
          <p:cNvPr id="6" name="">
            <a:extLst xmlns:a="http://schemas.openxmlformats.org/drawingml/2006/main">
              <a:ext uri="{FF2B5EF4-FFF2-40B4-BE49-F238E27FC236}">
                <a16:creationId xmlns:a16="http://schemas.microsoft.com/office/drawing/2014/main" id="{CE1E842F-2365-482A-8A71-045838E4B7B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Cross-platform Character Card V2</a:t>
            </a:r>
          </a:p>
        </p:txBody>
      </p:sp>
      <p:sp>
        <p:nvSpPr>
          <p:cNvPr id="7" name="">
            <a:extLst xmlns:a="http://schemas.openxmlformats.org/drawingml/2006/main">
              <a:ext uri="{FF2B5EF4-FFF2-40B4-BE49-F238E27FC236}">
                <a16:creationId xmlns:a16="http://schemas.microsoft.com/office/drawing/2014/main" id="{1859630C-82EF-4604-B1C6-C96259DCA1F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1861094"/>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58FA27B-8D84-4CD6-93EA-9BD0322F2F3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A0AD0745-BE46-44A9-8B56-CF257250D82D}"/>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Mastering Bot Engineering</a:t>
            </a:r>
          </a:p>
        </p:txBody>
      </p:sp>
      <p:sp>
        <p:nvSpPr>
          <p:cNvPr id="3" name="">
            <a:extLst xmlns:a="http://schemas.openxmlformats.org/drawingml/2006/main">
              <a:ext uri="{FF2B5EF4-FFF2-40B4-BE49-F238E27FC236}">
                <a16:creationId xmlns:a16="http://schemas.microsoft.com/office/drawing/2014/main" id="{D8C07BD7-BCC8-491D-B2E2-FE5EB378CDA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Structured character cards unite creative storytelling with mathematical precision.</a:t>
            </a:r>
          </a:p>
        </p:txBody>
      </p:sp>
      <p:sp>
        <p:nvSpPr>
          <p:cNvPr id="4" name="">
            <a:extLst xmlns:a="http://schemas.openxmlformats.org/drawingml/2006/main">
              <a:ext uri="{FF2B5EF4-FFF2-40B4-BE49-F238E27FC236}">
                <a16:creationId xmlns:a16="http://schemas.microsoft.com/office/drawing/2014/main" id="{8CC898C4-1834-4BC2-B0FB-E61B0C2A832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Balanced token architecture</a:t>
            </a:r>
          </a:p>
        </p:txBody>
      </p:sp>
      <p:sp>
        <p:nvSpPr>
          <p:cNvPr id="5" name="">
            <a:extLst xmlns:a="http://schemas.openxmlformats.org/drawingml/2006/main">
              <a:ext uri="{FF2B5EF4-FFF2-40B4-BE49-F238E27FC236}">
                <a16:creationId xmlns:a16="http://schemas.microsoft.com/office/drawing/2014/main" id="{D95BF532-2917-49D9-9020-4CF2BDEBE46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Enforced turn-taking boundaries</a:t>
            </a:r>
          </a:p>
        </p:txBody>
      </p:sp>
      <p:sp>
        <p:nvSpPr>
          <p:cNvPr id="6" name="">
            <a:extLst xmlns:a="http://schemas.openxmlformats.org/drawingml/2006/main">
              <a:ext uri="{FF2B5EF4-FFF2-40B4-BE49-F238E27FC236}">
                <a16:creationId xmlns:a16="http://schemas.microsoft.com/office/drawing/2014/main" id="{79EFE8C1-EA6B-4E32-BD74-3CF8D57AE1A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Modular memory for deep worlds</a:t>
            </a:r>
          </a:p>
        </p:txBody>
      </p:sp>
      <p:sp>
        <p:nvSpPr>
          <p:cNvPr id="7" name="">
            <a:extLst xmlns:a="http://schemas.openxmlformats.org/drawingml/2006/main">
              <a:ext uri="{FF2B5EF4-FFF2-40B4-BE49-F238E27FC236}">
                <a16:creationId xmlns:a16="http://schemas.microsoft.com/office/drawing/2014/main" id="{0C62C7CB-FCBF-45C8-8AF4-7343D366944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813409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2026-10-10T05:00:07.7100000Z</dcterms:created>
  <dcterms:modified xsi:type="dcterms:W3CDTF">2026-10-10T05:00:07.7100000Z</dcterms:modified>
</coreProperties>
</file>