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7c1391ad398b4cb0" /><Relationship Type="http://schemas.openxmlformats.org/officeDocument/2006/relationships/extended-properties" Target="/docProps/app.xml" Id="Ra910677dc06c4f01" /><Relationship Type="http://schemas.openxmlformats.org/officeDocument/2006/relationships/officeDocument" Target="/ppt/presentation.xml" Id="Rd98548667048448e" /></Relationships>
</file>

<file path=ppt/presentation.xml><?xml version="1.0" encoding="utf-8"?>
<p:presentation xmlns:p="http://schemas.openxmlformats.org/presentationml/2006/main">
  <p:sldMasterIdLst>
    <p:sldMasterId xmlns:r="http://schemas.openxmlformats.org/officeDocument/2006/relationships" id="2147483648" r:id="Rb6bb7345b3084a0e"/>
  </p:sldMasterIdLst>
  <p:notesMasterIdLst>
    <p:notesMasterId xmlns:r="http://schemas.openxmlformats.org/officeDocument/2006/relationships" r:id="R4829ed786e4d4009"/>
  </p:notesMasterIdLst>
  <p:sldIdLst>
    <p:sldId xmlns:r="http://schemas.openxmlformats.org/officeDocument/2006/relationships" id="256" r:id="Re3bcc86afe7d4b96"/>
    <p:sldId xmlns:r="http://schemas.openxmlformats.org/officeDocument/2006/relationships" id="257" r:id="R4be6905e20ba421d"/>
    <p:sldId xmlns:r="http://schemas.openxmlformats.org/officeDocument/2006/relationships" id="258" r:id="R7908000568e4438f"/>
    <p:sldId xmlns:r="http://schemas.openxmlformats.org/officeDocument/2006/relationships" id="259" r:id="Re5b486b233804a70"/>
    <p:sldId xmlns:r="http://schemas.openxmlformats.org/officeDocument/2006/relationships" id="260" r:id="R34a4aecb28dc4abb"/>
    <p:sldId xmlns:r="http://schemas.openxmlformats.org/officeDocument/2006/relationships" id="261" r:id="R70b0c83953cd4f03"/>
    <p:sldId xmlns:r="http://schemas.openxmlformats.org/officeDocument/2006/relationships" id="262" r:id="R023b6f973d9a49d8"/>
    <p:sldId xmlns:r="http://schemas.openxmlformats.org/officeDocument/2006/relationships" id="263" r:id="Ra3c91d9ec78b4186"/>
    <p:sldId xmlns:r="http://schemas.openxmlformats.org/officeDocument/2006/relationships" id="264" r:id="R75d1737917f94d99"/>
    <p:sldId xmlns:r="http://schemas.openxmlformats.org/officeDocument/2006/relationships" id="265" r:id="R5b93a0d833654747"/>
    <p:sldId xmlns:r="http://schemas.openxmlformats.org/officeDocument/2006/relationships" id="266" r:id="Rc49d586249214b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ea9cfd513a34460" /><Relationship Type="http://schemas.openxmlformats.org/officeDocument/2006/relationships/slideMaster" Target="/ppt/slideMasters/slideMaster1.xml" Id="Rb6bb7345b3084a0e" /><Relationship Type="http://schemas.openxmlformats.org/officeDocument/2006/relationships/notesMaster" Target="/ppt/notesMasters/notesMaster1.xml" Id="R4829ed786e4d4009" /><Relationship Type="http://schemas.openxmlformats.org/officeDocument/2006/relationships/presProps" Target="/ppt/presProps.xml" Id="R3198222a36224d50" /><Relationship Type="http://schemas.openxmlformats.org/officeDocument/2006/relationships/tableStyles" Target="/ppt/tableStyles.xml" Id="R050617d5c5fb4ea3" /><Relationship Type="http://schemas.openxmlformats.org/officeDocument/2006/relationships/slide" Target="/ppt/slides/slide1.xml" Id="Re3bcc86afe7d4b96" /><Relationship Type="http://schemas.openxmlformats.org/officeDocument/2006/relationships/slide" Target="/ppt/slides/slide2.xml" Id="R4be6905e20ba421d" /><Relationship Type="http://schemas.openxmlformats.org/officeDocument/2006/relationships/slide" Target="/ppt/slides/slide3.xml" Id="R7908000568e4438f" /><Relationship Type="http://schemas.openxmlformats.org/officeDocument/2006/relationships/slide" Target="/ppt/slides/slide4.xml" Id="Re5b486b233804a70" /><Relationship Type="http://schemas.openxmlformats.org/officeDocument/2006/relationships/slide" Target="/ppt/slides/slide5.xml" Id="R34a4aecb28dc4abb" /><Relationship Type="http://schemas.openxmlformats.org/officeDocument/2006/relationships/slide" Target="/ppt/slides/slide6.xml" Id="R70b0c83953cd4f03" /><Relationship Type="http://schemas.openxmlformats.org/officeDocument/2006/relationships/slide" Target="/ppt/slides/slide7.xml" Id="R023b6f973d9a49d8" /><Relationship Type="http://schemas.openxmlformats.org/officeDocument/2006/relationships/slide" Target="/ppt/slides/slide8.xml" Id="Ra3c91d9ec78b4186" /><Relationship Type="http://schemas.openxmlformats.org/officeDocument/2006/relationships/slide" Target="/ppt/slides/slide9.xml" Id="R75d1737917f94d99" /><Relationship Type="http://schemas.openxmlformats.org/officeDocument/2006/relationships/slide" Target="/ppt/slides/slide10.xml" Id="R5b93a0d833654747" /><Relationship Type="http://schemas.openxmlformats.org/officeDocument/2006/relationships/slide" Target="/ppt/slides/slide11.xml" Id="Rc49d586249214b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be14ffeb86148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f2264fce4d4346" /><Relationship Type="http://schemas.openxmlformats.org/officeDocument/2006/relationships/notesMaster" Target="/ppt/notesMasters/notesMaster1.xml" Id="R8d222b88a85945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93d82b11dc45de" /><Relationship Type="http://schemas.openxmlformats.org/officeDocument/2006/relationships/notesMaster" Target="/ppt/notesMasters/notesMaster1.xml" Id="R3ca823d9a3de43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c4565055e44093" /><Relationship Type="http://schemas.openxmlformats.org/officeDocument/2006/relationships/notesMaster" Target="/ppt/notesMasters/notesMaster1.xml" Id="R38156f5e36b04c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28ecf464d8f4b58" /><Relationship Type="http://schemas.openxmlformats.org/officeDocument/2006/relationships/notesMaster" Target="/ppt/notesMasters/notesMaster1.xml" Id="R8fa0fd1f47e94e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788c7355b64f17" /><Relationship Type="http://schemas.openxmlformats.org/officeDocument/2006/relationships/notesMaster" Target="/ppt/notesMasters/notesMaster1.xml" Id="Rf017b094aec148c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e3b75d13a74607" /><Relationship Type="http://schemas.openxmlformats.org/officeDocument/2006/relationships/notesMaster" Target="/ppt/notesMasters/notesMaster1.xml" Id="Rbca0baa371ff4c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119f3e84544c34" /><Relationship Type="http://schemas.openxmlformats.org/officeDocument/2006/relationships/notesMaster" Target="/ppt/notesMasters/notesMaster1.xml" Id="R3d8c3515339c45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2ac4c8e9414aa3" /><Relationship Type="http://schemas.openxmlformats.org/officeDocument/2006/relationships/notesMaster" Target="/ppt/notesMasters/notesMaster1.xml" Id="Rb0a30f5a4b9f40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83e8e9de6e44d3" /><Relationship Type="http://schemas.openxmlformats.org/officeDocument/2006/relationships/notesMaster" Target="/ppt/notesMasters/notesMaster1.xml" Id="R58f6680703fd41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4041ffa14f46f5" /><Relationship Type="http://schemas.openxmlformats.org/officeDocument/2006/relationships/notesMaster" Target="/ppt/notesMasters/notesMaster1.xml" Id="R2e5bed2a1867482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512540bc5a3420a" /><Relationship Type="http://schemas.openxmlformats.org/officeDocument/2006/relationships/notesMaster" Target="/ppt/notesMasters/notesMaster1.xml" Id="R90b02f633fe84c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executive briefing on architecting and delivering effective board of directors presentations. Presenting to corporate directors represents the ultimate test of leadership communication, demanding an immediate departure from internal management updates. Throughout this session, we examine how directors exercise legal oversight, how to construct decision-oriented presentation structures, and how to defend strategic recommendations under intense questioning. By aligning briefing content with core governance mandates, executive teams can respect the strict calendar constraints of the boardroom while giving fiduciaries the exact context required for informed oversight. According to governance guidance from the Harvard Law School Forum on Corporate Governance, management establishes enduring credibility by mastering strategic altitude, circulating rigorous pre-read materials, and engaging in transparent dialogue. We will explore actionable methodologies to ensure your board interactions remain focused on strategic priorities, enterprise risk parameters, and long-term shareholder value creation.</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present effectively to a corporate board, executives must understand the governance mandate that defines boardroom deliberation. As articulated in the Business Roundtable Principles of Corporate Governance, published on the Harvard Law School Forum on Corporate Governance, the board of directors selects the chief executive officer, evaluates executive performance, and oversees corporate strategies for long-term value creation. Directors serve as diligent monitors of business operations rather than managers. Management holds delegated authority to execute daily operations, while the board provides strategic oversight. When presenting to this audience, executives must adopt an elevated strategic altitude. Instead of walking directors through departmental processes or technical workflows, presenters must explain how operational developments influence market standing, capital allocation, and enterprise risk. This perspective respects director oversight responsibilities and ensures that board meetings remain dedicated to strategic stewardship rather than administrative micromanagement.</a:t>
            </a:r>
          </a:p>
          <a:p xmlns:a="http://schemas.openxmlformats.org/drawingml/2006/main">
            <a:r>
              <a:t/>
            </a:r>
          </a:p>
          <a:p xmlns:a="http://schemas.openxmlformats.org/drawingml/2006/main">
            <a:r>
              <a:t>Sources:</a:t>
            </a:r>
          </a:p>
          <a:p xmlns:a="http://schemas.openxmlformats.org/drawingml/2006/main">
            <a:r>
              <a:t>https://corpgov.law.harvard.edu/2016/09/08/principles-of-corporate-governance/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Traditional business decks often construct narrative momentum toward a delayed conclusion, but executive board communication operates in reverse. As highlighted in boardroom communication guidance by EchoPitch, presenters should state their concrete recommendation and specific request within the first two minutes using the Bottom Line Up Front framework. Following this opening, presenters deploy the Situation-Complication-Resolution architecture to lay out the prevailing business conditions, emerging complications, and proposed management interventions. This approach establishes an immediate decision filter, allowing directors to evaluate supporting market evidence, financial analyses, and risk profiles in direct relation to the proposed governance action. When management frames requests as concrete decisions supported by transparent alternatives, directors can debate strategic trade-offs productively rather than spending meeting time searching for the purpose of the briefing.</a:t>
            </a:r>
          </a:p>
          <a:p xmlns:a="http://schemas.openxmlformats.org/drawingml/2006/main">
            <a:r>
              <a:t/>
            </a:r>
          </a:p>
          <a:p xmlns:a="http://schemas.openxmlformats.org/drawingml/2006/main">
            <a:r>
              <a:t>Sources:</a:t>
            </a:r>
          </a:p>
          <a:p xmlns:a="http://schemas.openxmlformats.org/drawingml/2006/main">
            <a:r>
              <a:t>https://echopitch.io/guides/board-presentation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Productive board meetings depend upon disciplined preparation outside the boardroom. In their guidance on executive interactions with the board published on the Harvard Law School Forum on Corporate Governance, PwC governance advisers emphasize that pre-read materials shape the dialogue of board and committee meetings. Management should circulate pre-read materials at least 48 to 72 hours in advance, anchored by an executive summary of one to two pages highlighting critical issues and requested actions. This distribution model frees directors to review data and technical analyses independently. During the live meeting, presenters should never read slides verbatim. Instead, executives provide brief high-level commentary, highlight notable changes since circulation, and open the session for director inquiry. This transforms the boardroom from a passive lecture hall into an active deliberative forum focused on strategic evaluation.</a:t>
            </a:r>
          </a:p>
          <a:p xmlns:a="http://schemas.openxmlformats.org/drawingml/2006/main">
            <a:r>
              <a:t/>
            </a:r>
          </a:p>
          <a:p xmlns:a="http://schemas.openxmlformats.org/drawingml/2006/main">
            <a:r>
              <a:t>Sources:</a:t>
            </a:r>
          </a:p>
          <a:p xmlns:a="http://schemas.openxmlformats.org/drawingml/2006/main">
            <a:r>
              <a:t>https://corpgov.law.harvard.edu/2023/01/21/get-boardroom-ready-five-ways-to-improve-executive-interactions-with-the-board/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Understanding director expectations is essential for delivering an effective governance briefing. In their Harvard Law School Forum memorandum on improving executive board interactions, PwC advisers note that directors represent a specialized executive audience requiring appropriate depth without excess granularity. Presenting low-risk or routine operational findings wastes valuable committee time. A common pitfall in executive presentations is burying negative results or masking poor performance behind optimistic rhetoric. Boards review performance rigorously and detect obfuscation immediately. Presenting operational setbacks candidly alongside well-developed mitigation plans establishes executive maturity and builds lasting fiduciary trust. Additionally, survey research on board effectiveness published by IESE Business School on the Harvard Law School Forum highlights that directors prioritize strategic coherence and clear leadership accountability. Aligning presentation content with these core governance expectations prevents friction and ensures focused, productive discussions.</a:t>
            </a:r>
          </a:p>
          <a:p xmlns:a="http://schemas.openxmlformats.org/drawingml/2006/main">
            <a:r>
              <a:t/>
            </a:r>
          </a:p>
          <a:p xmlns:a="http://schemas.openxmlformats.org/drawingml/2006/main">
            <a:r>
              <a:t>Sources:</a:t>
            </a:r>
          </a:p>
          <a:p xmlns:a="http://schemas.openxmlformats.org/drawingml/2006/main">
            <a:r>
              <a:t>https://corpgov.law.harvard.edu/2023/01/21/get-boardroom-ready-five-ways-to-improve-executive-interactions-with-the-board/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Executive decks require clear structural architecture to support governance responsibilities. As detailed in slide-deck.io boardroom guidance and Business Roundtable principles, meetings generally follow structured modules: consent agendas for routine approvals, CEO reports on strategic posture, CFO reports on financial results versus plan, and focused strategic discussion items. Financial reporting must provide meaningful commentary on balance sheet liquidity and capital allocation. Enterprise risk reporting must articulate threats in relation to the board-approved risk appetite. Instead of overwhelming directors with technical jargon, risk leaders must express exposures in terms of operational disruption, financial exposure, and regulatory compliance. Presenting strategic risks within this business framework enables fiduciaries to evaluate capital allocation trade-offs and confirm that management strategic initiatives remain consistent with enterprise risk tolerance.</a:t>
            </a:r>
          </a:p>
          <a:p xmlns:a="http://schemas.openxmlformats.org/drawingml/2006/main">
            <a:r>
              <a:t/>
            </a:r>
          </a:p>
          <a:p xmlns:a="http://schemas.openxmlformats.org/drawingml/2006/main">
            <a:r>
              <a:t>Sources:</a:t>
            </a:r>
          </a:p>
          <a:p xmlns:a="http://schemas.openxmlformats.org/drawingml/2006/main">
            <a:r>
              <a:t>https://slide-deck.io/blog/slide-deck-for-board-presentations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Executive presenters frequently struggle to balance comprehensive disclosure against boardroom brevity. In their analysis of increasing board workloads published on the Harvard Law School Forum on Corporate Governance, Jones Day legal advisers recommend streamlining pre-read materials and decks through focused executive summaries and structured appendices. Directors operate under heavy time constraints and cannot digest voluminous decks during meetings. Presenters should construct a lean core deck of roughly ten to twelve slides dedicated exclusively to strategic context, decisions, and risk analysis. Detailed operational workflows, raw financial schedules, and technical audit findings belong in an organized appendix. Presenters should test every proposed slide against three screening questions: Does this affect shareholder value? Does this alter enterprise risk? Does this require a board decision? If not, move the material to the appendix.</a:t>
            </a:r>
          </a:p>
          <a:p xmlns:a="http://schemas.openxmlformats.org/drawingml/2006/main">
            <a:r>
              <a:t/>
            </a:r>
          </a:p>
          <a:p xmlns:a="http://schemas.openxmlformats.org/drawingml/2006/main">
            <a:r>
              <a:t>Sources:</a:t>
            </a:r>
          </a:p>
          <a:p xmlns:a="http://schemas.openxmlformats.org/drawingml/2006/main">
            <a:r>
              <a:t>https://corpgov.law.harvard.edu/2024/08/11/under-pressure-rethinking-board-practices/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governance maxim of noses in, fingers out reflects the necessary separation between board oversight and executive management. As articulated in the Business Roundtable Principles of Corporate Governance on the Harvard Law School Forum, effective directors exercise diligent oversight over corporate strategy and risk management without performing or duplicating executive tasks. When management presentations descend into day-to-day administrative details, they unintentionally invite directors to cross the governance line and debate operational choices like vendor selection or staffing logistics. Presenters must maintain clear governance boundaries by focusing on strategic outcomes, policy frameworks, and financial parameters. Framing requests around defined capital boundaries and risk tolerances allows the board to fulfill its fiduciary monitoring duties while leaving management full operational autonomy to execute the approved corporate strategy.</a:t>
            </a:r>
          </a:p>
          <a:p xmlns:a="http://schemas.openxmlformats.org/drawingml/2006/main">
            <a:r>
              <a:t/>
            </a:r>
          </a:p>
          <a:p xmlns:a="http://schemas.openxmlformats.org/drawingml/2006/main">
            <a:r>
              <a:t>Sources:</a:t>
            </a:r>
          </a:p>
          <a:p xmlns:a="http://schemas.openxmlformats.org/drawingml/2006/main">
            <a:r>
              <a:t>https://corpgov.law.harvard.edu/2016/09/08/principles-of-corporate-governance/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Delivering a board presentation demands executive poise and active listening. In boardroom guidance from Prezentium and PwC governance insights, advisers recommend conducting pre-meeting consultations with the board or committee chair. These discussions reveal director priorities and identify potential objections before the formal meeting. During the presentation, executives should expect frequent interruptions. Directors interrupt to stress-test assumptions, examine risks, and clarify governance implications. Presenters must welcome these inquiries with composure rather than defensiveness. If a director raises a question that requires unavailable data, the presenter must candidly admit the limitation and promise a prompt follow-up. Bluffing in the boardroom destroys credibility instantly. Demonstrating intellectual honesty, answering questions directly, and maintaining disciplined composure under questioning reinforces the board confidence in executive leadership.</a:t>
            </a:r>
          </a:p>
          <a:p xmlns:a="http://schemas.openxmlformats.org/drawingml/2006/main">
            <a:r>
              <a:t/>
            </a:r>
          </a:p>
          <a:p xmlns:a="http://schemas.openxmlformats.org/drawingml/2006/main">
            <a:r>
              <a:t>Sources:</a:t>
            </a:r>
          </a:p>
          <a:p xmlns:a="http://schemas.openxmlformats.org/drawingml/2006/main">
            <a:r>
              <a:t>https://prezentium.com/board-of-directors-presentation/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Executive standing with the board is built cumulatively across successive quarters through consistency and integrity. In their analysis of boardroom dynamics published on the Harvard Law School Forum on Corporate Governance, Deloitte practitioners emphasize that trust and candor represent essential components of effective governance. Management should open recurring briefings by reviewing past commitments, transparently reporting progress against previous milestones and forecasts. Acknowledging missed targets candidly and analyzing root causes proves executive maturity and control. Additionally, as noted by PwC advisers, organizing board communication into consistent periodic reporting alongside periodic deep dives helps directors observe multi-quarter trends clearly. When directors see that executive leadership communicates objective facts without promotional spin, the board becomes a trusted governance partner capable of guiding the enterprise through strategic opportunities and complex crises.</a:t>
            </a:r>
          </a:p>
          <a:p xmlns:a="http://schemas.openxmlformats.org/drawingml/2006/main">
            <a:r>
              <a:t/>
            </a:r>
          </a:p>
          <a:p xmlns:a="http://schemas.openxmlformats.org/drawingml/2006/main">
            <a:r>
              <a:t>Sources:</a:t>
            </a:r>
          </a:p>
          <a:p xmlns:a="http://schemas.openxmlformats.org/drawingml/2006/main">
            <a:r>
              <a:t>https://corpgov.law.harvard.edu/2024/10/20/timeless-principles-of-board-dynamics/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presenting to the board of directors is a vital leadership capability that directly impacts governance efficacy and corporate performance. As established across corporate governance principles from the Business Roundtable and Harvard Law School Forum publications, effective boardroom communication honors the legal division between oversight and execution. By leading with clear recommendations, leveraging comprehensive pre-read briefing packages, and focusing live meetings on strategic deliberation, executive presenters maximize the value of limited boardroom interactions. Operating with candor, welcoming tough director inquiries, and tracking commitments across quarters builds enduring fiduciary trust. When management communicates with strategic discipline and intellectual honesty, board presentations become powerful catalysts for sound corporate oversight and long-term enterprise value creation.</a:t>
            </a:r>
          </a:p>
          <a:p xmlns:a="http://schemas.openxmlformats.org/drawingml/2006/main">
            <a:r>
              <a:t/>
            </a:r>
          </a:p>
          <a:p xmlns:a="http://schemas.openxmlformats.org/drawingml/2006/main">
            <a:r>
              <a:t>Sources:</a:t>
            </a:r>
          </a:p>
          <a:p xmlns:a="http://schemas.openxmlformats.org/drawingml/2006/main">
            <a:r>
              <a:t>https://corpgov.law.harvard.edu/2016/09/08/principles-of-corporate-governance/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b8999f554534a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8fd205135749c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8e1ffe4edb4418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c8ffb2daa6941c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3de4622bf404bb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6e075202d034d9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D523E7-89C1-411F-9594-1A291965FC2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1B4C9AF-5F73-4511-B9AB-38B818EB06B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10629C-4255-4048-8830-530E5978321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3CC400-B4B6-4DBC-AA48-DEE524F550C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E0A08C3-D80C-4130-9109-093FD806956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86AFBA9-FC71-4669-A86D-6617C9D309E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29E78A0-1A55-4992-8609-04B61D22184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0835ADE-959A-41EC-84F4-68761F4C435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742D77-8F0C-42ED-B2FE-7836171797C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6B880A7-8836-4D2E-BBB5-BB120D4CA16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b89cecdcba41bd" /><Relationship Type="http://schemas.openxmlformats.org/officeDocument/2006/relationships/slideLayout" Target="/ppt/slideLayouts/slideLayout1.xml" Id="R12764f7d2cbe4458" /><Relationship Type="http://schemas.openxmlformats.org/officeDocument/2006/relationships/slideLayout" Target="/ppt/slideLayouts/slideLayout2.xml" Id="Rfb4d8d60096d440a" /><Relationship Type="http://schemas.openxmlformats.org/officeDocument/2006/relationships/slideLayout" Target="/ppt/slideLayouts/slideLayout3.xml" Id="Rc3619c5a5cc24b49" /><Relationship Type="http://schemas.openxmlformats.org/officeDocument/2006/relationships/slideLayout" Target="/ppt/slideLayouts/slideLayout4.xml" Id="R7e1d62d625114786" /><Relationship Type="http://schemas.openxmlformats.org/officeDocument/2006/relationships/slideLayout" Target="/ppt/slideLayouts/slideLayout5.xml" Id="R0573eee21cc049b6" /><Relationship Type="http://schemas.openxmlformats.org/officeDocument/2006/relationships/slideLayout" Target="/ppt/slideLayouts/slideLayout6.xml" Id="Race362fe9116433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764f7d2cbe4458"/>
    <p:sldLayoutId xmlns:r="http://schemas.openxmlformats.org/officeDocument/2006/relationships" id="2147483650" r:id="Rfb4d8d60096d440a"/>
    <p:sldLayoutId xmlns:r="http://schemas.openxmlformats.org/officeDocument/2006/relationships" id="2147483651" r:id="Rc3619c5a5cc24b49"/>
    <p:sldLayoutId xmlns:r="http://schemas.openxmlformats.org/officeDocument/2006/relationships" id="2147483652" r:id="R7e1d62d625114786"/>
    <p:sldLayoutId xmlns:r="http://schemas.openxmlformats.org/officeDocument/2006/relationships" id="2147483653" r:id="R0573eee21cc049b6"/>
    <p:sldLayoutId xmlns:r="http://schemas.openxmlformats.org/officeDocument/2006/relationships" id="2147483654" r:id="Race362fe9116433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5da198610b7470f" /><Relationship Type="http://schemas.openxmlformats.org/officeDocument/2006/relationships/image" Target="/ppt/media/image.png" Id="Ra4fc25d5f92341ac" /><Relationship Type="http://schemas.openxmlformats.org/officeDocument/2006/relationships/notesSlide" Target="/ppt/notesSlides/notesSlide1.xml" Id="R45042e3b328d40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db9d8a5ea324ee3" /><Relationship Type="http://schemas.openxmlformats.org/officeDocument/2006/relationships/notesSlide" Target="/ppt/notesSlides/notesSlide2.xml" Id="Rd40f51c14cd84a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06cccd0006941de" /><Relationship Type="http://schemas.openxmlformats.org/officeDocument/2006/relationships/notesSlide" Target="/ppt/notesSlides/notesSlide3.xml" Id="R0f9c04f2d5ab42f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4e373b7f77e41b7" /><Relationship Type="http://schemas.openxmlformats.org/officeDocument/2006/relationships/notesSlide" Target="/ppt/notesSlides/notesSlide4.xml" Id="Rf8d976b3d3d440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1b90ef971884eaa" /><Relationship Type="http://schemas.openxmlformats.org/officeDocument/2006/relationships/notesSlide" Target="/ppt/notesSlides/notesSlide5.xml" Id="R891c7dbc079a488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cbc0f75f3ed4ef8" /><Relationship Type="http://schemas.openxmlformats.org/officeDocument/2006/relationships/notesSlide" Target="/ppt/notesSlides/notesSlide6.xml" Id="R4151f6859f374c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6218967cc524613" /><Relationship Type="http://schemas.openxmlformats.org/officeDocument/2006/relationships/notesSlide" Target="/ppt/notesSlides/notesSlide7.xml" Id="R99b23ecdef3a43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f194a9e57d14100" /><Relationship Type="http://schemas.openxmlformats.org/officeDocument/2006/relationships/notesSlide" Target="/ppt/notesSlides/notesSlide8.xml" Id="Rf9e964e53c9c4dc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ad1992b7b5c43b9" /><Relationship Type="http://schemas.openxmlformats.org/officeDocument/2006/relationships/notesSlide" Target="/ppt/notesSlides/notesSlide9.xml" Id="R1d7ff744612743e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5f429871c354679" /><Relationship Type="http://schemas.openxmlformats.org/officeDocument/2006/relationships/notesSlide" Target="/ppt/notesSlides/notesSlide10.xml" Id="R447c41ce77024a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2ddebb8ce4640cf" /><Relationship Type="http://schemas.openxmlformats.org/officeDocument/2006/relationships/notesSlide" Target="/ppt/notesSlides/notesSlide11.xml" Id="R8835925b28684d6a"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F618288-F90A-43ED-BE7C-355A300D5D1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B9F7D86-4369-4A6B-BA0A-19063A83DD30}"/>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CORPORATE GOVERNANCE</a:t>
            </a:r>
          </a:p>
        </p:txBody>
      </p:sp>
      <p:sp>
        <p:nvSpPr>
          <p:cNvPr id="3" name="">
            <a:extLst xmlns:a="http://schemas.openxmlformats.org/drawingml/2006/main">
              <a:ext uri="{FF2B5EF4-FFF2-40B4-BE49-F238E27FC236}">
                <a16:creationId xmlns:a16="http://schemas.microsoft.com/office/drawing/2014/main" id="{288ECB7A-5579-42F1-9E19-3E9821D752AE}"/>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Board Of Directors Presentation</a:t>
            </a:r>
          </a:p>
        </p:txBody>
      </p:sp>
      <p:sp>
        <p:nvSpPr>
          <p:cNvPr id="4" name="">
            <a:extLst xmlns:a="http://schemas.openxmlformats.org/drawingml/2006/main">
              <a:ext uri="{FF2B5EF4-FFF2-40B4-BE49-F238E27FC236}">
                <a16:creationId xmlns:a16="http://schemas.microsoft.com/office/drawing/2014/main" id="{EB3F2FAE-39DF-4070-BB90-BDC3BE9B1E6F}"/>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Principles of Strategic Altitude, Governance Oversight, and Decision Architecture</a:t>
            </a:r>
          </a:p>
        </p:txBody>
      </p:sp>
      <p:pic>
        <p:nvPicPr>
          <p:cNvPr id="5" name="">
            <a:extLst xmlns:a="http://schemas.openxmlformats.org/drawingml/2006/main">
              <a:ext uri="{FF2B5EF4-FFF2-40B4-BE49-F238E27FC236}">
                <a16:creationId xmlns:a16="http://schemas.microsoft.com/office/drawing/2014/main" id="{44A7F3EA-2C61-44EC-A620-BE05916376CF}"/>
              </a:ext>
            </a:extLst>
          </p:cNvPr>
          <p:cNvPicPr>
            <a:picLocks xmlns:a="http://schemas.openxmlformats.org/drawingml/2006/main" noChangeAspect="1"/>
          </p:cNvPicPr>
          <p:nvPr/>
        </p:nvPicPr>
        <p:blipFill>
          <a:blip xmlns:r="http://schemas.openxmlformats.org/officeDocument/2006/relationships" xmlns:a="http://schemas.openxmlformats.org/drawingml/2006/main" r:embed="Ra4fc25d5f92341ac"/>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9419C3A-9B95-4D75-A657-0E47E0EAF24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0568770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6B1CF8B-A169-41A9-9203-C2F36BBF9D2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448E9D2-78B9-442F-A297-D03FAA80F1F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63"/>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The Governance Mandate and Strategic Altitude</a:t>
            </a:r>
          </a:p>
        </p:txBody>
      </p:sp>
      <p:sp>
        <p:nvSpPr>
          <p:cNvPr id="3" name="">
            <a:extLst xmlns:a="http://schemas.openxmlformats.org/drawingml/2006/main">
              <a:ext uri="{FF2B5EF4-FFF2-40B4-BE49-F238E27FC236}">
                <a16:creationId xmlns:a16="http://schemas.microsoft.com/office/drawing/2014/main" id="{EBF39D38-F5AA-42E5-A048-82822288D88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Directors oversee enterprise strategy and long-term value creation without managing day-to-day operations.</a:t>
            </a:r>
          </a:p>
        </p:txBody>
      </p:sp>
      <p:sp>
        <p:nvSpPr>
          <p:cNvPr id="4" name="">
            <a:extLst xmlns:a="http://schemas.openxmlformats.org/drawingml/2006/main">
              <a:ext uri="{FF2B5EF4-FFF2-40B4-BE49-F238E27FC236}">
                <a16:creationId xmlns:a16="http://schemas.microsoft.com/office/drawing/2014/main" id="{664A6182-E2E9-4D14-94B3-1D745A4FCD7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Fiduciary duty centers on oversight, capital allocation, and CEO succession</a:t>
            </a:r>
          </a:p>
        </p:txBody>
      </p:sp>
      <p:sp>
        <p:nvSpPr>
          <p:cNvPr id="5" name="">
            <a:extLst xmlns:a="http://schemas.openxmlformats.org/drawingml/2006/main">
              <a:ext uri="{FF2B5EF4-FFF2-40B4-BE49-F238E27FC236}">
                <a16:creationId xmlns:a16="http://schemas.microsoft.com/office/drawing/2014/main" id="{D2574079-4191-4371-97AF-0BF02D42898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frame all agenda topics around enterprise value and risk</a:t>
            </a:r>
          </a:p>
        </p:txBody>
      </p:sp>
      <p:sp>
        <p:nvSpPr>
          <p:cNvPr id="6" name="">
            <a:extLst xmlns:a="http://schemas.openxmlformats.org/drawingml/2006/main">
              <a:ext uri="{FF2B5EF4-FFF2-40B4-BE49-F238E27FC236}">
                <a16:creationId xmlns:a16="http://schemas.microsoft.com/office/drawing/2014/main" id="{6C1F2E0A-BA7D-4EB4-AD27-9618351F7A4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Distinguish managerial execution from board strategic stewardship</a:t>
            </a:r>
          </a:p>
        </p:txBody>
      </p:sp>
      <p:sp>
        <p:nvSpPr>
          <p:cNvPr id="7" name="">
            <a:extLst xmlns:a="http://schemas.openxmlformats.org/drawingml/2006/main">
              <a:ext uri="{FF2B5EF4-FFF2-40B4-BE49-F238E27FC236}">
                <a16:creationId xmlns:a16="http://schemas.microsoft.com/office/drawing/2014/main" id="{AEF1797B-74B5-49BA-B021-2E4FE16A004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128341424"/>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0840D9E-5FC5-48BD-A91B-3C93CEB60E8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C6D798A7-095B-4979-BF6B-CF989C48C3F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257"/>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Decision Architecture and Bottom Line Framing</a:t>
            </a:r>
          </a:p>
        </p:txBody>
      </p:sp>
      <p:sp>
        <p:nvSpPr>
          <p:cNvPr id="3" name="">
            <a:extLst xmlns:a="http://schemas.openxmlformats.org/drawingml/2006/main">
              <a:ext uri="{FF2B5EF4-FFF2-40B4-BE49-F238E27FC236}">
                <a16:creationId xmlns:a16="http://schemas.microsoft.com/office/drawing/2014/main" id="{57FB736C-D8AC-4F66-9458-747B5E331E8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Lead with the primary recommendation in the opening two minutes to establish a clear evaluation framework.</a:t>
            </a:r>
          </a:p>
        </p:txBody>
      </p:sp>
      <p:sp>
        <p:nvSpPr>
          <p:cNvPr id="4" name="">
            <a:extLst xmlns:a="http://schemas.openxmlformats.org/drawingml/2006/main">
              <a:ext uri="{FF2B5EF4-FFF2-40B4-BE49-F238E27FC236}">
                <a16:creationId xmlns:a16="http://schemas.microsoft.com/office/drawing/2014/main" id="{E527C995-B9B8-45A2-A041-307DB49F534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47AB964-309F-4130-BDAA-810AFCA82AB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Deploy Bottom Line Up Front structure to state requests immediately</a:t>
            </a:r>
          </a:p>
        </p:txBody>
      </p:sp>
      <p:sp>
        <p:nvSpPr>
          <p:cNvPr id="6" name="">
            <a:extLst xmlns:a="http://schemas.openxmlformats.org/drawingml/2006/main">
              <a:ext uri="{FF2B5EF4-FFF2-40B4-BE49-F238E27FC236}">
                <a16:creationId xmlns:a16="http://schemas.microsoft.com/office/drawing/2014/main" id="{D7899E09-32EC-4F9C-88B7-E474AB51300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FB217C6-06DD-42D1-9447-71780C28E98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Apply Situation-Complication-Resolution format to clarify core trade-offs</a:t>
            </a:r>
          </a:p>
        </p:txBody>
      </p:sp>
      <p:sp>
        <p:nvSpPr>
          <p:cNvPr id="8" name="">
            <a:extLst xmlns:a="http://schemas.openxmlformats.org/drawingml/2006/main">
              <a:ext uri="{FF2B5EF4-FFF2-40B4-BE49-F238E27FC236}">
                <a16:creationId xmlns:a16="http://schemas.microsoft.com/office/drawing/2014/main" id="{226B0463-2FE7-4FF3-A4F2-7A6CE31868A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8220A25-4890-47F4-8E7C-016CD6B4D8E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Recommendation: allocate 12 to 16 minutes for presentation, reserving Q&amp;A</a:t>
            </a:r>
          </a:p>
        </p:txBody>
      </p:sp>
      <p:sp>
        <p:nvSpPr>
          <p:cNvPr id="10" name="">
            <a:extLst xmlns:a="http://schemas.openxmlformats.org/drawingml/2006/main">
              <a:ext uri="{FF2B5EF4-FFF2-40B4-BE49-F238E27FC236}">
                <a16:creationId xmlns:a16="http://schemas.microsoft.com/office/drawing/2014/main" id="{434E9DC3-A80E-4D17-B658-D9F6A9D3BAF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89270002"/>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2FC429-F37F-4789-BF45-EB9ABD0EB1C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16F4B88-6E25-45FE-975E-2FE29C075D63}"/>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Pre-Read Materials and Information Architecture</a:t>
            </a:r>
          </a:p>
        </p:txBody>
      </p:sp>
      <p:sp>
        <p:nvSpPr>
          <p:cNvPr id="3" name="">
            <a:extLst xmlns:a="http://schemas.openxmlformats.org/drawingml/2006/main">
              <a:ext uri="{FF2B5EF4-FFF2-40B4-BE49-F238E27FC236}">
                <a16:creationId xmlns:a16="http://schemas.microsoft.com/office/drawing/2014/main" id="{2D742ECC-CDE5-4935-9D63-0183C2B135A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Distribute comprehensive pre-read packages 48 hours early to reserve boardroom time for strategic debate.</a:t>
            </a:r>
          </a:p>
        </p:txBody>
      </p:sp>
      <p:sp>
        <p:nvSpPr>
          <p:cNvPr id="4" name="">
            <a:extLst xmlns:a="http://schemas.openxmlformats.org/drawingml/2006/main">
              <a:ext uri="{FF2B5EF4-FFF2-40B4-BE49-F238E27FC236}">
                <a16:creationId xmlns:a16="http://schemas.microsoft.com/office/drawing/2014/main" id="{5A86C479-A435-4D1D-B1AE-51F0353DC22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Distribute briefing materials 48 to 72 hours before the scheduled meeting</a:t>
            </a:r>
          </a:p>
        </p:txBody>
      </p:sp>
      <p:sp>
        <p:nvSpPr>
          <p:cNvPr id="5" name="">
            <a:extLst xmlns:a="http://schemas.openxmlformats.org/drawingml/2006/main">
              <a:ext uri="{FF2B5EF4-FFF2-40B4-BE49-F238E27FC236}">
                <a16:creationId xmlns:a16="http://schemas.microsoft.com/office/drawing/2014/main" id="{9DBFE4A4-A6EA-4182-9328-7FD87F84FBB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 packages with a concise one to two page executive summary</a:t>
            </a:r>
          </a:p>
        </p:txBody>
      </p:sp>
      <p:sp>
        <p:nvSpPr>
          <p:cNvPr id="6" name="">
            <a:extLst xmlns:a="http://schemas.openxmlformats.org/drawingml/2006/main">
              <a:ext uri="{FF2B5EF4-FFF2-40B4-BE49-F238E27FC236}">
                <a16:creationId xmlns:a16="http://schemas.microsoft.com/office/drawing/2014/main" id="{6A740AC0-71FC-4E60-A2B9-A4B9C67369A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Dedicate live boardroom sessions to testing assumptions and trade-offs</a:t>
            </a:r>
          </a:p>
        </p:txBody>
      </p:sp>
      <p:sp>
        <p:nvSpPr>
          <p:cNvPr id="7" name="">
            <a:extLst xmlns:a="http://schemas.openxmlformats.org/drawingml/2006/main">
              <a:ext uri="{FF2B5EF4-FFF2-40B4-BE49-F238E27FC236}">
                <a16:creationId xmlns:a16="http://schemas.microsoft.com/office/drawing/2014/main" id="{C4C69AEA-0F13-4570-916A-758B6DA36BC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45685092"/>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2B993B-7240-4339-B1AA-3C9BFB50386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A6F932BA-9B14-4A29-BB28-B7802D56765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Director Expectations and Common Pitfalls</a:t>
            </a:r>
          </a:p>
        </p:txBody>
      </p:sp>
      <p:sp>
        <p:nvSpPr>
          <p:cNvPr id="3" name="">
            <a:extLst xmlns:a="http://schemas.openxmlformats.org/drawingml/2006/main">
              <a:ext uri="{FF2B5EF4-FFF2-40B4-BE49-F238E27FC236}">
                <a16:creationId xmlns:a16="http://schemas.microsoft.com/office/drawing/2014/main" id="{63A92C4A-FCE5-46E7-B1D8-2D699E7ED43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Directors require high-level strategic relevance, candid disclosure, and disciplined time management.</a:t>
            </a:r>
          </a:p>
        </p:txBody>
      </p:sp>
      <p:sp>
        <p:nvSpPr>
          <p:cNvPr id="4" name="">
            <a:extLst xmlns:a="http://schemas.openxmlformats.org/drawingml/2006/main">
              <a:ext uri="{FF2B5EF4-FFF2-40B4-BE49-F238E27FC236}">
                <a16:creationId xmlns:a16="http://schemas.microsoft.com/office/drawing/2014/main" id="{26EEC59A-D7E2-47CB-BA47-1781C11A3B0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Prioritize high-impact strategic insights over minor operational findings</a:t>
            </a:r>
          </a:p>
        </p:txBody>
      </p:sp>
      <p:sp>
        <p:nvSpPr>
          <p:cNvPr id="5" name="">
            <a:extLst xmlns:a="http://schemas.openxmlformats.org/drawingml/2006/main">
              <a:ext uri="{FF2B5EF4-FFF2-40B4-BE49-F238E27FC236}">
                <a16:creationId xmlns:a16="http://schemas.microsoft.com/office/drawing/2014/main" id="{DAF9A9D4-5093-40D2-B0D2-3D3B6EDDCCE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Disclose adverse operational developments early alongside corrective plans</a:t>
            </a:r>
          </a:p>
        </p:txBody>
      </p:sp>
      <p:sp>
        <p:nvSpPr>
          <p:cNvPr id="6" name="">
            <a:extLst xmlns:a="http://schemas.openxmlformats.org/drawingml/2006/main">
              <a:ext uri="{FF2B5EF4-FFF2-40B4-BE49-F238E27FC236}">
                <a16:creationId xmlns:a16="http://schemas.microsoft.com/office/drawing/2014/main" id="{22C678FA-F862-40AD-895E-80F53F2D07F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tailor technical detail to committee oversight mandates</a:t>
            </a:r>
          </a:p>
        </p:txBody>
      </p:sp>
      <p:sp>
        <p:nvSpPr>
          <p:cNvPr id="7" name="">
            <a:extLst xmlns:a="http://schemas.openxmlformats.org/drawingml/2006/main">
              <a:ext uri="{FF2B5EF4-FFF2-40B4-BE49-F238E27FC236}">
                <a16:creationId xmlns:a16="http://schemas.microsoft.com/office/drawing/2014/main" id="{624D9879-B5B0-4234-8506-3921D3A9AC6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4340057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141CD31-AB89-415F-A801-4BAD15FF625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2F0D5938-94EF-4680-A8E6-213B7A7CC11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274"/>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Structuring Strategic and Enterprise Risk Briefings</a:t>
            </a:r>
          </a:p>
        </p:txBody>
      </p:sp>
      <p:sp>
        <p:nvSpPr>
          <p:cNvPr id="3" name="">
            <a:extLst xmlns:a="http://schemas.openxmlformats.org/drawingml/2006/main">
              <a:ext uri="{FF2B5EF4-FFF2-40B4-BE49-F238E27FC236}">
                <a16:creationId xmlns:a16="http://schemas.microsoft.com/office/drawing/2014/main" id="{E22317BA-E95A-4FF7-9451-F8DBD73BCE8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Organize board briefings into standard governance modules covering financial health and risk boundaries.</a:t>
            </a:r>
          </a:p>
        </p:txBody>
      </p:sp>
      <p:sp>
        <p:nvSpPr>
          <p:cNvPr id="4" name="">
            <a:extLst xmlns:a="http://schemas.openxmlformats.org/drawingml/2006/main">
              <a:ext uri="{FF2B5EF4-FFF2-40B4-BE49-F238E27FC236}">
                <a16:creationId xmlns:a16="http://schemas.microsoft.com/office/drawing/2014/main" id="{78D0AC7A-FC4B-47F6-B33F-B31FC98CD9B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83CD06F-848B-4766-BE1D-53CCC399AE0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Structure reports into standard modules covering financial and strategic updates</a:t>
            </a:r>
          </a:p>
        </p:txBody>
      </p:sp>
      <p:sp>
        <p:nvSpPr>
          <p:cNvPr id="6" name="">
            <a:extLst xmlns:a="http://schemas.openxmlformats.org/drawingml/2006/main">
              <a:ext uri="{FF2B5EF4-FFF2-40B4-BE49-F238E27FC236}">
                <a16:creationId xmlns:a16="http://schemas.microsoft.com/office/drawing/2014/main" id="{7379E09D-6E75-49DD-BA9A-AB271185F01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49148D7-D051-4BCD-B670-C683C7AE472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Frame enterprise risks against the established corporate risk appetite</a:t>
            </a:r>
          </a:p>
        </p:txBody>
      </p:sp>
      <p:sp>
        <p:nvSpPr>
          <p:cNvPr id="8" name="">
            <a:extLst xmlns:a="http://schemas.openxmlformats.org/drawingml/2006/main">
              <a:ext uri="{FF2B5EF4-FFF2-40B4-BE49-F238E27FC236}">
                <a16:creationId xmlns:a16="http://schemas.microsoft.com/office/drawing/2014/main" id="{807D90FA-1174-4A75-82E7-29D71E538DA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80506C7-5B97-45D7-B9B3-394E9A7565A2}"/>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Link capital requests directly to projected long-term value creation</a:t>
            </a:r>
          </a:p>
        </p:txBody>
      </p:sp>
      <p:sp>
        <p:nvSpPr>
          <p:cNvPr id="10" name="">
            <a:extLst xmlns:a="http://schemas.openxmlformats.org/drawingml/2006/main">
              <a:ext uri="{FF2B5EF4-FFF2-40B4-BE49-F238E27FC236}">
                <a16:creationId xmlns:a16="http://schemas.microsoft.com/office/drawing/2014/main" id="{612B9187-57B5-40D1-BCD0-04D24608F33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78918917"/>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7EBF994-D575-475E-8ADC-5CDDE30E08E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82DE61E1-98F3-48D7-907E-36146CBE729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Operational Detail Versus Strategic Synthesis</a:t>
            </a:r>
          </a:p>
        </p:txBody>
      </p:sp>
      <p:sp>
        <p:nvSpPr>
          <p:cNvPr id="3" name="">
            <a:extLst xmlns:a="http://schemas.openxmlformats.org/drawingml/2006/main">
              <a:ext uri="{FF2B5EF4-FFF2-40B4-BE49-F238E27FC236}">
                <a16:creationId xmlns:a16="http://schemas.microsoft.com/office/drawing/2014/main" id="{D2C4A7EE-ECB6-4612-927F-6C7186B2C1C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Maintain a concise core deck and relegate technical calculations and audits to an appendix.</a:t>
            </a:r>
          </a:p>
        </p:txBody>
      </p:sp>
      <p:sp>
        <p:nvSpPr>
          <p:cNvPr id="4" name="">
            <a:extLst xmlns:a="http://schemas.openxmlformats.org/drawingml/2006/main">
              <a:ext uri="{FF2B5EF4-FFF2-40B4-BE49-F238E27FC236}">
                <a16:creationId xmlns:a16="http://schemas.microsoft.com/office/drawing/2014/main" id="{D972BF0A-F613-44A3-A451-F105393F3D6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restrict core briefing decks to 10 or 12 high-impact slides</a:t>
            </a:r>
          </a:p>
        </p:txBody>
      </p:sp>
      <p:sp>
        <p:nvSpPr>
          <p:cNvPr id="5" name="">
            <a:extLst xmlns:a="http://schemas.openxmlformats.org/drawingml/2006/main">
              <a:ext uri="{FF2B5EF4-FFF2-40B4-BE49-F238E27FC236}">
                <a16:creationId xmlns:a16="http://schemas.microsoft.com/office/drawing/2014/main" id="{A23E6FF7-49F1-46A7-BB8E-AC35EA59F7C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Relegate technical audits, models, and secondary data to the appendix</a:t>
            </a:r>
          </a:p>
        </p:txBody>
      </p:sp>
      <p:sp>
        <p:nvSpPr>
          <p:cNvPr id="6" name="">
            <a:extLst xmlns:a="http://schemas.openxmlformats.org/drawingml/2006/main">
              <a:ext uri="{FF2B5EF4-FFF2-40B4-BE49-F238E27FC236}">
                <a16:creationId xmlns:a16="http://schemas.microsoft.com/office/drawing/2014/main" id="{25DA5ECF-5870-461C-9B7C-B71BE5D9EB3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Filter content by asking if the data shifts risk or requires board action</a:t>
            </a:r>
          </a:p>
        </p:txBody>
      </p:sp>
      <p:sp>
        <p:nvSpPr>
          <p:cNvPr id="7" name="">
            <a:extLst xmlns:a="http://schemas.openxmlformats.org/drawingml/2006/main">
              <a:ext uri="{FF2B5EF4-FFF2-40B4-BE49-F238E27FC236}">
                <a16:creationId xmlns:a16="http://schemas.microsoft.com/office/drawing/2014/main" id="{D774269D-4DA8-486F-A37C-7BBFC8643C8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20374425"/>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33D87C3-9E22-471D-9830-9322C7D0919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D1D4144C-8A41-497B-AD7C-3612E08DA54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Navigating the Oversight and Management Boundary</a:t>
            </a:r>
          </a:p>
        </p:txBody>
      </p:sp>
      <p:sp>
        <p:nvSpPr>
          <p:cNvPr id="3" name="">
            <a:extLst xmlns:a="http://schemas.openxmlformats.org/drawingml/2006/main">
              <a:ext uri="{FF2B5EF4-FFF2-40B4-BE49-F238E27FC236}">
                <a16:creationId xmlns:a16="http://schemas.microsoft.com/office/drawing/2014/main" id="{61112E77-97D3-47EA-BD9D-70E027C46A2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Preserve governance boundaries by presenting strategic outcomes rather than procedural mechanics.</a:t>
            </a:r>
          </a:p>
        </p:txBody>
      </p:sp>
      <p:sp>
        <p:nvSpPr>
          <p:cNvPr id="4" name="">
            <a:extLst xmlns:a="http://schemas.openxmlformats.org/drawingml/2006/main">
              <a:ext uri="{FF2B5EF4-FFF2-40B4-BE49-F238E27FC236}">
                <a16:creationId xmlns:a16="http://schemas.microsoft.com/office/drawing/2014/main" id="{03A66A69-CEC1-43A5-9E97-9CCC1B15DF2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Directors serve as monitors rather than operational managers of the firm</a:t>
            </a:r>
          </a:p>
        </p:txBody>
      </p:sp>
      <p:sp>
        <p:nvSpPr>
          <p:cNvPr id="5" name="">
            <a:extLst xmlns:a="http://schemas.openxmlformats.org/drawingml/2006/main">
              <a:ext uri="{FF2B5EF4-FFF2-40B4-BE49-F238E27FC236}">
                <a16:creationId xmlns:a16="http://schemas.microsoft.com/office/drawing/2014/main" id="{17DD674C-5551-43E6-A714-125D486D037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Overly granular procedural reporting invites operational micromanagement</a:t>
            </a:r>
          </a:p>
        </p:txBody>
      </p:sp>
      <p:sp>
        <p:nvSpPr>
          <p:cNvPr id="6" name="">
            <a:extLst xmlns:a="http://schemas.openxmlformats.org/drawingml/2006/main">
              <a:ext uri="{FF2B5EF4-FFF2-40B4-BE49-F238E27FC236}">
                <a16:creationId xmlns:a16="http://schemas.microsoft.com/office/drawing/2014/main" id="{2A86F9EA-FD66-4F67-A88A-F0D68A00C58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Frame requests around strategic boundaries and capital expenditure thresholds</a:t>
            </a:r>
          </a:p>
        </p:txBody>
      </p:sp>
      <p:sp>
        <p:nvSpPr>
          <p:cNvPr id="7" name="">
            <a:extLst xmlns:a="http://schemas.openxmlformats.org/drawingml/2006/main">
              <a:ext uri="{FF2B5EF4-FFF2-40B4-BE49-F238E27FC236}">
                <a16:creationId xmlns:a16="http://schemas.microsoft.com/office/drawing/2014/main" id="{FC8A3C59-14B7-4A12-B8F5-37FBA3D4F7C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91072546"/>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FC977B8-1476-4F58-872C-682AA3204DC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F89BF0D6-6E30-4F89-906F-01290736006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Boardroom Delivery and High-Stakes Inquiries</a:t>
            </a:r>
          </a:p>
        </p:txBody>
      </p:sp>
      <p:sp>
        <p:nvSpPr>
          <p:cNvPr id="3" name="">
            <a:extLst xmlns:a="http://schemas.openxmlformats.org/drawingml/2006/main">
              <a:ext uri="{FF2B5EF4-FFF2-40B4-BE49-F238E27FC236}">
                <a16:creationId xmlns:a16="http://schemas.microsoft.com/office/drawing/2014/main" id="{D4EB6217-BEAB-4130-AD4C-3EE4308DC02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Anticipate intense inquiries, welcome interruptions, and maintain non-defensive composure.</a:t>
            </a:r>
          </a:p>
        </p:txBody>
      </p:sp>
      <p:sp>
        <p:nvSpPr>
          <p:cNvPr id="4" name="">
            <a:extLst xmlns:a="http://schemas.openxmlformats.org/drawingml/2006/main">
              <a:ext uri="{FF2B5EF4-FFF2-40B4-BE49-F238E27FC236}">
                <a16:creationId xmlns:a16="http://schemas.microsoft.com/office/drawing/2014/main" id="{81F022E7-F6F5-42D7-89EB-10CB4C7C011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FCB4BDF-1F8F-4356-A802-68F2CD82E93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Conduct pre-meeting alignment sessions with committee chairs to test topics</a:t>
            </a:r>
          </a:p>
        </p:txBody>
      </p:sp>
      <p:sp>
        <p:nvSpPr>
          <p:cNvPr id="6" name="">
            <a:extLst xmlns:a="http://schemas.openxmlformats.org/drawingml/2006/main">
              <a:ext uri="{FF2B5EF4-FFF2-40B4-BE49-F238E27FC236}">
                <a16:creationId xmlns:a16="http://schemas.microsoft.com/office/drawing/2014/main" id="{8E95ED9F-54D6-437C-8D1C-B484CD812EE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8EC4038-7370-41A0-BCA6-C1B3CF4941E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Treat director interruptions as opportunities for substantive engagement</a:t>
            </a:r>
          </a:p>
        </p:txBody>
      </p:sp>
      <p:sp>
        <p:nvSpPr>
          <p:cNvPr id="8" name="">
            <a:extLst xmlns:a="http://schemas.openxmlformats.org/drawingml/2006/main">
              <a:ext uri="{FF2B5EF4-FFF2-40B4-BE49-F238E27FC236}">
                <a16:creationId xmlns:a16="http://schemas.microsoft.com/office/drawing/2014/main" id="{F6CCC6D1-1876-478B-911B-6A4088F2F2D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8815626-9992-4D73-9E27-07D3C80B5DE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Acknowledge knowledge gaps honestly and commit to prompt written follow-up</a:t>
            </a:r>
          </a:p>
        </p:txBody>
      </p:sp>
      <p:sp>
        <p:nvSpPr>
          <p:cNvPr id="10" name="">
            <a:extLst xmlns:a="http://schemas.openxmlformats.org/drawingml/2006/main">
              <a:ext uri="{FF2B5EF4-FFF2-40B4-BE49-F238E27FC236}">
                <a16:creationId xmlns:a16="http://schemas.microsoft.com/office/drawing/2014/main" id="{71AD12F4-DBA1-42EB-B538-B1AD6530901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7082311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614996E-E0F2-4702-9E26-FDD1EFE51D3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4F2E7797-0F0F-45F2-953A-242264C627C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084"/>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Sustaining Long-Term Credibility and Alignment</a:t>
            </a:r>
          </a:p>
        </p:txBody>
      </p:sp>
      <p:sp>
        <p:nvSpPr>
          <p:cNvPr id="3" name="">
            <a:extLst xmlns:a="http://schemas.openxmlformats.org/drawingml/2006/main">
              <a:ext uri="{FF2B5EF4-FFF2-40B4-BE49-F238E27FC236}">
                <a16:creationId xmlns:a16="http://schemas.microsoft.com/office/drawing/2014/main" id="{0F19C891-CD75-4360-808A-84F723727F0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Consistent tracking of prior commitments and constructive candor build enduring boardroom trust.</a:t>
            </a:r>
          </a:p>
        </p:txBody>
      </p:sp>
      <p:sp>
        <p:nvSpPr>
          <p:cNvPr id="4" name="">
            <a:extLst xmlns:a="http://schemas.openxmlformats.org/drawingml/2006/main">
              <a:ext uri="{FF2B5EF4-FFF2-40B4-BE49-F238E27FC236}">
                <a16:creationId xmlns:a16="http://schemas.microsoft.com/office/drawing/2014/main" id="{97506911-AFA1-4335-ABBE-7F354BF21CD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Track performance transparently against commitments made in prior quarters</a:t>
            </a:r>
          </a:p>
        </p:txBody>
      </p:sp>
      <p:sp>
        <p:nvSpPr>
          <p:cNvPr id="5" name="">
            <a:extLst xmlns:a="http://schemas.openxmlformats.org/drawingml/2006/main">
              <a:ext uri="{FF2B5EF4-FFF2-40B4-BE49-F238E27FC236}">
                <a16:creationId xmlns:a16="http://schemas.microsoft.com/office/drawing/2014/main" id="{B90D4E87-213C-43F5-8C9F-30C8B8D012B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Exercise constructive candor when reviewing missed targets and deviations</a:t>
            </a:r>
          </a:p>
        </p:txBody>
      </p:sp>
      <p:sp>
        <p:nvSpPr>
          <p:cNvPr id="6" name="">
            <a:extLst xmlns:a="http://schemas.openxmlformats.org/drawingml/2006/main">
              <a:ext uri="{FF2B5EF4-FFF2-40B4-BE49-F238E27FC236}">
                <a16:creationId xmlns:a16="http://schemas.microsoft.com/office/drawing/2014/main" id="{B346EF88-25E7-408F-874A-49D958DF17E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Foster continuous alignment through periodic reporting and deep dives</a:t>
            </a:r>
          </a:p>
        </p:txBody>
      </p:sp>
      <p:sp>
        <p:nvSpPr>
          <p:cNvPr id="7" name="">
            <a:extLst xmlns:a="http://schemas.openxmlformats.org/drawingml/2006/main">
              <a:ext uri="{FF2B5EF4-FFF2-40B4-BE49-F238E27FC236}">
                <a16:creationId xmlns:a16="http://schemas.microsoft.com/office/drawing/2014/main" id="{975D02AF-7FB8-4E63-AA10-B19DA28A27D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31610287"/>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0F17E7E-2686-4CDD-8A85-32B89BB3EC4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282F9E58-CABE-4E45-8EFB-E5803BA3898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Governance Excellence Through Disciplined Communication</a:t>
            </a:r>
          </a:p>
        </p:txBody>
      </p:sp>
      <p:sp>
        <p:nvSpPr>
          <p:cNvPr id="3" name="">
            <a:extLst xmlns:a="http://schemas.openxmlformats.org/drawingml/2006/main">
              <a:ext uri="{FF2B5EF4-FFF2-40B4-BE49-F238E27FC236}">
                <a16:creationId xmlns:a16="http://schemas.microsoft.com/office/drawing/2014/main" id="{E6A1AAC7-2290-4C14-B434-92F2D97A588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Strategic altitude, robust pre-reads, and objective candor establish enduring executive credibility.</a:t>
            </a:r>
          </a:p>
        </p:txBody>
      </p:sp>
      <p:sp>
        <p:nvSpPr>
          <p:cNvPr id="4" name="">
            <a:extLst xmlns:a="http://schemas.openxmlformats.org/drawingml/2006/main">
              <a:ext uri="{FF2B5EF4-FFF2-40B4-BE49-F238E27FC236}">
                <a16:creationId xmlns:a16="http://schemas.microsoft.com/office/drawing/2014/main" id="{CB18A4D5-FDC9-418F-961D-320BC76B0B4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Lead with decisive recommendations using structured executive frameworks</a:t>
            </a:r>
          </a:p>
        </p:txBody>
      </p:sp>
      <p:sp>
        <p:nvSpPr>
          <p:cNvPr id="5" name="">
            <a:extLst xmlns:a="http://schemas.openxmlformats.org/drawingml/2006/main">
              <a:ext uri="{FF2B5EF4-FFF2-40B4-BE49-F238E27FC236}">
                <a16:creationId xmlns:a16="http://schemas.microsoft.com/office/drawing/2014/main" id="{DC82BB39-CFB4-4D28-A043-6B102875006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Protect boardroom deliberation time through rigorous pre-read packages</a:t>
            </a:r>
          </a:p>
        </p:txBody>
      </p:sp>
      <p:sp>
        <p:nvSpPr>
          <p:cNvPr id="6" name="">
            <a:extLst xmlns:a="http://schemas.openxmlformats.org/drawingml/2006/main">
              <a:ext uri="{FF2B5EF4-FFF2-40B4-BE49-F238E27FC236}">
                <a16:creationId xmlns:a16="http://schemas.microsoft.com/office/drawing/2014/main" id="{1486C60F-2470-4A8A-A609-AC08E3BD1D8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clear governance boundaries between board oversight and execution</a:t>
            </a:r>
          </a:p>
        </p:txBody>
      </p:sp>
      <p:sp>
        <p:nvSpPr>
          <p:cNvPr id="7" name="">
            <a:extLst xmlns:a="http://schemas.openxmlformats.org/drawingml/2006/main">
              <a:ext uri="{FF2B5EF4-FFF2-40B4-BE49-F238E27FC236}">
                <a16:creationId xmlns:a16="http://schemas.microsoft.com/office/drawing/2014/main" id="{FC057176-D1DB-4023-AD43-6E1CA199203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599026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2026-10-09T21:18:01.4870000Z</dcterms:created>
  <dcterms:modified xsi:type="dcterms:W3CDTF">2026-10-09T21:18:01.4870000Z</dcterms:modified>
</coreProperties>
</file>