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03282dc2c2a94358" /><Relationship Type="http://schemas.openxmlformats.org/officeDocument/2006/relationships/extended-properties" Target="/docProps/app.xml" Id="R5e4055616e3849a0" /><Relationship Type="http://schemas.openxmlformats.org/officeDocument/2006/relationships/officeDocument" Target="/ppt/presentation.xml" Id="Rbb8d8fbf6d8c4a4c" /></Relationships>
</file>

<file path=ppt/presentation.xml><?xml version="1.0" encoding="utf-8"?>
<p:presentation xmlns:p="http://schemas.openxmlformats.org/presentationml/2006/main">
  <p:sldMasterIdLst>
    <p:sldMasterId xmlns:r="http://schemas.openxmlformats.org/officeDocument/2006/relationships" id="2147483648" r:id="R60ce7e4732104a60"/>
  </p:sldMasterIdLst>
  <p:notesMasterIdLst>
    <p:notesMasterId xmlns:r="http://schemas.openxmlformats.org/officeDocument/2006/relationships" r:id="R6b5c38b013a74a6e"/>
  </p:notesMasterIdLst>
  <p:sldIdLst>
    <p:sldId xmlns:r="http://schemas.openxmlformats.org/officeDocument/2006/relationships" id="256" r:id="R178203c1627c47a7"/>
    <p:sldId xmlns:r="http://schemas.openxmlformats.org/officeDocument/2006/relationships" id="257" r:id="R81b33a27910f40f7"/>
    <p:sldId xmlns:r="http://schemas.openxmlformats.org/officeDocument/2006/relationships" id="258" r:id="Rcc55c890c279466f"/>
    <p:sldId xmlns:r="http://schemas.openxmlformats.org/officeDocument/2006/relationships" id="259" r:id="Rc6a1bebf87bb4360"/>
    <p:sldId xmlns:r="http://schemas.openxmlformats.org/officeDocument/2006/relationships" id="260" r:id="R67201757561b4d7e"/>
    <p:sldId xmlns:r="http://schemas.openxmlformats.org/officeDocument/2006/relationships" id="261" r:id="Rec0a24b904b24939"/>
    <p:sldId xmlns:r="http://schemas.openxmlformats.org/officeDocument/2006/relationships" id="262" r:id="R47783914ece34138"/>
    <p:sldId xmlns:r="http://schemas.openxmlformats.org/officeDocument/2006/relationships" id="263" r:id="R71585d3ca40b46f9"/>
    <p:sldId xmlns:r="http://schemas.openxmlformats.org/officeDocument/2006/relationships" id="264" r:id="R4e908772539f4be3"/>
    <p:sldId xmlns:r="http://schemas.openxmlformats.org/officeDocument/2006/relationships" id="265" r:id="R4c0f805d4cd54888"/>
    <p:sldId xmlns:r="http://schemas.openxmlformats.org/officeDocument/2006/relationships" id="266" r:id="R058beb5a48f643f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851c0e5d75041ce" /><Relationship Type="http://schemas.openxmlformats.org/officeDocument/2006/relationships/slideMaster" Target="/ppt/slideMasters/slideMaster1.xml" Id="R60ce7e4732104a60" /><Relationship Type="http://schemas.openxmlformats.org/officeDocument/2006/relationships/notesMaster" Target="/ppt/notesMasters/notesMaster1.xml" Id="R6b5c38b013a74a6e" /><Relationship Type="http://schemas.openxmlformats.org/officeDocument/2006/relationships/presProps" Target="/ppt/presProps.xml" Id="Ra1a01196d0a04462" /><Relationship Type="http://schemas.openxmlformats.org/officeDocument/2006/relationships/tableStyles" Target="/ppt/tableStyles.xml" Id="R1e149caf71ad46fc" /><Relationship Type="http://schemas.openxmlformats.org/officeDocument/2006/relationships/slide" Target="/ppt/slides/slide1.xml" Id="R178203c1627c47a7" /><Relationship Type="http://schemas.openxmlformats.org/officeDocument/2006/relationships/slide" Target="/ppt/slides/slide2.xml" Id="R81b33a27910f40f7" /><Relationship Type="http://schemas.openxmlformats.org/officeDocument/2006/relationships/slide" Target="/ppt/slides/slide3.xml" Id="Rcc55c890c279466f" /><Relationship Type="http://schemas.openxmlformats.org/officeDocument/2006/relationships/slide" Target="/ppt/slides/slide4.xml" Id="Rc6a1bebf87bb4360" /><Relationship Type="http://schemas.openxmlformats.org/officeDocument/2006/relationships/slide" Target="/ppt/slides/slide5.xml" Id="R67201757561b4d7e" /><Relationship Type="http://schemas.openxmlformats.org/officeDocument/2006/relationships/slide" Target="/ppt/slides/slide6.xml" Id="Rec0a24b904b24939" /><Relationship Type="http://schemas.openxmlformats.org/officeDocument/2006/relationships/slide" Target="/ppt/slides/slide7.xml" Id="R47783914ece34138" /><Relationship Type="http://schemas.openxmlformats.org/officeDocument/2006/relationships/slide" Target="/ppt/slides/slide8.xml" Id="R71585d3ca40b46f9" /><Relationship Type="http://schemas.openxmlformats.org/officeDocument/2006/relationships/slide" Target="/ppt/slides/slide9.xml" Id="R4e908772539f4be3" /><Relationship Type="http://schemas.openxmlformats.org/officeDocument/2006/relationships/slide" Target="/ppt/slides/slide10.xml" Id="R4c0f805d4cd54888" /><Relationship Type="http://schemas.openxmlformats.org/officeDocument/2006/relationships/slide" Target="/ppt/slides/slide11.xml" Id="R058beb5a48f643f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ea64e34a3f847a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4db30c584aa4023" /><Relationship Type="http://schemas.openxmlformats.org/officeDocument/2006/relationships/notesMaster" Target="/ppt/notesMasters/notesMaster1.xml" Id="R19e92ae522e545b2" /></Relationships>
</file>

<file path=ppt/notesSlides/_rels/notesSlide2.xml.rels>&#65279;<?xml version="1.0" encoding="utf-8"?><Relationships xmlns="http://schemas.openxmlformats.org/package/2006/relationships"><Relationship Type="http://schemas.openxmlformats.org/officeDocument/2006/relationships/slide" Target="/ppt/slides/slide2.xml" Id="R043f637859c84cac" /><Relationship Type="http://schemas.openxmlformats.org/officeDocument/2006/relationships/notesMaster" Target="/ppt/notesMasters/notesMaster1.xml" Id="Rad1868783fb8438e" /></Relationships>
</file>

<file path=ppt/notesSlides/_rels/notesSlide3.xml.rels>&#65279;<?xml version="1.0" encoding="utf-8"?><Relationships xmlns="http://schemas.openxmlformats.org/package/2006/relationships"><Relationship Type="http://schemas.openxmlformats.org/officeDocument/2006/relationships/slide" Target="/ppt/slides/slide3.xml" Id="Raa28fe664fb14dc8" /><Relationship Type="http://schemas.openxmlformats.org/officeDocument/2006/relationships/notesMaster" Target="/ppt/notesMasters/notesMaster1.xml" Id="R5182535d695e442d" /></Relationships>
</file>

<file path=ppt/notesSlides/_rels/notesSlide4.xml.rels>&#65279;<?xml version="1.0" encoding="utf-8"?><Relationships xmlns="http://schemas.openxmlformats.org/package/2006/relationships"><Relationship Type="http://schemas.openxmlformats.org/officeDocument/2006/relationships/slide" Target="/ppt/slides/slide4.xml" Id="Rbb0984245cb34301" /><Relationship Type="http://schemas.openxmlformats.org/officeDocument/2006/relationships/notesMaster" Target="/ppt/notesMasters/notesMaster1.xml" Id="Rf47428ff85a64f24" /></Relationships>
</file>

<file path=ppt/notesSlides/_rels/notesSlide5.xml.rels>&#65279;<?xml version="1.0" encoding="utf-8"?><Relationships xmlns="http://schemas.openxmlformats.org/package/2006/relationships"><Relationship Type="http://schemas.openxmlformats.org/officeDocument/2006/relationships/slide" Target="/ppt/slides/slide5.xml" Id="R8d4a5dbaac674a72" /><Relationship Type="http://schemas.openxmlformats.org/officeDocument/2006/relationships/notesMaster" Target="/ppt/notesMasters/notesMaster1.xml" Id="Re2ba94fa366a4e0d" /></Relationships>
</file>

<file path=ppt/notesSlides/_rels/notesSlide6.xml.rels>&#65279;<?xml version="1.0" encoding="utf-8"?><Relationships xmlns="http://schemas.openxmlformats.org/package/2006/relationships"><Relationship Type="http://schemas.openxmlformats.org/officeDocument/2006/relationships/slide" Target="/ppt/slides/slide6.xml" Id="R2fdb9c8b475e42f5" /><Relationship Type="http://schemas.openxmlformats.org/officeDocument/2006/relationships/notesMaster" Target="/ppt/notesMasters/notesMaster1.xml" Id="R9dbf16340e5f443b" /></Relationships>
</file>

<file path=ppt/notesSlides/_rels/notesSlide7.xml.rels>&#65279;<?xml version="1.0" encoding="utf-8"?><Relationships xmlns="http://schemas.openxmlformats.org/package/2006/relationships"><Relationship Type="http://schemas.openxmlformats.org/officeDocument/2006/relationships/slide" Target="/ppt/slides/slide7.xml" Id="Re6b015fe3a5d46f0" /><Relationship Type="http://schemas.openxmlformats.org/officeDocument/2006/relationships/notesMaster" Target="/ppt/notesMasters/notesMaster1.xml" Id="R2228b4bb60cf4d93" /></Relationships>
</file>

<file path=ppt/notesSlides/_rels/notesSlide8.xml.rels>&#65279;<?xml version="1.0" encoding="utf-8"?><Relationships xmlns="http://schemas.openxmlformats.org/package/2006/relationships"><Relationship Type="http://schemas.openxmlformats.org/officeDocument/2006/relationships/slide" Target="/ppt/slides/slide8.xml" Id="R1aa22303eeba42ec" /><Relationship Type="http://schemas.openxmlformats.org/officeDocument/2006/relationships/notesMaster" Target="/ppt/notesMasters/notesMaster1.xml" Id="R0e8a2527e93a48d9" /></Relationships>
</file>

<file path=ppt/notesSlides/_rels/notesSlide9.xml.rels>&#65279;<?xml version="1.0" encoding="utf-8"?><Relationships xmlns="http://schemas.openxmlformats.org/package/2006/relationships"><Relationship Type="http://schemas.openxmlformats.org/officeDocument/2006/relationships/slide" Target="/ppt/slides/slide9.xml" Id="Rb3fbfafe61a448a2" /><Relationship Type="http://schemas.openxmlformats.org/officeDocument/2006/relationships/notesMaster" Target="/ppt/notesMasters/notesMaster1.xml" Id="Rbb41ff58d2de40f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f8fe7ce1b7449b5" /><Relationship Type="http://schemas.openxmlformats.org/officeDocument/2006/relationships/notesMaster" Target="/ppt/notesMasters/notesMaster1.xml" Id="Rb82581bee989444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46ca67631254601" /><Relationship Type="http://schemas.openxmlformats.org/officeDocument/2006/relationships/notesMaster" Target="/ppt/notesMasters/notesMaster1.xml" Id="Rbae532732a91404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architectural evaluation of the Microsoft and OpenAI strategic alliance. Since its inception in July 2019, this partnership has fundamentally shaped enterprise adoption of artificial intelligence. Microsoft provided the supercomputing capital, data center infrastructure, and global networking required to train and host frontier models, while OpenAI contributed advanced research and generative foundation models. In this presentation, we examine how these models are deployed, isolated, and governed within Microsoft Azure. We will analyze the mechanics of tenant privacy, structured API integration, responsible AI safeguards, and enterprise agent hosting. Finally, we will assess the evolving commercial dynamics between the two companies and provide recommendations for enterprise cloud architects.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strategic alliance began in July 2019 when Microsoft announced an initial one billion dollar investment to co-develop Azure AI supercomputing technologies, as detailed on news.microsoft.com. Under this agreement, OpenAI ported its computational services to Azure and established Microsoft as its preferred commercial partner. Over subsequent development phases, Microsoft provided extensive capital and cloud resources to build dedicated supercomputing clusters. As reported by CNBC in April 2026, the partnership underwent a major restructuring following OpenAI's corporate recapitalization as a public benefit corporation. The revised terms introduced a cap on revenue share payments that OpenAI sends to Microsoft, removed Microsoft's obligation to share its own AI revenues, and transitioned Microsoft's intellectual property license to non-exclusive status through 2032. This structural shift allows OpenAI to expand across multi-cloud infrastructure while maintaining Azure as its primary partner.</a:t>
            </a:r>
          </a:p>
          <a:p xmlns:a="http://schemas.openxmlformats.org/drawingml/2006/main">
            <a:r>
              <a:t/>
            </a:r>
          </a:p>
          <a:p xmlns:a="http://schemas.openxmlformats.org/drawingml/2006/main">
            <a:r>
              <a:t>Sources:</a:t>
            </a:r>
          </a:p>
          <a:p xmlns:a="http://schemas.openxmlformats.org/drawingml/2006/main">
            <a:r>
              <a:t>https://news.microsoft.com/source/2019/07/22/openai-forms-exclusive-computing-partnership-with-microsoft-to-build-new-azure-ai-supercomputing-technologies/</a:t>
            </a:r>
          </a:p>
          <a:p xmlns:a="http://schemas.openxmlformats.org/drawingml/2006/main">
            <a:r>
              <a:t>https://www.cnbc.com/2026/04/27/openai-microsoft-partnership-revenue-cap.html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Azure OpenAI provides enterprise access to foundation models through managed inference APIs in Microsoft Foundry. As documented on learn.microsoft.com in the Sora 2 video generation overview, Azure hosts models directly within its own infrastructure perimeters rather than routing traffic to external endpoints. The platform supports asynchronous video generation jobs alongside synchronous text and reasoning models such as gpt-5-mini. For asynchronous tasks, client systems submit a job request, monitor processing progress in the background, and download final results securely. Access control is managed through Microsoft Entra ID role-based access control, allowing organizations to assign the Cognitive Services OpenAI User role and authenticate with Azure Identity tokens rather than circulating static API keys. Infrastructure teams can select supported regions and configure automated content filtering directly on inference endpoints to prevent policy violations.</a:t>
            </a:r>
          </a:p>
          <a:p xmlns:a="http://schemas.openxmlformats.org/drawingml/2006/main">
            <a:r>
              <a:t/>
            </a:r>
          </a:p>
          <a:p xmlns:a="http://schemas.openxmlformats.org/drawingml/2006/main">
            <a:r>
              <a:t>Sources:</a:t>
            </a:r>
          </a:p>
          <a:p xmlns:a="http://schemas.openxmlformats.org/drawingml/2006/main">
            <a:r>
              <a:t>https://learn.microsoft.com/en-us/azure/foundry/openai/concepts/video-generation</a:t>
            </a:r>
          </a:p>
          <a:p xmlns:a="http://schemas.openxmlformats.org/drawingml/2006/main">
            <a:r>
              <a:t>https://learn.microsoft.com/en-us/azure/foundry/openai/how-to/structured-outputs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Enterprise data privacy is governed by strict contractual and technical boundaries. Official Microsoft Foundry documentation on learn.microsoft.com confirms that customer prompts, generated completions, and uploaded data are never used to train generative AI foundation models without explicit instruction. Workloads deployed in Azure operate entirely within Microsoft's environment and do not communicate with external OpenAI services. To meet geographic residency requirements, organizations can select DataZone deployments, which guarantee that prompt and completion processing occurs strictly within customer-designated borders such as the United States or European Union member states. Stored data remains in the designated geography for both Global and DataZone options. Furthermore, abuse monitoring stores are logically separated by customer resource ID. Access by authorized Microsoft employees requires Secure Access Workstations and just-in-time approval. Regulated organizations can also apply for modified abuse monitoring to eliminate prompt and completion logging entirely.</a:t>
            </a:r>
          </a:p>
          <a:p xmlns:a="http://schemas.openxmlformats.org/drawingml/2006/main">
            <a:r>
              <a:t/>
            </a:r>
          </a:p>
          <a:p xmlns:a="http://schemas.openxmlformats.org/drawingml/2006/main">
            <a:r>
              <a:t>Sources:</a:t>
            </a:r>
          </a:p>
          <a:p xmlns:a="http://schemas.openxmlformats.org/drawingml/2006/main">
            <a:r>
              <a:t>https://learn.microsoft.com/en-us/azure/foundry/responsible-ai/openai/data-privacy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Interacting with generative foundation models requires structured prompt design. As explained in Microsoft Foundry prompt engineering documentation and the OpenAI API prompt guide, large language models generate tokens based on probabilistic sequence prediction rather than deterministic querying. Developers structure requests into distinct arrays containing system, user, and assistant roles. The system message serves as a metaprompt, setting overall boundaries, role definitions, and refusal criteria before user inputs are processed. Few-shot prompting provides example input and output pairs within the conversation history, conditioning the model for specific formats during runtime inference without altering underlying weights. OpenAI reasoning models function differently from standard GPT models because they produce internal chain-of-thought tokens. Consequently, reasoning models perform best when given high-level declarative goals, whereas standard autoregressive models benefit from explicit, step-by-step instructions and formatted XML boundary tags.</a:t>
            </a:r>
          </a:p>
          <a:p xmlns:a="http://schemas.openxmlformats.org/drawingml/2006/main">
            <a:r>
              <a:t/>
            </a:r>
          </a:p>
          <a:p xmlns:a="http://schemas.openxmlformats.org/drawingml/2006/main">
            <a:r>
              <a:t>Sources:</a:t>
            </a:r>
          </a:p>
          <a:p xmlns:a="http://schemas.openxmlformats.org/drawingml/2006/main">
            <a:r>
              <a:t>https://learn.microsoft.com/en-us/azure/foundry/openai/concepts/prompt-engineering</a:t>
            </a:r>
          </a:p>
          <a:p xmlns:a="http://schemas.openxmlformats.org/drawingml/2006/main">
            <a:r>
              <a:t>https://developers.openai.com/api/docs/guides/prompt-engineering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Integrating model responses into automated backend systems requires strict data validation. As documented in the Azure OpenAI structured outputs guide on learn.microsoft.com and OpenAI API reference materials, Structured Outputs represents a major advance over legacy JSON mode. While JSON mode guaranteed syntactically valid JSON, it could not prevent the model from omitting required fields or generating unexpected properties. Structured outputs constrains token generation at the inference layer to adhere strictly to a developer-supplied JSON Schema. By setting strict true within the Chat Completions or Responses API, developers ensure responses parse directly into Pydantic models in Python or Zod schemas in TypeScript. Schemas should enforce additionalProperties false to eliminate unexpected keys. A critical engineering constraint is that structured outputs does not support parallel tool calling. Developers must set parallel tool calls to false when invoking strict function tools to maintain execution stability.</a:t>
            </a:r>
          </a:p>
          <a:p xmlns:a="http://schemas.openxmlformats.org/drawingml/2006/main">
            <a:r>
              <a:t/>
            </a:r>
          </a:p>
          <a:p xmlns:a="http://schemas.openxmlformats.org/drawingml/2006/main">
            <a:r>
              <a:t>Sources:</a:t>
            </a:r>
          </a:p>
          <a:p xmlns:a="http://schemas.openxmlformats.org/drawingml/2006/main">
            <a:r>
              <a:t>https://learn.microsoft.com/en-us/azure/foundry/openai/how-to/structured-outputs</a:t>
            </a:r>
          </a:p>
          <a:p xmlns:a="http://schemas.openxmlformats.org/drawingml/2006/main">
            <a:r>
              <a:t>https://developers.openai.com/api/docs/guides/structured-outputs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Responsible AI governance in Azure OpenAI follows a structured four-stage lifecycle aligned with the NIST AI Risk Management Framework, as outlined in Microsoft Foundry documentation on learn.microsoft.com. During the Identify stage, teams assess scenario risks through stress testing and adversarial red teaming. In the Measure stage, organizations test models against benchmark datasets to evaluate refusal rates and potential under-moderation leakage. The Mitigate stage deploys layered safeguards, combining model evaluation, platform-level Azure AI Guardrails, and safety system prompts. Azure AI Guardrails actively analyze prompts and completions in real time, filtering categories such as hate speech, violence, sexual content, and self-harm. Finally, the Operate stage tracks operational telemetry and user feedback to identify emerging edge cases. Implementing explicit safety system messages complements platform filters by defining strict operational boundaries, guiding the model to issue respectful, predetermined refusals whenever user prompts violate policy guidelines.</a:t>
            </a:r>
          </a:p>
          <a:p xmlns:a="http://schemas.openxmlformats.org/drawingml/2006/main">
            <a:r>
              <a:t/>
            </a:r>
          </a:p>
          <a:p xmlns:a="http://schemas.openxmlformats.org/drawingml/2006/main">
            <a:r>
              <a:t>Sources:</a:t>
            </a:r>
          </a:p>
          <a:p xmlns:a="http://schemas.openxmlformats.org/drawingml/2006/main">
            <a:r>
              <a:t>https://learn.microsoft.com/en-us/azure/foundry/responsible-ai/openai/overview</a:t>
            </a:r>
          </a:p>
          <a:p xmlns:a="http://schemas.openxmlformats.org/drawingml/2006/main">
            <a:r>
              <a:t>https://learn.microsoft.com/en-us/azure/foundry/openai/concepts/system-message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Microsoft operationalizes generative models across enterprise software via Microsoft 365 Copilot and Azure AI Foundry. As detailed in the Microsoft Foundry architecture guide on learn.microsoft.com, the platform unifies models, intelligent agents, and enterprise tools under a single resource provider namespace. This consolidated control plane simplifies role-based access control, logging, and policy auditing across enterprise subscriptions. When models interact with organizational records, features such as Azure OpenAI On Your Data ground model responses in corporate repositories dynamically. This grounding mechanism augments prompt context without replicating data into base models or exposing proprietary records to external retraining. Additionally, Foundry supports hosted agents, enabling developers to package frameworks like Semantic Kernel or LangGraph into managed containers with automated scaling and observability. Real-world reference cases cited by Microsoft include Epic Healthcare for clinical documentation and Coca-Cola for internal knowledge management.</a:t>
            </a:r>
          </a:p>
          <a:p xmlns:a="http://schemas.openxmlformats.org/drawingml/2006/main">
            <a:r>
              <a:t/>
            </a:r>
          </a:p>
          <a:p xmlns:a="http://schemas.openxmlformats.org/drawingml/2006/main">
            <a:r>
              <a:t>Sources:</a:t>
            </a:r>
          </a:p>
          <a:p xmlns:a="http://schemas.openxmlformats.org/drawingml/2006/main">
            <a:r>
              <a:t>https://learn.microsoft.com/en-us/azure/foundry/what-is-foundry</a:t>
            </a:r>
          </a:p>
          <a:p xmlns:a="http://schemas.openxmlformats.org/drawingml/2006/main">
            <a:r>
              <a:t>https://learn.microsoft.com/en-us/azure/foundry/responsible-ai/openai/data-privacy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commercial relationship between Microsoft and OpenAI has evolved from exclusive infrastructure dependence into pragmatic multi-cloud collaboration. As documented in analysis from informedclearly.com and chatai.guide, Microsoft was originally OpenAI's exclusive cloud provider. However, growing computational demands led OpenAI to strike infrastructure agreements with alternative hyperscalers including Amazon and Google. The restructured April 2026 agreement formalized this shift by removing cloud exclusivity. Under the revised contract, Microsoft retains a non-exclusive license to OpenAI intellectual property through 2032 and remains its primary cloud partner, ensuring priority access to new models when Azure capacity allows. Concurrently, competitive overlap has increased. Microsoft markets Copilot across commercial enterprise suites, while OpenAI sells ChatGPT Enterprise and agent tools directly to corporate clients. Furthermore, the partnership has drawn regulatory examination, including formal inquiries from the United States Federal Trade Commission and the United Kingdom Competition and Markets Authority.</a:t>
            </a:r>
          </a:p>
          <a:p xmlns:a="http://schemas.openxmlformats.org/drawingml/2006/main">
            <a:r>
              <a:t/>
            </a:r>
          </a:p>
          <a:p xmlns:a="http://schemas.openxmlformats.org/drawingml/2006/main">
            <a:r>
              <a:t>Sources:</a:t>
            </a:r>
          </a:p>
          <a:p xmlns:a="http://schemas.openxmlformats.org/drawingml/2006/main">
            <a:r>
              <a:t>https://informedclearly.com/en/technology/49519/microsoft-openai-exclusive-cloud-partnership-2026</a:t>
            </a:r>
          </a:p>
          <a:p xmlns:a="http://schemas.openxmlformats.org/drawingml/2006/main">
            <a:r>
              <a:t>https://chatai.guide/openai/openai-microsoft-partnership/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Enterprise architects face a key design decision when deploying foundation models: integrating directly through the OpenAI developer API or deploying via Azure OpenAI in Microsoft Foundry. As outlined in Azure Policy documentation on learn.microsoft.com and cloud governance analysis on srql.com, Azure OpenAI provides native integration with enterprise landing zones. Infrastructure teams can enforce jurisdictional boundaries, private virtual network endpoints, and centralized auditing across subscriptions using Azure Policy. Azure also guarantees that customer data remains isolated within Microsoft's cloud perimeters without external transit. Conversely, direct OpenAI integration provides faster access to newly launched developer tools and simplifies multi-cloud deployments. For regulated enterprises subject to strict audits and data residency mandates, our recommendation is to deploy via Azure OpenAI. However, engineering teams should design modular abstraction layers in application code to avoid vendor lock-in and preserve architectural agility.</a:t>
            </a:r>
          </a:p>
          <a:p xmlns:a="http://schemas.openxmlformats.org/drawingml/2006/main">
            <a:r>
              <a:t/>
            </a:r>
          </a:p>
          <a:p xmlns:a="http://schemas.openxmlformats.org/drawingml/2006/main">
            <a:r>
              <a:t>Sources:</a:t>
            </a:r>
          </a:p>
          <a:p xmlns:a="http://schemas.openxmlformats.org/drawingml/2006/main">
            <a:r>
              <a:t>https://learn.microsoft.com/en-us/azure/governance/policy/overview</a:t>
            </a:r>
          </a:p>
          <a:p xmlns:a="http://schemas.openxmlformats.org/drawingml/2006/main">
            <a:r>
              <a:t>https://srql.com/knowledge/enterprise-cloud-privacy-compliance/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conclude our review of the Microsoft and OpenAI architecture, successful enterprise adoption depends on disciplined engineering and adaptable system design. First, development teams should mandate structured outputs and strict schema validation as detailed on learn.microsoft.com, ensuring machine-readable consistency across automated backend systems. Second, cloud security teams must leverage Entra ID role-based access control and geographic DataZone deployments to ensure customer data remains protected and compliant with regional privacy mandates. Finally, as documented on informedclearly.com, the ongoing evolution of the Microsoft and OpenAI alliance toward multi-cloud coexistence demonstrates that enterprise architects must avoid monolithic coupling. Our recommendation is to maintain modular abstraction layers in application code. This architecture allows organizations to benefit from Azure's enterprise-grade governance while retaining the flexibility to adapt as foundation models and cloud infrastructure continue to evolve.</a:t>
            </a:r>
          </a:p>
          <a:p xmlns:a="http://schemas.openxmlformats.org/drawingml/2006/main">
            <a:r>
              <a:t/>
            </a:r>
          </a:p>
          <a:p xmlns:a="http://schemas.openxmlformats.org/drawingml/2006/main">
            <a:r>
              <a:t>Sources:</a:t>
            </a:r>
          </a:p>
          <a:p xmlns:a="http://schemas.openxmlformats.org/drawingml/2006/main">
            <a:r>
              <a:t>https://learn.microsoft.com/en-us/azure/foundry/openai/how-to/structured-outputs</a:t>
            </a:r>
          </a:p>
          <a:p xmlns:a="http://schemas.openxmlformats.org/drawingml/2006/main">
            <a:r>
              <a:t>https://informedclearly.com/en/technology/49519/microsoft-openai-exclusive-cloud-partnership-2026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ffcbeb59df464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6a6dfdcdf7e4f9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28a922046464fd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3105d53da91446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5b2a12ab14b423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9688cc36e9749c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77F89B9-26AB-4485-A305-7494525DF1F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36FB67E-EA0C-4F51-AC64-701F2A19D68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7A0430D-D9FA-4E2B-AC4A-B07FA5CDC9C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EE9A3BB-35D7-470A-99C7-1085D0A7DEB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3381F8F-7916-43AC-ACC9-9D7796803B5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6FA878E-4EF5-4CB5-A788-C3506ABD96F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341F863-B53E-4861-A5B6-0D1EAFFDB16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63E850F-A40D-4CAD-AD7F-D8EE5456D27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E4C381E-E3EE-41EF-8D00-117E15079DA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56E614F-F96F-43ED-8D35-DFC9D519AFB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a510fd369f14235" /><Relationship Type="http://schemas.openxmlformats.org/officeDocument/2006/relationships/slideLayout" Target="/ppt/slideLayouts/slideLayout1.xml" Id="R55a55ec20bf04ff4" /><Relationship Type="http://schemas.openxmlformats.org/officeDocument/2006/relationships/slideLayout" Target="/ppt/slideLayouts/slideLayout2.xml" Id="R2bfa7e6d58414a32" /><Relationship Type="http://schemas.openxmlformats.org/officeDocument/2006/relationships/slideLayout" Target="/ppt/slideLayouts/slideLayout3.xml" Id="Raab7706161d4411e" /><Relationship Type="http://schemas.openxmlformats.org/officeDocument/2006/relationships/slideLayout" Target="/ppt/slideLayouts/slideLayout4.xml" Id="R08d3562952d543ab" /><Relationship Type="http://schemas.openxmlformats.org/officeDocument/2006/relationships/slideLayout" Target="/ppt/slideLayouts/slideLayout5.xml" Id="R60ba0c7e47f84fd3" /><Relationship Type="http://schemas.openxmlformats.org/officeDocument/2006/relationships/slideLayout" Target="/ppt/slideLayouts/slideLayout6.xml" Id="Rfc63a255a58c48c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5a55ec20bf04ff4"/>
    <p:sldLayoutId xmlns:r="http://schemas.openxmlformats.org/officeDocument/2006/relationships" id="2147483650" r:id="R2bfa7e6d58414a32"/>
    <p:sldLayoutId xmlns:r="http://schemas.openxmlformats.org/officeDocument/2006/relationships" id="2147483651" r:id="Raab7706161d4411e"/>
    <p:sldLayoutId xmlns:r="http://schemas.openxmlformats.org/officeDocument/2006/relationships" id="2147483652" r:id="R08d3562952d543ab"/>
    <p:sldLayoutId xmlns:r="http://schemas.openxmlformats.org/officeDocument/2006/relationships" id="2147483653" r:id="R60ba0c7e47f84fd3"/>
    <p:sldLayoutId xmlns:r="http://schemas.openxmlformats.org/officeDocument/2006/relationships" id="2147483654" r:id="Rfc63a255a58c48c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9d3c19906204acd" /><Relationship Type="http://schemas.openxmlformats.org/officeDocument/2006/relationships/image" Target="/ppt/media/image.png" Id="R13880f38502c45f3" /><Relationship Type="http://schemas.openxmlformats.org/officeDocument/2006/relationships/notesSlide" Target="/ppt/notesSlides/notesSlide1.xml" Id="R9f78fb5d9c8043a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512cfbc928f466b" /><Relationship Type="http://schemas.openxmlformats.org/officeDocument/2006/relationships/notesSlide" Target="/ppt/notesSlides/notesSlide2.xml" Id="R151c429560d94ed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af042960792459d" /><Relationship Type="http://schemas.openxmlformats.org/officeDocument/2006/relationships/notesSlide" Target="/ppt/notesSlides/notesSlide3.xml" Id="Rde3583b1546d4da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dd8543851194ea9" /><Relationship Type="http://schemas.openxmlformats.org/officeDocument/2006/relationships/notesSlide" Target="/ppt/notesSlides/notesSlide4.xml" Id="Rdcfd35ca63eb489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eef4778c83c416a" /><Relationship Type="http://schemas.openxmlformats.org/officeDocument/2006/relationships/notesSlide" Target="/ppt/notesSlides/notesSlide5.xml" Id="R3064a5962cbb4e4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64546f3e3a24b6b" /><Relationship Type="http://schemas.openxmlformats.org/officeDocument/2006/relationships/notesSlide" Target="/ppt/notesSlides/notesSlide6.xml" Id="R7a689c1630bd44c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67474912f4e4cd3" /><Relationship Type="http://schemas.openxmlformats.org/officeDocument/2006/relationships/notesSlide" Target="/ppt/notesSlides/notesSlide7.xml" Id="R69dfc5eb99a344e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d1fafd626d5485a" /><Relationship Type="http://schemas.openxmlformats.org/officeDocument/2006/relationships/notesSlide" Target="/ppt/notesSlides/notesSlide8.xml" Id="R09bd8344ecdd49f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cf0606740084896" /><Relationship Type="http://schemas.openxmlformats.org/officeDocument/2006/relationships/notesSlide" Target="/ppt/notesSlides/notesSlide9.xml" Id="R6455541da00a4cb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aa135c56bb548c7" /><Relationship Type="http://schemas.openxmlformats.org/officeDocument/2006/relationships/notesSlide" Target="/ppt/notesSlides/notesSlide10.xml" Id="Rb1cc15e657c04f5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70af07e86d84322" /><Relationship Type="http://schemas.openxmlformats.org/officeDocument/2006/relationships/notesSlide" Target="/ppt/notesSlides/notesSlide11.xml" Id="Rd8c13d2bff3545af" /></Relationships>
</file>

<file path=ppt/slides/slide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16B2509-7B21-4AE4-8402-D314B6339FB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EC7FE17D-F277-4C04-8279-9EFFAC560673}"/>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D5F253"/>
                </a:solidFill>
                <a:latin typeface="Helvetica Neue"/>
                <a:ea typeface="Helvetica Neue"/>
                <a:cs typeface="Helvetica Neue"/>
              </a:defRPr>
            </a:defPPr>
          </a:lstStyle>
          <a:p xmlns:a="http://schemas.openxmlformats.org/drawingml/2006/main">
            <a:pPr algn="l">
              <a:defRPr sz="1200" b="1">
                <a:solidFill>
                  <a:srgbClr val="D5F253"/>
                </a:solidFill>
                <a:latin typeface="Helvetica Neue"/>
                <a:ea typeface="Helvetica Neue"/>
                <a:cs typeface="Helvetica Neue"/>
              </a:defRPr>
            </a:pPr>
            <a:r>
              <a:rPr sz="1200" b="1">
                <a:solidFill>
                  <a:srgbClr val="D5F253"/>
                </a:solidFill>
                <a:latin typeface="Helvetica Neue"/>
                <a:ea typeface="Helvetica Neue"/>
                <a:cs typeface="Helvetica Neue"/>
              </a:rPr>
              <a:t>ENTERPRISE TECHNOLOGY</a:t>
            </a:r>
          </a:p>
        </p:txBody>
      </p:sp>
      <p:sp>
        <p:nvSpPr>
          <p:cNvPr id="3" name="">
            <a:extLst xmlns:a="http://schemas.openxmlformats.org/drawingml/2006/main">
              <a:ext uri="{FF2B5EF4-FFF2-40B4-BE49-F238E27FC236}">
                <a16:creationId xmlns:a16="http://schemas.microsoft.com/office/drawing/2014/main" id="{06CF9616-5401-4CCE-92BB-E7A816EFD99E}"/>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Microsoft Openai Presentation</a:t>
            </a:r>
          </a:p>
        </p:txBody>
      </p:sp>
      <p:sp>
        <p:nvSpPr>
          <p:cNvPr id="4" name="">
            <a:extLst xmlns:a="http://schemas.openxmlformats.org/drawingml/2006/main">
              <a:ext uri="{FF2B5EF4-FFF2-40B4-BE49-F238E27FC236}">
                <a16:creationId xmlns:a16="http://schemas.microsoft.com/office/drawing/2014/main" id="{57F6B6A2-675B-4669-911B-0890C2A7F919}"/>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Technical Architecture, Governance, and Enterprise Strategy</a:t>
            </a:r>
          </a:p>
        </p:txBody>
      </p:sp>
      <p:pic>
        <p:nvPicPr>
          <p:cNvPr id="5" name="">
            <a:extLst xmlns:a="http://schemas.openxmlformats.org/drawingml/2006/main">
              <a:ext uri="{FF2B5EF4-FFF2-40B4-BE49-F238E27FC236}">
                <a16:creationId xmlns:a16="http://schemas.microsoft.com/office/drawing/2014/main" id="{05D79F8A-753B-4B50-9F1F-4B675D88F013}"/>
              </a:ext>
            </a:extLst>
          </p:cNvPr>
          <p:cNvPicPr>
            <a:picLocks xmlns:a="http://schemas.openxmlformats.org/drawingml/2006/main" noChangeAspect="1"/>
          </p:cNvPicPr>
          <p:nvPr/>
        </p:nvPicPr>
        <p:blipFill>
          <a:blip xmlns:r="http://schemas.openxmlformats.org/officeDocument/2006/relationships" xmlns:a="http://schemas.openxmlformats.org/drawingml/2006/main" r:embed="R13880f38502c45f3"/>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30EB5FF-742F-45B8-8536-5CF32D805E6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65684948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F7EF615-8F67-4817-8825-CAD5F58CC79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8950A8BC-5A3C-450D-8D1B-6BF22D0F689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149"/>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Foundations of the Strategic Computing Alliance</a:t>
            </a:r>
          </a:p>
        </p:txBody>
      </p:sp>
      <p:sp>
        <p:nvSpPr>
          <p:cNvPr id="3" name="">
            <a:extLst xmlns:a="http://schemas.openxmlformats.org/drawingml/2006/main">
              <a:ext uri="{FF2B5EF4-FFF2-40B4-BE49-F238E27FC236}">
                <a16:creationId xmlns:a16="http://schemas.microsoft.com/office/drawing/2014/main" id="{5B082759-011B-4376-B683-96112DAF02A6}"/>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Multi-billion-dollar investments established Azure as the primary compute engine for OpenAI models.</a:t>
            </a:r>
          </a:p>
        </p:txBody>
      </p:sp>
      <p:sp>
        <p:nvSpPr>
          <p:cNvPr id="4" name="">
            <a:extLst xmlns:a="http://schemas.openxmlformats.org/drawingml/2006/main">
              <a:ext uri="{FF2B5EF4-FFF2-40B4-BE49-F238E27FC236}">
                <a16:creationId xmlns:a16="http://schemas.microsoft.com/office/drawing/2014/main" id="{504C586B-C6C2-41D0-A1A1-0C1E9F6BBEB8}"/>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Initial $1 billion investment announced in July 2019</a:t>
            </a:r>
          </a:p>
        </p:txBody>
      </p:sp>
      <p:sp>
        <p:nvSpPr>
          <p:cNvPr id="5" name="">
            <a:extLst xmlns:a="http://schemas.openxmlformats.org/drawingml/2006/main">
              <a:ext uri="{FF2B5EF4-FFF2-40B4-BE49-F238E27FC236}">
                <a16:creationId xmlns:a16="http://schemas.microsoft.com/office/drawing/2014/main" id="{9BE509F9-8AB7-4CA6-9900-47A7A7A405DE}"/>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Dedicated supercomputing clusters built within Microsoft Azure</a:t>
            </a:r>
          </a:p>
        </p:txBody>
      </p:sp>
      <p:sp>
        <p:nvSpPr>
          <p:cNvPr id="6" name="">
            <a:extLst xmlns:a="http://schemas.openxmlformats.org/drawingml/2006/main">
              <a:ext uri="{FF2B5EF4-FFF2-40B4-BE49-F238E27FC236}">
                <a16:creationId xmlns:a16="http://schemas.microsoft.com/office/drawing/2014/main" id="{6051D7A1-FD9C-4839-921D-8E1A1035385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April 2026 restructuring capped revenue share payments</a:t>
            </a:r>
          </a:p>
        </p:txBody>
      </p:sp>
      <p:sp>
        <p:nvSpPr>
          <p:cNvPr id="7" name="">
            <a:extLst xmlns:a="http://schemas.openxmlformats.org/drawingml/2006/main">
              <a:ext uri="{FF2B5EF4-FFF2-40B4-BE49-F238E27FC236}">
                <a16:creationId xmlns:a16="http://schemas.microsoft.com/office/drawing/2014/main" id="{C03A16EB-E6E6-495B-AB23-B96D7959BD1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4909694"/>
      </p:ext>
    </p:extLst>
  </p:cSld>
</p:sld>
</file>

<file path=ppt/slides/slide3.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0ED0B49-7BBB-4129-A890-89AC9C83D81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FF00EF8C-58FB-4A26-800F-A57CC8C0437B}"/>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Azure OpenAI Infrastructure and Model Access</a:t>
            </a:r>
          </a:p>
        </p:txBody>
      </p:sp>
      <p:sp>
        <p:nvSpPr>
          <p:cNvPr id="3" name="">
            <a:extLst xmlns:a="http://schemas.openxmlformats.org/drawingml/2006/main">
              <a:ext uri="{FF2B5EF4-FFF2-40B4-BE49-F238E27FC236}">
                <a16:creationId xmlns:a16="http://schemas.microsoft.com/office/drawing/2014/main" id="{D0F5AD39-BE15-40D6-9DEB-C32D9CB49548}"/>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Azure hosts foundation models natively to deliver enterprise reliability and regional isolation.</a:t>
            </a:r>
          </a:p>
        </p:txBody>
      </p:sp>
      <p:sp>
        <p:nvSpPr>
          <p:cNvPr id="4" name="">
            <a:extLst xmlns:a="http://schemas.openxmlformats.org/drawingml/2006/main">
              <a:ext uri="{FF2B5EF4-FFF2-40B4-BE49-F238E27FC236}">
                <a16:creationId xmlns:a16="http://schemas.microsoft.com/office/drawing/2014/main" id="{11829D87-E4F5-46F4-8C63-C6CBA4B187C0}"/>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336186F0-A6E7-4E5B-901B-B9AFE7274495}"/>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Models run directly within Microsoft security perimeters</a:t>
            </a:r>
          </a:p>
        </p:txBody>
      </p:sp>
      <p:sp>
        <p:nvSpPr>
          <p:cNvPr id="6" name="">
            <a:extLst xmlns:a="http://schemas.openxmlformats.org/drawingml/2006/main">
              <a:ext uri="{FF2B5EF4-FFF2-40B4-BE49-F238E27FC236}">
                <a16:creationId xmlns:a16="http://schemas.microsoft.com/office/drawing/2014/main" id="{8F654F27-311D-4513-B45B-7D1CBF552F2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E3037AB2-1583-4238-AD3F-76303A1A2AF6}"/>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Managed endpoints support text, reasoning, and video workloads</a:t>
            </a:r>
          </a:p>
        </p:txBody>
      </p:sp>
      <p:sp>
        <p:nvSpPr>
          <p:cNvPr id="8" name="">
            <a:extLst xmlns:a="http://schemas.openxmlformats.org/drawingml/2006/main">
              <a:ext uri="{FF2B5EF4-FFF2-40B4-BE49-F238E27FC236}">
                <a16:creationId xmlns:a16="http://schemas.microsoft.com/office/drawing/2014/main" id="{D802FF39-8BD1-41C8-B5FE-C1750D6216FA}"/>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0D2DC7D-4D1E-47AF-B2F5-3F0728372DD5}"/>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Microsoft Entra ID replaces shared keys with managed identities</a:t>
            </a:r>
          </a:p>
        </p:txBody>
      </p:sp>
      <p:sp>
        <p:nvSpPr>
          <p:cNvPr id="10" name="">
            <a:extLst xmlns:a="http://schemas.openxmlformats.org/drawingml/2006/main">
              <a:ext uri="{FF2B5EF4-FFF2-40B4-BE49-F238E27FC236}">
                <a16:creationId xmlns:a16="http://schemas.microsoft.com/office/drawing/2014/main" id="{43B308B6-1888-4E1F-97B0-E9600860EFC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656887822"/>
      </p:ext>
    </p:extLst>
  </p:cSld>
</p:sld>
</file>

<file path=ppt/slides/slide4.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26681F5-9DDC-410A-804A-3C891242551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D36BCA4F-EF36-4A8C-AB91-21B637740C6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147"/>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Data Privacy and Enterprise Boundary Controls</a:t>
            </a:r>
          </a:p>
        </p:txBody>
      </p:sp>
      <p:sp>
        <p:nvSpPr>
          <p:cNvPr id="3" name="">
            <a:extLst xmlns:a="http://schemas.openxmlformats.org/drawingml/2006/main">
              <a:ext uri="{FF2B5EF4-FFF2-40B4-BE49-F238E27FC236}">
                <a16:creationId xmlns:a16="http://schemas.microsoft.com/office/drawing/2014/main" id="{3AB36BFC-3732-42F9-8063-2DA4BB8B3C6B}"/>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Customer prompts and completions are never used to train foundation models without instruction.</a:t>
            </a:r>
          </a:p>
        </p:txBody>
      </p:sp>
      <p:sp>
        <p:nvSpPr>
          <p:cNvPr id="4" name="">
            <a:extLst xmlns:a="http://schemas.openxmlformats.org/drawingml/2006/main">
              <a:ext uri="{FF2B5EF4-FFF2-40B4-BE49-F238E27FC236}">
                <a16:creationId xmlns:a16="http://schemas.microsoft.com/office/drawing/2014/main" id="{C46E51D5-1294-48F3-9ADA-6898E12D9568}"/>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Customer data is excluded from base model training corpora</a:t>
            </a:r>
          </a:p>
        </p:txBody>
      </p:sp>
      <p:sp>
        <p:nvSpPr>
          <p:cNvPr id="5" name="">
            <a:extLst xmlns:a="http://schemas.openxmlformats.org/drawingml/2006/main">
              <a:ext uri="{FF2B5EF4-FFF2-40B4-BE49-F238E27FC236}">
                <a16:creationId xmlns:a16="http://schemas.microsoft.com/office/drawing/2014/main" id="{40EFE18B-D1D5-4853-950C-6A2F3151B37E}"/>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DataZone deployments enforce geographic processing boundaries</a:t>
            </a:r>
          </a:p>
        </p:txBody>
      </p:sp>
      <p:sp>
        <p:nvSpPr>
          <p:cNvPr id="6" name="">
            <a:extLst xmlns:a="http://schemas.openxmlformats.org/drawingml/2006/main">
              <a:ext uri="{FF2B5EF4-FFF2-40B4-BE49-F238E27FC236}">
                <a16:creationId xmlns:a16="http://schemas.microsoft.com/office/drawing/2014/main" id="{AFC482C2-EE99-4EB0-B4BD-A6EC7498DA14}"/>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Abuse monitoring isolates data per customer resource identifier</a:t>
            </a:r>
          </a:p>
        </p:txBody>
      </p:sp>
      <p:sp>
        <p:nvSpPr>
          <p:cNvPr id="7" name="">
            <a:extLst xmlns:a="http://schemas.openxmlformats.org/drawingml/2006/main">
              <a:ext uri="{FF2B5EF4-FFF2-40B4-BE49-F238E27FC236}">
                <a16:creationId xmlns:a16="http://schemas.microsoft.com/office/drawing/2014/main" id="{000E8C19-C320-4B0E-9428-24C2051B080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27931332"/>
      </p:ext>
    </p:extLst>
  </p:cSld>
</p:sld>
</file>

<file path=ppt/slides/slide5.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635D5DE-B842-4239-BDED-2E509EC2774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46D43982-5258-46C5-9FC9-98F5665E3025}"/>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Prompt Engineering and Model Steering Mechanics</a:t>
            </a:r>
          </a:p>
        </p:txBody>
      </p:sp>
      <p:sp>
        <p:nvSpPr>
          <p:cNvPr id="3" name="">
            <a:extLst xmlns:a="http://schemas.openxmlformats.org/drawingml/2006/main">
              <a:ext uri="{FF2B5EF4-FFF2-40B4-BE49-F238E27FC236}">
                <a16:creationId xmlns:a16="http://schemas.microsoft.com/office/drawing/2014/main" id="{0CD4B4DC-415F-4841-B30E-5BBBA633D3D6}"/>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Effective model steering relies on role separation and explicit system instructions.</a:t>
            </a:r>
          </a:p>
        </p:txBody>
      </p:sp>
      <p:sp>
        <p:nvSpPr>
          <p:cNvPr id="4" name="">
            <a:extLst xmlns:a="http://schemas.openxmlformats.org/drawingml/2006/main">
              <a:ext uri="{FF2B5EF4-FFF2-40B4-BE49-F238E27FC236}">
                <a16:creationId xmlns:a16="http://schemas.microsoft.com/office/drawing/2014/main" id="{76FC60D7-6ED3-4AB9-9239-BFE33C0796D0}"/>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System messages establish behavioral constraints and tone</a:t>
            </a:r>
          </a:p>
        </p:txBody>
      </p:sp>
      <p:sp>
        <p:nvSpPr>
          <p:cNvPr id="5" name="">
            <a:extLst xmlns:a="http://schemas.openxmlformats.org/drawingml/2006/main">
              <a:ext uri="{FF2B5EF4-FFF2-40B4-BE49-F238E27FC236}">
                <a16:creationId xmlns:a16="http://schemas.microsoft.com/office/drawing/2014/main" id="{9E60EACF-A437-4BE6-A2BE-86B2802E0C19}"/>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Few-shot examples prime inference without updating weights</a:t>
            </a:r>
          </a:p>
        </p:txBody>
      </p:sp>
      <p:sp>
        <p:nvSpPr>
          <p:cNvPr id="6" name="">
            <a:extLst xmlns:a="http://schemas.openxmlformats.org/drawingml/2006/main">
              <a:ext uri="{FF2B5EF4-FFF2-40B4-BE49-F238E27FC236}">
                <a16:creationId xmlns:a16="http://schemas.microsoft.com/office/drawing/2014/main" id="{ED65049D-B1EC-4995-8486-F11A6CC928AC}"/>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Reasoning models require high-level declarative steering</a:t>
            </a:r>
          </a:p>
        </p:txBody>
      </p:sp>
      <p:sp>
        <p:nvSpPr>
          <p:cNvPr id="7" name="">
            <a:extLst xmlns:a="http://schemas.openxmlformats.org/drawingml/2006/main">
              <a:ext uri="{FF2B5EF4-FFF2-40B4-BE49-F238E27FC236}">
                <a16:creationId xmlns:a16="http://schemas.microsoft.com/office/drawing/2014/main" id="{9D36639D-8063-4759-B19A-B9090D862C7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9199593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7C5A0DF-78F8-4E22-AAA9-416A4096595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14AE6225-8128-4B63-9AF0-34D94A72B38A}"/>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84"/>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Deterministic Outputs and Structured Integration</a:t>
            </a:r>
          </a:p>
        </p:txBody>
      </p:sp>
      <p:sp>
        <p:nvSpPr>
          <p:cNvPr id="3" name="">
            <a:extLst xmlns:a="http://schemas.openxmlformats.org/drawingml/2006/main">
              <a:ext uri="{FF2B5EF4-FFF2-40B4-BE49-F238E27FC236}">
                <a16:creationId xmlns:a16="http://schemas.microsoft.com/office/drawing/2014/main" id="{9431E21D-A13E-41B1-BC2E-44C738E8B553}"/>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Structured outputs guarantee strict JSON schema compliance during token generation.</a:t>
            </a:r>
          </a:p>
        </p:txBody>
      </p:sp>
      <p:sp>
        <p:nvSpPr>
          <p:cNvPr id="4" name="">
            <a:extLst xmlns:a="http://schemas.openxmlformats.org/drawingml/2006/main">
              <a:ext uri="{FF2B5EF4-FFF2-40B4-BE49-F238E27FC236}">
                <a16:creationId xmlns:a16="http://schemas.microsoft.com/office/drawing/2014/main" id="{0C5D613A-2114-4632-B556-598B2B3A1F7C}"/>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78B6302C-0859-4FB3-A92A-05D3BEE39E37}"/>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Model token generation strictly adheres to supplied JSON Schema</a:t>
            </a:r>
          </a:p>
        </p:txBody>
      </p:sp>
      <p:sp>
        <p:nvSpPr>
          <p:cNvPr id="6" name="">
            <a:extLst xmlns:a="http://schemas.openxmlformats.org/drawingml/2006/main">
              <a:ext uri="{FF2B5EF4-FFF2-40B4-BE49-F238E27FC236}">
                <a16:creationId xmlns:a16="http://schemas.microsoft.com/office/drawing/2014/main" id="{E9F52A9A-C639-4A80-ADEE-A4F3703E6C14}"/>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FAB3CABF-E0A4-4B02-97B4-DC089967DE01}"/>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Setting strict true prevents missing keys and invalid data types</a:t>
            </a:r>
          </a:p>
        </p:txBody>
      </p:sp>
      <p:sp>
        <p:nvSpPr>
          <p:cNvPr id="8" name="">
            <a:extLst xmlns:a="http://schemas.openxmlformats.org/drawingml/2006/main">
              <a:ext uri="{FF2B5EF4-FFF2-40B4-BE49-F238E27FC236}">
                <a16:creationId xmlns:a16="http://schemas.microsoft.com/office/drawing/2014/main" id="{500862E5-A48B-40B8-B3E4-8529D415286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995097F5-9461-4714-BAB6-28B9110DB38A}"/>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Technical requirement: Disable parallel function calls</a:t>
            </a:r>
          </a:p>
        </p:txBody>
      </p:sp>
      <p:sp>
        <p:nvSpPr>
          <p:cNvPr id="10" name="">
            <a:extLst xmlns:a="http://schemas.openxmlformats.org/drawingml/2006/main">
              <a:ext uri="{FF2B5EF4-FFF2-40B4-BE49-F238E27FC236}">
                <a16:creationId xmlns:a16="http://schemas.microsoft.com/office/drawing/2014/main" id="{111A8E82-5C98-44DE-9C7E-A190FACE28A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22426084"/>
      </p:ext>
    </p:extLst>
  </p:cSld>
</p:sld>
</file>

<file path=ppt/slides/slide7.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01406E8-6946-4DB8-BC43-B9AA65B2667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F674948C-463D-422D-B9B9-170EFD525EEE}"/>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688"/>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Responsible AI Lifecycle and Content Guardrails</a:t>
            </a:r>
          </a:p>
        </p:txBody>
      </p:sp>
      <p:sp>
        <p:nvSpPr>
          <p:cNvPr id="3" name="">
            <a:extLst xmlns:a="http://schemas.openxmlformats.org/drawingml/2006/main">
              <a:ext uri="{FF2B5EF4-FFF2-40B4-BE49-F238E27FC236}">
                <a16:creationId xmlns:a16="http://schemas.microsoft.com/office/drawing/2014/main" id="{9B8A7E2C-0FA1-479D-A86D-06F279CE96B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Azure aligns safety across a four-stage lifecycle matching NIST risk management standards.</a:t>
            </a:r>
          </a:p>
        </p:txBody>
      </p:sp>
      <p:sp>
        <p:nvSpPr>
          <p:cNvPr id="4" name="">
            <a:extLst xmlns:a="http://schemas.openxmlformats.org/drawingml/2006/main">
              <a:ext uri="{FF2B5EF4-FFF2-40B4-BE49-F238E27FC236}">
                <a16:creationId xmlns:a16="http://schemas.microsoft.com/office/drawing/2014/main" id="{9626CD84-6A3A-48AF-B501-49FB1B85F52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Lifecycle spans Identify, Measure, Mitigate, and Operate</a:t>
            </a:r>
          </a:p>
        </p:txBody>
      </p:sp>
      <p:sp>
        <p:nvSpPr>
          <p:cNvPr id="5" name="">
            <a:extLst xmlns:a="http://schemas.openxmlformats.org/drawingml/2006/main">
              <a:ext uri="{FF2B5EF4-FFF2-40B4-BE49-F238E27FC236}">
                <a16:creationId xmlns:a16="http://schemas.microsoft.com/office/drawing/2014/main" id="{03028B2A-5E83-4AAD-8755-F9EF84D63BA1}"/>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Azure AI Guardrails filter harmful content in real time</a:t>
            </a:r>
          </a:p>
        </p:txBody>
      </p:sp>
      <p:sp>
        <p:nvSpPr>
          <p:cNvPr id="6" name="">
            <a:extLst xmlns:a="http://schemas.openxmlformats.org/drawingml/2006/main">
              <a:ext uri="{FF2B5EF4-FFF2-40B4-BE49-F238E27FC236}">
                <a16:creationId xmlns:a16="http://schemas.microsoft.com/office/drawing/2014/main" id="{54C20109-63D6-41F7-BCB9-7F8741DCF9C7}"/>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Safety system messages define explicit refusal boundaries</a:t>
            </a:r>
          </a:p>
        </p:txBody>
      </p:sp>
      <p:sp>
        <p:nvSpPr>
          <p:cNvPr id="7" name="">
            <a:extLst xmlns:a="http://schemas.openxmlformats.org/drawingml/2006/main">
              <a:ext uri="{FF2B5EF4-FFF2-40B4-BE49-F238E27FC236}">
                <a16:creationId xmlns:a16="http://schemas.microsoft.com/office/drawing/2014/main" id="{6358FB20-A9EC-4CD1-B17B-5524D50BBD5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35528351"/>
      </p:ext>
    </p:extLst>
  </p:cSld>
</p:sld>
</file>

<file path=ppt/slides/slide8.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4C61FEC-3BDE-41BA-AED5-076624F1180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3DEA9F22-DA6F-45D6-ACE6-EF132557F108}"/>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Copilot Implementations and Enterprise Embedding</a:t>
            </a:r>
          </a:p>
        </p:txBody>
      </p:sp>
      <p:sp>
        <p:nvSpPr>
          <p:cNvPr id="3" name="">
            <a:extLst xmlns:a="http://schemas.openxmlformats.org/drawingml/2006/main">
              <a:ext uri="{FF2B5EF4-FFF2-40B4-BE49-F238E27FC236}">
                <a16:creationId xmlns:a16="http://schemas.microsoft.com/office/drawing/2014/main" id="{C47EBCB1-F5E2-4897-90C0-610760C25BCD}"/>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Microsoft embeds foundation models into workplace software through unified cloud controls.</a:t>
            </a:r>
          </a:p>
        </p:txBody>
      </p:sp>
      <p:sp>
        <p:nvSpPr>
          <p:cNvPr id="4" name="">
            <a:extLst xmlns:a="http://schemas.openxmlformats.org/drawingml/2006/main">
              <a:ext uri="{FF2B5EF4-FFF2-40B4-BE49-F238E27FC236}">
                <a16:creationId xmlns:a16="http://schemas.microsoft.com/office/drawing/2014/main" id="{2988114D-BFD5-451A-AA44-D709F12857AD}"/>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Microsoft Foundry unifies models, agents, and security controls</a:t>
            </a:r>
          </a:p>
        </p:txBody>
      </p:sp>
      <p:sp>
        <p:nvSpPr>
          <p:cNvPr id="5" name="">
            <a:extLst xmlns:a="http://schemas.openxmlformats.org/drawingml/2006/main">
              <a:ext uri="{FF2B5EF4-FFF2-40B4-BE49-F238E27FC236}">
                <a16:creationId xmlns:a16="http://schemas.microsoft.com/office/drawing/2014/main" id="{749B63DF-EC5A-4E7C-9F99-956FCF085C3B}"/>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Grounding connects enterprise data without duplicating stores</a:t>
            </a:r>
          </a:p>
        </p:txBody>
      </p:sp>
      <p:sp>
        <p:nvSpPr>
          <p:cNvPr id="6" name="">
            <a:extLst xmlns:a="http://schemas.openxmlformats.org/drawingml/2006/main">
              <a:ext uri="{FF2B5EF4-FFF2-40B4-BE49-F238E27FC236}">
                <a16:creationId xmlns:a16="http://schemas.microsoft.com/office/drawing/2014/main" id="{D22ED65C-EE0A-4F66-9E24-A2686B7D2FD9}"/>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Hosted agents support Semantic Kernel and LangGraph containers</a:t>
            </a:r>
          </a:p>
        </p:txBody>
      </p:sp>
      <p:sp>
        <p:nvSpPr>
          <p:cNvPr id="7" name="">
            <a:extLst xmlns:a="http://schemas.openxmlformats.org/drawingml/2006/main">
              <a:ext uri="{FF2B5EF4-FFF2-40B4-BE49-F238E27FC236}">
                <a16:creationId xmlns:a16="http://schemas.microsoft.com/office/drawing/2014/main" id="{A354A95D-C155-422B-A8A7-E6ADB1252A6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801687970"/>
      </p:ext>
    </p:extLst>
  </p:cSld>
</p:sld>
</file>

<file path=ppt/slides/slide9.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352B445-47E3-49CE-AD3D-39295957E07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BF7F29DA-7B7E-4F96-9CEE-083A4077AC2E}"/>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Evolving Partnership and Market Dynamics</a:t>
            </a:r>
          </a:p>
        </p:txBody>
      </p:sp>
      <p:sp>
        <p:nvSpPr>
          <p:cNvPr id="3" name="">
            <a:extLst xmlns:a="http://schemas.openxmlformats.org/drawingml/2006/main">
              <a:ext uri="{FF2B5EF4-FFF2-40B4-BE49-F238E27FC236}">
                <a16:creationId xmlns:a16="http://schemas.microsoft.com/office/drawing/2014/main" id="{DD656487-4B44-4B9D-979C-44C50623FF21}"/>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The commercial alliance has transitioned from exclusivity toward multi-cloud coexistence.</a:t>
            </a:r>
          </a:p>
        </p:txBody>
      </p:sp>
      <p:sp>
        <p:nvSpPr>
          <p:cNvPr id="4" name="">
            <a:extLst xmlns:a="http://schemas.openxmlformats.org/drawingml/2006/main">
              <a:ext uri="{FF2B5EF4-FFF2-40B4-BE49-F238E27FC236}">
                <a16:creationId xmlns:a16="http://schemas.microsoft.com/office/drawing/2014/main" id="{1C621469-2EB9-4D5E-9159-8D3A2ED4D855}"/>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68050BDF-7DB7-4BEF-8B14-B170FF8C1DFE}"/>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OpenAI expands infrastructure access across multiple cloud providers</a:t>
            </a:r>
          </a:p>
        </p:txBody>
      </p:sp>
      <p:sp>
        <p:nvSpPr>
          <p:cNvPr id="6" name="">
            <a:extLst xmlns:a="http://schemas.openxmlformats.org/drawingml/2006/main">
              <a:ext uri="{FF2B5EF4-FFF2-40B4-BE49-F238E27FC236}">
                <a16:creationId xmlns:a16="http://schemas.microsoft.com/office/drawing/2014/main" id="{DAD2D136-C839-45BF-94B4-2FC567F19532}"/>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3FC1E7C7-52E0-4B62-A343-758770C218B7}"/>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Microsoft holds non-exclusive model IP licensing through 2032</a:t>
            </a:r>
          </a:p>
        </p:txBody>
      </p:sp>
      <p:sp>
        <p:nvSpPr>
          <p:cNvPr id="8" name="">
            <a:extLst xmlns:a="http://schemas.openxmlformats.org/drawingml/2006/main">
              <a:ext uri="{FF2B5EF4-FFF2-40B4-BE49-F238E27FC236}">
                <a16:creationId xmlns:a16="http://schemas.microsoft.com/office/drawing/2014/main" id="{6436DF32-7642-4FA9-BBCC-6559179ACDAF}"/>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057F53A-FEB1-46A4-BF38-5960FD58637E}"/>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Commercial competition increases in enterprise workplace software</a:t>
            </a:r>
          </a:p>
        </p:txBody>
      </p:sp>
      <p:sp>
        <p:nvSpPr>
          <p:cNvPr id="10" name="">
            <a:extLst xmlns:a="http://schemas.openxmlformats.org/drawingml/2006/main">
              <a:ext uri="{FF2B5EF4-FFF2-40B4-BE49-F238E27FC236}">
                <a16:creationId xmlns:a16="http://schemas.microsoft.com/office/drawing/2014/main" id="{FBADB88C-D30C-4581-AEE6-FA65C68A271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6295608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CA1186B-5461-4A81-BF01-997028392F6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9E40E2AC-D76A-4776-A6FD-7979C5600BBC}"/>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Architectural Tradeoffs and Selection Strategy</a:t>
            </a:r>
          </a:p>
        </p:txBody>
      </p:sp>
      <p:sp>
        <p:nvSpPr>
          <p:cNvPr id="3" name="">
            <a:extLst xmlns:a="http://schemas.openxmlformats.org/drawingml/2006/main">
              <a:ext uri="{FF2B5EF4-FFF2-40B4-BE49-F238E27FC236}">
                <a16:creationId xmlns:a16="http://schemas.microsoft.com/office/drawing/2014/main" id="{3F512C4D-1CC4-4A78-B3C8-8168D751D68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Choosing between direct APIs and Azure depends on governance and autonomy requirements.</a:t>
            </a:r>
          </a:p>
        </p:txBody>
      </p:sp>
      <p:sp>
        <p:nvSpPr>
          <p:cNvPr id="4" name="">
            <a:extLst xmlns:a="http://schemas.openxmlformats.org/drawingml/2006/main">
              <a:ext uri="{FF2B5EF4-FFF2-40B4-BE49-F238E27FC236}">
                <a16:creationId xmlns:a16="http://schemas.microsoft.com/office/drawing/2014/main" id="{81C13619-F520-42D4-8320-05956F0CC36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Azure OpenAI provides enterprise SLAs and landing zone governance</a:t>
            </a:r>
          </a:p>
        </p:txBody>
      </p:sp>
      <p:sp>
        <p:nvSpPr>
          <p:cNvPr id="5" name="">
            <a:extLst xmlns:a="http://schemas.openxmlformats.org/drawingml/2006/main">
              <a:ext uri="{FF2B5EF4-FFF2-40B4-BE49-F238E27FC236}">
                <a16:creationId xmlns:a16="http://schemas.microsoft.com/office/drawing/2014/main" id="{F7C2D3FC-96A5-456B-81D9-911966DEE4B9}"/>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Direct OpenAI API delivers early access to raw developer tooling</a:t>
            </a:r>
          </a:p>
        </p:txBody>
      </p:sp>
      <p:sp>
        <p:nvSpPr>
          <p:cNvPr id="6" name="">
            <a:extLst xmlns:a="http://schemas.openxmlformats.org/drawingml/2006/main">
              <a:ext uri="{FF2B5EF4-FFF2-40B4-BE49-F238E27FC236}">
                <a16:creationId xmlns:a16="http://schemas.microsoft.com/office/drawing/2014/main" id="{D293722C-C831-4A56-A43A-297FB478639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Recommendation: Deploy on Azure for strict regulatory compliance</a:t>
            </a:r>
          </a:p>
        </p:txBody>
      </p:sp>
      <p:sp>
        <p:nvSpPr>
          <p:cNvPr id="7" name="">
            <a:extLst xmlns:a="http://schemas.openxmlformats.org/drawingml/2006/main">
              <a:ext uri="{FF2B5EF4-FFF2-40B4-BE49-F238E27FC236}">
                <a16:creationId xmlns:a16="http://schemas.microsoft.com/office/drawing/2014/main" id="{60D1855A-50DF-4F27-9B04-F7B886952CC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38259738"/>
      </p:ext>
    </p:extLst>
  </p:cSld>
</p:sld>
</file>

<file path=ppt/slides/slide1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A6CCE6A-0B0D-4007-A701-8079E4B1B03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FA0C437D-26BE-4BE6-9E5B-08F6A7D50BA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Strategic Roadmap for Enterprise AI Adoption</a:t>
            </a:r>
          </a:p>
        </p:txBody>
      </p:sp>
      <p:sp>
        <p:nvSpPr>
          <p:cNvPr id="3" name="">
            <a:extLst xmlns:a="http://schemas.openxmlformats.org/drawingml/2006/main">
              <a:ext uri="{FF2B5EF4-FFF2-40B4-BE49-F238E27FC236}">
                <a16:creationId xmlns:a16="http://schemas.microsoft.com/office/drawing/2014/main" id="{24A05FDA-C9E2-42AE-905D-F865340E47B0}"/>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Enterprise AI success requires strong governance, strict schemas, and flexible design.</a:t>
            </a:r>
          </a:p>
        </p:txBody>
      </p:sp>
      <p:sp>
        <p:nvSpPr>
          <p:cNvPr id="4" name="">
            <a:extLst xmlns:a="http://schemas.openxmlformats.org/drawingml/2006/main">
              <a:ext uri="{FF2B5EF4-FFF2-40B4-BE49-F238E27FC236}">
                <a16:creationId xmlns:a16="http://schemas.microsoft.com/office/drawing/2014/main" id="{BB1DF712-3B67-41A0-A8DF-AAB08BD4D23D}"/>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Mandate structured outputs for dependable enterprise automation</a:t>
            </a:r>
          </a:p>
        </p:txBody>
      </p:sp>
      <p:sp>
        <p:nvSpPr>
          <p:cNvPr id="5" name="">
            <a:extLst xmlns:a="http://schemas.openxmlformats.org/drawingml/2006/main">
              <a:ext uri="{FF2B5EF4-FFF2-40B4-BE49-F238E27FC236}">
                <a16:creationId xmlns:a16="http://schemas.microsoft.com/office/drawing/2014/main" id="{C5D40A50-2AA2-4FEC-8031-A39EF0B1C507}"/>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Enforce DataZone processing and tenant boundary isolation</a:t>
            </a:r>
          </a:p>
        </p:txBody>
      </p:sp>
      <p:sp>
        <p:nvSpPr>
          <p:cNvPr id="6" name="">
            <a:extLst xmlns:a="http://schemas.openxmlformats.org/drawingml/2006/main">
              <a:ext uri="{FF2B5EF4-FFF2-40B4-BE49-F238E27FC236}">
                <a16:creationId xmlns:a16="http://schemas.microsoft.com/office/drawing/2014/main" id="{3B4F1623-1B93-43CE-AEC9-E0F1A4F349A1}"/>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Build modular abstractions to enable multi-cloud</a:t>
            </a:r>
          </a:p>
        </p:txBody>
      </p:sp>
      <p:sp>
        <p:nvSpPr>
          <p:cNvPr id="7" name="">
            <a:extLst xmlns:a="http://schemas.openxmlformats.org/drawingml/2006/main">
              <a:ext uri="{FF2B5EF4-FFF2-40B4-BE49-F238E27FC236}">
                <a16:creationId xmlns:a16="http://schemas.microsoft.com/office/drawing/2014/main" id="{7252FC8A-8405-460E-9551-EE6E2F5AAC9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6566311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2026-10-10T04:58:48.9510000Z</dcterms:created>
  <dcterms:modified xsi:type="dcterms:W3CDTF">2026-10-10T04:58:48.9520000Z</dcterms:modified>
</coreProperties>
</file>