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c1ee9801b80f4239" /><Relationship Type="http://schemas.openxmlformats.org/officeDocument/2006/relationships/extended-properties" Target="/docProps/app.xml" Id="R09743878da8342a1" /><Relationship Type="http://schemas.openxmlformats.org/officeDocument/2006/relationships/officeDocument" Target="/ppt/presentation.xml" Id="R2b69b6144fe04d6f" /></Relationships>
</file>

<file path=ppt/presentation.xml><?xml version="1.0" encoding="utf-8"?>
<p:presentation xmlns:p="http://schemas.openxmlformats.org/presentationml/2006/main">
  <p:sldMasterIdLst>
    <p:sldMasterId xmlns:r="http://schemas.openxmlformats.org/officeDocument/2006/relationships" id="2147483648" r:id="Rd32aa89096514164"/>
  </p:sldMasterIdLst>
  <p:notesMasterIdLst>
    <p:notesMasterId xmlns:r="http://schemas.openxmlformats.org/officeDocument/2006/relationships" r:id="R79c31d1ad993476c"/>
  </p:notesMasterIdLst>
  <p:sldIdLst>
    <p:sldId xmlns:r="http://schemas.openxmlformats.org/officeDocument/2006/relationships" id="256" r:id="R1c68b44e0fa94e44"/>
    <p:sldId xmlns:r="http://schemas.openxmlformats.org/officeDocument/2006/relationships" id="257" r:id="Rb651cb2e1bef4ae9"/>
    <p:sldId xmlns:r="http://schemas.openxmlformats.org/officeDocument/2006/relationships" id="258" r:id="Rc1de344772394199"/>
    <p:sldId xmlns:r="http://schemas.openxmlformats.org/officeDocument/2006/relationships" id="259" r:id="Rf4dd5fc8b50947c8"/>
    <p:sldId xmlns:r="http://schemas.openxmlformats.org/officeDocument/2006/relationships" id="260" r:id="Rc05be227cf6348ec"/>
    <p:sldId xmlns:r="http://schemas.openxmlformats.org/officeDocument/2006/relationships" id="261" r:id="Ra108844f4f73451a"/>
    <p:sldId xmlns:r="http://schemas.openxmlformats.org/officeDocument/2006/relationships" id="262" r:id="Ra2b40dfd3fc54ed0"/>
    <p:sldId xmlns:r="http://schemas.openxmlformats.org/officeDocument/2006/relationships" id="263" r:id="Rdb2815c824564d8a"/>
    <p:sldId xmlns:r="http://schemas.openxmlformats.org/officeDocument/2006/relationships" id="264" r:id="Ra6dee538816e4b61"/>
    <p:sldId xmlns:r="http://schemas.openxmlformats.org/officeDocument/2006/relationships" id="265" r:id="Rab753fd4525747d3"/>
    <p:sldId xmlns:r="http://schemas.openxmlformats.org/officeDocument/2006/relationships" id="266" r:id="Re5394a11370e4c2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1e82496a7bc442a" /><Relationship Type="http://schemas.openxmlformats.org/officeDocument/2006/relationships/slideMaster" Target="/ppt/slideMasters/slideMaster1.xml" Id="Rd32aa89096514164" /><Relationship Type="http://schemas.openxmlformats.org/officeDocument/2006/relationships/notesMaster" Target="/ppt/notesMasters/notesMaster1.xml" Id="R79c31d1ad993476c" /><Relationship Type="http://schemas.openxmlformats.org/officeDocument/2006/relationships/presProps" Target="/ppt/presProps.xml" Id="Rdf38759339a345c5" /><Relationship Type="http://schemas.openxmlformats.org/officeDocument/2006/relationships/tableStyles" Target="/ppt/tableStyles.xml" Id="R51bcc43f7b624f76" /><Relationship Type="http://schemas.openxmlformats.org/officeDocument/2006/relationships/slide" Target="/ppt/slides/slide1.xml" Id="R1c68b44e0fa94e44" /><Relationship Type="http://schemas.openxmlformats.org/officeDocument/2006/relationships/slide" Target="/ppt/slides/slide2.xml" Id="Rb651cb2e1bef4ae9" /><Relationship Type="http://schemas.openxmlformats.org/officeDocument/2006/relationships/slide" Target="/ppt/slides/slide3.xml" Id="Rc1de344772394199" /><Relationship Type="http://schemas.openxmlformats.org/officeDocument/2006/relationships/slide" Target="/ppt/slides/slide4.xml" Id="Rf4dd5fc8b50947c8" /><Relationship Type="http://schemas.openxmlformats.org/officeDocument/2006/relationships/slide" Target="/ppt/slides/slide5.xml" Id="Rc05be227cf6348ec" /><Relationship Type="http://schemas.openxmlformats.org/officeDocument/2006/relationships/slide" Target="/ppt/slides/slide6.xml" Id="Ra108844f4f73451a" /><Relationship Type="http://schemas.openxmlformats.org/officeDocument/2006/relationships/slide" Target="/ppt/slides/slide7.xml" Id="Ra2b40dfd3fc54ed0" /><Relationship Type="http://schemas.openxmlformats.org/officeDocument/2006/relationships/slide" Target="/ppt/slides/slide8.xml" Id="Rdb2815c824564d8a" /><Relationship Type="http://schemas.openxmlformats.org/officeDocument/2006/relationships/slide" Target="/ppt/slides/slide9.xml" Id="Ra6dee538816e4b61" /><Relationship Type="http://schemas.openxmlformats.org/officeDocument/2006/relationships/slide" Target="/ppt/slides/slide10.xml" Id="Rab753fd4525747d3" /><Relationship Type="http://schemas.openxmlformats.org/officeDocument/2006/relationships/slide" Target="/ppt/slides/slide11.xml" Id="Re5394a11370e4c2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fa1e8e5acbe44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c0d213e032d4467" /><Relationship Type="http://schemas.openxmlformats.org/officeDocument/2006/relationships/notesMaster" Target="/ppt/notesMasters/notesMaster1.xml" Id="R802c8f55dae9421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57d3abeb96e40f9" /><Relationship Type="http://schemas.openxmlformats.org/officeDocument/2006/relationships/notesMaster" Target="/ppt/notesMasters/notesMaster1.xml" Id="R506740a1b2f74f15" /></Relationships>
</file>

<file path=ppt/notesSlides/_rels/notesSlide3.xml.rels>&#65279;<?xml version="1.0" encoding="utf-8"?><Relationships xmlns="http://schemas.openxmlformats.org/package/2006/relationships"><Relationship Type="http://schemas.openxmlformats.org/officeDocument/2006/relationships/slide" Target="/ppt/slides/slide3.xml" Id="R1e1389253dff4c6c" /><Relationship Type="http://schemas.openxmlformats.org/officeDocument/2006/relationships/notesMaster" Target="/ppt/notesMasters/notesMaster1.xml" Id="Rc9a1e6c4f1954683" /></Relationships>
</file>

<file path=ppt/notesSlides/_rels/notesSlide4.xml.rels>&#65279;<?xml version="1.0" encoding="utf-8"?><Relationships xmlns="http://schemas.openxmlformats.org/package/2006/relationships"><Relationship Type="http://schemas.openxmlformats.org/officeDocument/2006/relationships/slide" Target="/ppt/slides/slide4.xml" Id="Re1d16948217c44c6" /><Relationship Type="http://schemas.openxmlformats.org/officeDocument/2006/relationships/notesMaster" Target="/ppt/notesMasters/notesMaster1.xml" Id="R36b1aedc2d9a4a88" /></Relationships>
</file>

<file path=ppt/notesSlides/_rels/notesSlide5.xml.rels>&#65279;<?xml version="1.0" encoding="utf-8"?><Relationships xmlns="http://schemas.openxmlformats.org/package/2006/relationships"><Relationship Type="http://schemas.openxmlformats.org/officeDocument/2006/relationships/slide" Target="/ppt/slides/slide5.xml" Id="Re76290b955394777" /><Relationship Type="http://schemas.openxmlformats.org/officeDocument/2006/relationships/notesMaster" Target="/ppt/notesMasters/notesMaster1.xml" Id="R72a4c07880d14a95" /></Relationships>
</file>

<file path=ppt/notesSlides/_rels/notesSlide6.xml.rels>&#65279;<?xml version="1.0" encoding="utf-8"?><Relationships xmlns="http://schemas.openxmlformats.org/package/2006/relationships"><Relationship Type="http://schemas.openxmlformats.org/officeDocument/2006/relationships/slide" Target="/ppt/slides/slide6.xml" Id="Rde7f9d167fd9436e" /><Relationship Type="http://schemas.openxmlformats.org/officeDocument/2006/relationships/notesMaster" Target="/ppt/notesMasters/notesMaster1.xml" Id="Rd533070c2a64425f" /></Relationships>
</file>

<file path=ppt/notesSlides/_rels/notesSlide7.xml.rels>&#65279;<?xml version="1.0" encoding="utf-8"?><Relationships xmlns="http://schemas.openxmlformats.org/package/2006/relationships"><Relationship Type="http://schemas.openxmlformats.org/officeDocument/2006/relationships/slide" Target="/ppt/slides/slide7.xml" Id="R14e174f741a44897" /><Relationship Type="http://schemas.openxmlformats.org/officeDocument/2006/relationships/notesMaster" Target="/ppt/notesMasters/notesMaster1.xml" Id="R7ece26c3662b49e4" /></Relationships>
</file>

<file path=ppt/notesSlides/_rels/notesSlide8.xml.rels>&#65279;<?xml version="1.0" encoding="utf-8"?><Relationships xmlns="http://schemas.openxmlformats.org/package/2006/relationships"><Relationship Type="http://schemas.openxmlformats.org/officeDocument/2006/relationships/slide" Target="/ppt/slides/slide8.xml" Id="R6eb8de7b56294445" /><Relationship Type="http://schemas.openxmlformats.org/officeDocument/2006/relationships/notesMaster" Target="/ppt/notesMasters/notesMaster1.xml" Id="Rf55ba9db9c584f4d" /></Relationships>
</file>

<file path=ppt/notesSlides/_rels/notesSlide9.xml.rels>&#65279;<?xml version="1.0" encoding="utf-8"?><Relationships xmlns="http://schemas.openxmlformats.org/package/2006/relationships"><Relationship Type="http://schemas.openxmlformats.org/officeDocument/2006/relationships/slide" Target="/ppt/slides/slide9.xml" Id="R1568d129fc374a88" /><Relationship Type="http://schemas.openxmlformats.org/officeDocument/2006/relationships/notesMaster" Target="/ppt/notesMasters/notesMaster1.xml" Id="R56381cf638a74e2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8d8cc3a658241ff" /><Relationship Type="http://schemas.openxmlformats.org/officeDocument/2006/relationships/notesMaster" Target="/ppt/notesMasters/notesMaster1.xml" Id="Rfdcbebffa6b8474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421133042b846ff" /><Relationship Type="http://schemas.openxmlformats.org/officeDocument/2006/relationships/notesMaster" Target="/ppt/notesMasters/notesMaster1.xml" Id="Rce9326b90f4a44b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briefing on creator code architecture and partner management. In modern commerce, consumer attention is distributed across podcasts, live streams, short video clips, and offline venues where traditional clickable web links fail to convert. Alphanumeric creator codes solve this challenge by establishing human-readable identifiers that consumers remember and enter during checkout. Throughout this session, we will examine the technical mechanisms of clickless attribution, the economic models behind partner compensation, methods for mitigating coupon scrapers and margin loss, and regulatory requirements enforced by consumer protection agencies. By the end of this deck, you will understand how to build and maintain a scalable creator code network that protects profitability while rewarding authentic audience advocacy across every channel.</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Traditional affiliate marketing originated in the desktop browser era, relying on query parameters and browser cookies to connect a referral click with a final transaction. However, as documented by TUNE in their analysis of affiliate promo codes, clickable links are often impractical across modern media formats like audio podcasts, social stories, and live video. Promo codes provide a proven method of clickless tracking, enabling attribution when immediate link clicking cannot occur. Customers can hear or see a memorable code, continue their daily routine, and manually apply that code at checkout days later. TUNE highlights that managing these codes across growing partner rosters requires native affiliate platform support, including bulk generation features, to eliminate manual operational friction while preserving partner-level performance visibility.</a:t>
            </a:r>
          </a:p>
          <a:p xmlns:a="http://schemas.openxmlformats.org/drawingml/2006/main">
            <a:r>
              <a:t/>
            </a:r>
          </a:p>
          <a:p xmlns:a="http://schemas.openxmlformats.org/drawingml/2006/main">
            <a:r>
              <a:t>Sources:</a:t>
            </a:r>
          </a:p>
          <a:p xmlns:a="http://schemas.openxmlformats.org/drawingml/2006/main">
            <a:r>
              <a:t>https://www.tune.com/blog/best-practices-for-using-promo-codes-in-affiliate-marketing/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technical foundation of creator code attribution depends on tight synchronisation between store checkout engines and partner tracking software. As Refersion explains in their affiliate tracking essentials guide, a promo code must be officially registered within the affiliate platform as a dedicated tracking mechanism. If a store administrator merely generates a coupon code in an e-commerce platform backend without binding it to a specific partner ID, those sales will not be attributed or paid. Furthermore, technical conflict resolution rules determine what happens when a customer clicks a referral link containing tracking parameters and later enters a different creator code. Standard reconciliation logic assigns precedence to the manually typed promo code under last-touch rules, reflecting active intent while recording the transaction in persistent order databases.</a:t>
            </a:r>
          </a:p>
          <a:p xmlns:a="http://schemas.openxmlformats.org/drawingml/2006/main">
            <a:r>
              <a:t/>
            </a:r>
          </a:p>
          <a:p xmlns:a="http://schemas.openxmlformats.org/drawingml/2006/main">
            <a:r>
              <a:t>Sources:</a:t>
            </a:r>
          </a:p>
          <a:p xmlns:a="http://schemas.openxmlformats.org/drawingml/2006/main">
            <a:r>
              <a:t>https://www.refersion.com/blog/affiliate-tracking-essentials-methods-mechanics-and-real-world-examples/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Commission architecture governs partner retention and overall program viability. While platform ad revenue sharing programs exist across video networks, analysis published by Kompozy explains that pooled revenue models distribute ad earnings across wide creator pools, resulting in modest platform payouts per thousand views. Because platform ad distributions remain limited, direct brand partnerships, dedicated sponsorships, and creator code commissions represent the primary revenue stream for working creators. For brands, structuring compensation requires choosing between flat order bounties, fixed percentage cuts, or tiered volume milestones. To ensure fiscal discipline, enterprise commercial contracts must incorporate clawback terms and reconciliation windows, deducting product returns, chargebacks, and canceled orders from gross commission accruals before releasing monthly disbursements.</a:t>
            </a:r>
          </a:p>
          <a:p xmlns:a="http://schemas.openxmlformats.org/drawingml/2006/main">
            <a:r>
              <a:t/>
            </a:r>
          </a:p>
          <a:p xmlns:a="http://schemas.openxmlformats.org/drawingml/2006/main">
            <a:r>
              <a:t>Sources:</a:t>
            </a:r>
          </a:p>
          <a:p xmlns:a="http://schemas.openxmlformats.org/drawingml/2006/main">
            <a:r>
              <a:t>https://kompozy.io/creator-growth/short-form-video-cpm-rates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Visual placement during live broadcasts and recorded video directly influences audience recall and checkout application rates. Unlike hidden links in collapsed description boxes, graphical lower-third banners present creator codes while the creator delivers an auditory mention. Technical documentation from the FFmpeg filter project illustrates how multi-stream processing combines distinct video and image layers into a unified broadcast feed. For live production, streamers can configure graphic overlays as automated browser sources. As an illustrative layout recommendation, positioning a clean rectangular graphic box in the lower section of the display with bold typography and high contrast ensures readability across smaller mobile devices. Coordinating these visual banners with explicit verbal prompts significantly reinforces viewer memorability without obstructing core content.</a:t>
            </a:r>
          </a:p>
          <a:p xmlns:a="http://schemas.openxmlformats.org/drawingml/2006/main">
            <a:r>
              <a:t/>
            </a:r>
          </a:p>
          <a:p xmlns:a="http://schemas.openxmlformats.org/drawingml/2006/main">
            <a:r>
              <a:t>Sources:</a:t>
            </a:r>
          </a:p>
          <a:p xmlns:a="http://schemas.openxmlformats.org/drawingml/2006/main">
            <a:r>
              <a:t>https://ffmpeg.org/ffmpeg-filters.html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Distributing creator codes across external platforms requires navigating strict character constraints and interface rules. As compiled by Creator Units in their social bio documentation, platforms impose firm character caps on profile bios: TikTok allows only 80 characters, Instagram caps bios at 150 characters, X allows 160 characters, and LinkedIn headlines permit 220 characters. Creators must therefore balance personal identity, primary value propositions, and promotional codes within limited text space. On video platforms, creators frequently place their unique codes in pinned comments as well as descriptions. Because pinned comments remain visible immediately beneath video players without requiring viewers to tap read-more expanders, they ensure consistent visibility across both mobile apps and desktop browsers.</a:t>
            </a:r>
          </a:p>
          <a:p xmlns:a="http://schemas.openxmlformats.org/drawingml/2006/main">
            <a:r>
              <a:t/>
            </a:r>
          </a:p>
          <a:p xmlns:a="http://schemas.openxmlformats.org/drawingml/2006/main">
            <a:r>
              <a:t>Sources:</a:t>
            </a:r>
          </a:p>
          <a:p xmlns:a="http://schemas.openxmlformats.org/drawingml/2006/main">
            <a:r>
              <a:t>https://www.creatorunits.com/tools/social/bio-template-generator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of the most pressing threats to creator marketing profitability is code leakage. As TUNE documents in their affiliate guidance, code leakage occurs when a partner-specific code is scraped and published on deal aggregation websites or browser shopping extensions. Once indexed publicly, the code stops functioning as an incentive for incremental discovery and becomes a generic discount for shoppers already intending to buy. This dynamic dilutes partner value and erodes corporate gross margins on baseline purchases. To counteract leakage, merchants must incorporate non-syndication terms in partner contracts, monitor code redemption spikes across unauthorized domains, and utilize single-use or time-bound promo codes to prevent automated extension scrapers from hijacking checkout attribution.</a:t>
            </a:r>
          </a:p>
          <a:p xmlns:a="http://schemas.openxmlformats.org/drawingml/2006/main">
            <a:r>
              <a:t/>
            </a:r>
          </a:p>
          <a:p xmlns:a="http://schemas.openxmlformats.org/drawingml/2006/main">
            <a:r>
              <a:t>Sources:</a:t>
            </a:r>
          </a:p>
          <a:p xmlns:a="http://schemas.openxmlformats.org/drawingml/2006/main">
            <a:r>
              <a:t>https://www.tune.com/blog/best-practices-for-using-promo-codes-in-affiliate-marketing/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Regulatory compliance is mandatory when deploying creator codes and commercial endorsements. Guidance from the Federal Trade Commission emphasizes that whenever an endorser has a material connection with a brand, that relationship must be disclosed clearly and conspicuously to consumers. The FTC specifies that if an endorsement is presented visually, the disclosure must be visual; if presented audibly, it must be audible; and if both formats are present, the disclosure should appear across both channels. Disclosures like #ad or paid partnership must be placed prominently before interactive text expanders, rather than buried in voluminous hashtag clusters. Failing to enforce compliant disclosure standards exposes both brands and creators to regulatory scrutiny, enforcement actions, and reputational harm.</a:t>
            </a:r>
          </a:p>
          <a:p xmlns:a="http://schemas.openxmlformats.org/drawingml/2006/main">
            <a:r>
              <a:t/>
            </a:r>
          </a:p>
          <a:p xmlns:a="http://schemas.openxmlformats.org/drawingml/2006/main">
            <a:r>
              <a:t>Sources:</a:t>
            </a:r>
          </a:p>
          <a:p xmlns:a="http://schemas.openxmlformats.org/drawingml/2006/main">
            <a:r>
              <a:t>https://www.ftc.gov/business-guidance/resources/ftcs-endorsement-guides-what-people-are-asking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Program governance requires technical enforcement mechanisms rather than passive reliance on partner trust. As outlined in operational governance research published by CTAIO, written guidelines without automated technical controls fail to prevent systematic compliance breaches. In an affiliate context, as TUNE also highlights, systems must implement technical controls such as redemption caps, partner validation, and automated identity checks. These technical controls prevent self-referrals by detecting matching payment details, shipping addresses, or account credentials between affiliates and buyers. In addition, implementing strict alphanumeric formatting rules and hard expiration dates limits unauthorized reuse. Continuous algorithmic auditing of redemption velocity flags unusual purchase spikes, allowing managers to suspend compromised codes before margin loss compounds.</a:t>
            </a:r>
          </a:p>
          <a:p xmlns:a="http://schemas.openxmlformats.org/drawingml/2006/main">
            <a:r>
              <a:t/>
            </a:r>
          </a:p>
          <a:p xmlns:a="http://schemas.openxmlformats.org/drawingml/2006/main">
            <a:r>
              <a:t>Sources:</a:t>
            </a:r>
          </a:p>
          <a:p xmlns:a="http://schemas.openxmlformats.org/drawingml/2006/main">
            <a:r>
              <a:t>https://ctaio.dev/en/ai-governance/ai-policy-template/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Transforming individual influencer relationships into a sustainable partner network demands structured operational workflows. Research by Megabant on production workflows highlights that operational success requires connecting stakeholders, collaborative tooling, documented briefs, and measurable quality benchmarks into a repeatable operational system. In creator code management, brands must replace manual spreadsheet tracking with centralized partner portals where creators view accurate redemption figures, fetch branded creative assets, and review compliance guidelines. Establishing documented onboarding briefs and transparent payout timelines reduces administrative friction while building mutual trust. By monitoring incremental sales lift alongside direct redemptions, commercial organizations turn ad-hoc promotional codes into a durable, scalable acquisition engine that aligns partner incentives with corporate profitability.</a:t>
            </a:r>
          </a:p>
          <a:p xmlns:a="http://schemas.openxmlformats.org/drawingml/2006/main">
            <a:r>
              <a:t/>
            </a:r>
          </a:p>
          <a:p xmlns:a="http://schemas.openxmlformats.org/drawingml/2006/main">
            <a:r>
              <a:t>Sources:</a:t>
            </a:r>
          </a:p>
          <a:p xmlns:a="http://schemas.openxmlformats.org/drawingml/2006/main">
            <a:r>
              <a:t>https://www.megabant.com/content-production-workflow-tools-processes-and-best-practices/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summary, creator codes are essential tools for modern omni-channel commerce, offering an effective mechanism for clickless tracking across fragmented social and multimedia environments. As shown throughout our analysis and supported by findings from TUNE, Refersion, and regulatory authorities like the Federal Trade Commission, success requires balancing clear tracking mechanics, fair compensation models, robust fraud controls, and transparent legal disclosures. When organizations implement automated governance rules to prevent code leakage and self-referrals while supporting partners through structured operational workflows, creator codes deliver dependable, measurable sales growth. Thank you for your participation, and we look forward to applying these operational principles to build a compliant and highly effective partner network.</a:t>
            </a:r>
          </a:p>
          <a:p xmlns:a="http://schemas.openxmlformats.org/drawingml/2006/main">
            <a:r>
              <a:t/>
            </a:r>
          </a:p>
          <a:p xmlns:a="http://schemas.openxmlformats.org/drawingml/2006/main">
            <a:r>
              <a:t>Sources:</a:t>
            </a:r>
          </a:p>
          <a:p xmlns:a="http://schemas.openxmlformats.org/drawingml/2006/main">
            <a:r>
              <a:t>https://www.tune.com/blog/best-practices-for-using-promo-codes-in-affiliate-marketing/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68a4a2660e44e1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40bdce038ed4a8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d61bc1a08564ea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e9b18ed4ee547d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253a570520b4b4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9488930a171405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45CD637-C8B8-432C-8411-8E43B31EEC9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1F898B0-96FE-4077-9070-8B113CC1D8A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0720891-B1CA-4CAD-B0CC-41A0DC4BE24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7D34E9C-C08F-498B-95CE-F85AC1D2549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55DD0AA-10C5-497C-A289-8BF26695B3B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F21A501-DA0C-424E-B2B4-D7D8C452501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A9E3BA1-0CDE-4A46-B796-637E29DBBE4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0E7ECED-9104-45A8-81DC-596191AA87D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6A92B77-856F-49AC-8160-9340C5F4DF0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931BFF8-D48D-4CB2-9314-47480B11D1D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e2921725683469a" /><Relationship Type="http://schemas.openxmlformats.org/officeDocument/2006/relationships/slideLayout" Target="/ppt/slideLayouts/slideLayout1.xml" Id="R7c7cfaab38e94dc8" /><Relationship Type="http://schemas.openxmlformats.org/officeDocument/2006/relationships/slideLayout" Target="/ppt/slideLayouts/slideLayout2.xml" Id="Re8c0c580de574534" /><Relationship Type="http://schemas.openxmlformats.org/officeDocument/2006/relationships/slideLayout" Target="/ppt/slideLayouts/slideLayout3.xml" Id="R38545e7fe8454319" /><Relationship Type="http://schemas.openxmlformats.org/officeDocument/2006/relationships/slideLayout" Target="/ppt/slideLayouts/slideLayout4.xml" Id="Rb477ad07135e421a" /><Relationship Type="http://schemas.openxmlformats.org/officeDocument/2006/relationships/slideLayout" Target="/ppt/slideLayouts/slideLayout5.xml" Id="R8790856376674629" /><Relationship Type="http://schemas.openxmlformats.org/officeDocument/2006/relationships/slideLayout" Target="/ppt/slideLayouts/slideLayout6.xml" Id="R1d328144bcc8488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c7cfaab38e94dc8"/>
    <p:sldLayoutId xmlns:r="http://schemas.openxmlformats.org/officeDocument/2006/relationships" id="2147483650" r:id="Re8c0c580de574534"/>
    <p:sldLayoutId xmlns:r="http://schemas.openxmlformats.org/officeDocument/2006/relationships" id="2147483651" r:id="R38545e7fe8454319"/>
    <p:sldLayoutId xmlns:r="http://schemas.openxmlformats.org/officeDocument/2006/relationships" id="2147483652" r:id="Rb477ad07135e421a"/>
    <p:sldLayoutId xmlns:r="http://schemas.openxmlformats.org/officeDocument/2006/relationships" id="2147483653" r:id="R8790856376674629"/>
    <p:sldLayoutId xmlns:r="http://schemas.openxmlformats.org/officeDocument/2006/relationships" id="2147483654" r:id="R1d328144bcc8488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8a493c0d9c64bf6" /><Relationship Type="http://schemas.openxmlformats.org/officeDocument/2006/relationships/image" Target="/ppt/media/image.png" Id="Ra4abd70f0d72465d" /><Relationship Type="http://schemas.openxmlformats.org/officeDocument/2006/relationships/notesSlide" Target="/ppt/notesSlides/notesSlide1.xml" Id="R5a1a677414404b6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23d2e3375c642de" /><Relationship Type="http://schemas.openxmlformats.org/officeDocument/2006/relationships/notesSlide" Target="/ppt/notesSlides/notesSlide2.xml" Id="R39ec549069d34e9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76e4a79ba8f44f8" /><Relationship Type="http://schemas.openxmlformats.org/officeDocument/2006/relationships/notesSlide" Target="/ppt/notesSlides/notesSlide3.xml" Id="Rd4924b81aab24f5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ba90f4444a04b47" /><Relationship Type="http://schemas.openxmlformats.org/officeDocument/2006/relationships/notesSlide" Target="/ppt/notesSlides/notesSlide4.xml" Id="R56ef53b7d82e4ad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1720c9d4fb545b1" /><Relationship Type="http://schemas.openxmlformats.org/officeDocument/2006/relationships/notesSlide" Target="/ppt/notesSlides/notesSlide5.xml" Id="Red472e476c8743a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b282656ca744a31" /><Relationship Type="http://schemas.openxmlformats.org/officeDocument/2006/relationships/notesSlide" Target="/ppt/notesSlides/notesSlide6.xml" Id="Rb86723886c2a452b"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7ad3112c1a941c4" /><Relationship Type="http://schemas.openxmlformats.org/officeDocument/2006/relationships/notesSlide" Target="/ppt/notesSlides/notesSlide7.xml" Id="R812a171cda9f43da"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e7e4955b0604c39" /><Relationship Type="http://schemas.openxmlformats.org/officeDocument/2006/relationships/notesSlide" Target="/ppt/notesSlides/notesSlide8.xml" Id="R10f29c171a0c432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3a3eb18c3914541" /><Relationship Type="http://schemas.openxmlformats.org/officeDocument/2006/relationships/notesSlide" Target="/ppt/notesSlides/notesSlide9.xml" Id="R3f043732e0e94a5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901d90603e24bed" /><Relationship Type="http://schemas.openxmlformats.org/officeDocument/2006/relationships/notesSlide" Target="/ppt/notesSlides/notesSlide10.xml" Id="R7939f871ac10482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5053c5a9f29473d" /><Relationship Type="http://schemas.openxmlformats.org/officeDocument/2006/relationships/notesSlide" Target="/ppt/notesSlides/notesSlide11.xml" Id="Rcc7d1fd7f90e4796" /></Relationships>
</file>

<file path=ppt/slides/slide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20822EB-8E8E-430A-8CC6-9E8702290DC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06672F0F-171F-49C6-8A99-F8501F2B5D2F}"/>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B74D"/>
                </a:solidFill>
                <a:latin typeface="Helvetica Neue"/>
                <a:ea typeface="Helvetica Neue"/>
                <a:cs typeface="Helvetica Neue"/>
              </a:defRPr>
            </a:defPPr>
          </a:lstStyle>
          <a:p xmlns:a="http://schemas.openxmlformats.org/drawingml/2006/main">
            <a:pPr algn="l">
              <a:defRPr sz="1200" b="1">
                <a:solidFill>
                  <a:srgbClr val="FFB74D"/>
                </a:solidFill>
                <a:latin typeface="Helvetica Neue"/>
                <a:ea typeface="Helvetica Neue"/>
                <a:cs typeface="Helvetica Neue"/>
              </a:defRPr>
            </a:pPr>
            <a:r>
              <a:rPr sz="1200" b="1">
                <a:solidFill>
                  <a:srgbClr val="FFB74D"/>
                </a:solidFill>
                <a:latin typeface="Helvetica Neue"/>
                <a:ea typeface="Helvetica Neue"/>
                <a:cs typeface="Helvetica Neue"/>
              </a:rPr>
              <a:t>AFFILIATE MARKETING</a:t>
            </a:r>
          </a:p>
        </p:txBody>
      </p:sp>
      <p:sp>
        <p:nvSpPr>
          <p:cNvPr id="3" name="">
            <a:extLst xmlns:a="http://schemas.openxmlformats.org/drawingml/2006/main">
              <a:ext uri="{FF2B5EF4-FFF2-40B4-BE49-F238E27FC236}">
                <a16:creationId xmlns:a16="http://schemas.microsoft.com/office/drawing/2014/main" id="{101BA25B-7715-4E4D-BEEF-EED17997F09C}"/>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Creator Code</a:t>
            </a:r>
          </a:p>
        </p:txBody>
      </p:sp>
      <p:sp>
        <p:nvSpPr>
          <p:cNvPr id="4" name="">
            <a:extLst xmlns:a="http://schemas.openxmlformats.org/drawingml/2006/main">
              <a:ext uri="{FF2B5EF4-FFF2-40B4-BE49-F238E27FC236}">
                <a16:creationId xmlns:a16="http://schemas.microsoft.com/office/drawing/2014/main" id="{78D83FD5-4469-4E7C-98DF-D8F38FDECD38}"/>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Attribution Mechanics, Commission Models, and Governance</a:t>
            </a:r>
          </a:p>
        </p:txBody>
      </p:sp>
      <p:pic>
        <p:nvPicPr>
          <p:cNvPr id="5" name="">
            <a:extLst xmlns:a="http://schemas.openxmlformats.org/drawingml/2006/main">
              <a:ext uri="{FF2B5EF4-FFF2-40B4-BE49-F238E27FC236}">
                <a16:creationId xmlns:a16="http://schemas.microsoft.com/office/drawing/2014/main" id="{7A932C1D-D609-45EE-A7F9-4F33D3E70C03}"/>
              </a:ext>
            </a:extLst>
          </p:cNvPr>
          <p:cNvPicPr>
            <a:picLocks xmlns:a="http://schemas.openxmlformats.org/drawingml/2006/main" noChangeAspect="1"/>
          </p:cNvPicPr>
          <p:nvPr/>
        </p:nvPicPr>
        <p:blipFill>
          <a:blip xmlns:r="http://schemas.openxmlformats.org/officeDocument/2006/relationships" xmlns:a="http://schemas.openxmlformats.org/drawingml/2006/main" r:embed="Ra4abd70f0d72465d"/>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A87C65B-893D-45CE-A0CA-4C4743BA814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043955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2563ED4-DD94-40AD-BC3B-BF1A3FA1269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EBBF47C6-AF6B-49CF-A150-8A0519B6E825}"/>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The Evolution of Clickless Tracking</a:t>
            </a:r>
          </a:p>
        </p:txBody>
      </p:sp>
      <p:sp>
        <p:nvSpPr>
          <p:cNvPr id="3" name="">
            <a:extLst xmlns:a="http://schemas.openxmlformats.org/drawingml/2006/main">
              <a:ext uri="{FF2B5EF4-FFF2-40B4-BE49-F238E27FC236}">
                <a16:creationId xmlns:a16="http://schemas.microsoft.com/office/drawing/2014/main" id="{52531734-FFC2-4EB3-9D25-38429C3F1374}"/>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Alphanumeric codes resolve affiliate attribution gaps where clickable links cannot function.</a:t>
            </a:r>
          </a:p>
        </p:txBody>
      </p:sp>
      <p:sp>
        <p:nvSpPr>
          <p:cNvPr id="4" name="">
            <a:extLst xmlns:a="http://schemas.openxmlformats.org/drawingml/2006/main">
              <a:ext uri="{FF2B5EF4-FFF2-40B4-BE49-F238E27FC236}">
                <a16:creationId xmlns:a16="http://schemas.microsoft.com/office/drawing/2014/main" id="{F080D4AB-4971-4594-BCE8-656EBBE862AA}"/>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Codes carry tracking data across audio, video, and print environments</a:t>
            </a:r>
          </a:p>
        </p:txBody>
      </p:sp>
      <p:sp>
        <p:nvSpPr>
          <p:cNvPr id="5" name="">
            <a:extLst xmlns:a="http://schemas.openxmlformats.org/drawingml/2006/main">
              <a:ext uri="{FF2B5EF4-FFF2-40B4-BE49-F238E27FC236}">
                <a16:creationId xmlns:a16="http://schemas.microsoft.com/office/drawing/2014/main" id="{CB75142D-8E34-440B-95FA-6A6D6FA4E99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Shoppers can complete checkout hours or days after content exposure</a:t>
            </a:r>
          </a:p>
        </p:txBody>
      </p:sp>
      <p:sp>
        <p:nvSpPr>
          <p:cNvPr id="6" name="">
            <a:extLst xmlns:a="http://schemas.openxmlformats.org/drawingml/2006/main">
              <a:ext uri="{FF2B5EF4-FFF2-40B4-BE49-F238E27FC236}">
                <a16:creationId xmlns:a16="http://schemas.microsoft.com/office/drawing/2014/main" id="{61B87B79-E6B1-4CA7-9B85-E79936AE196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Bulk promo code platforms automate assignments across partner rosters</a:t>
            </a:r>
          </a:p>
        </p:txBody>
      </p:sp>
      <p:sp>
        <p:nvSpPr>
          <p:cNvPr id="7" name="">
            <a:extLst xmlns:a="http://schemas.openxmlformats.org/drawingml/2006/main">
              <a:ext uri="{FF2B5EF4-FFF2-40B4-BE49-F238E27FC236}">
                <a16:creationId xmlns:a16="http://schemas.microsoft.com/office/drawing/2014/main" id="{574DC9CC-3AB1-417C-A4BE-E872680889A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35763457"/>
      </p:ext>
    </p:extLst>
  </p:cSld>
</p:sld>
</file>

<file path=ppt/slides/slide3.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8E6E460-63A5-4DCA-B7CF-06AA379023E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BBDBDAD4-D902-419F-A4DF-72910FA3498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Attribution Mechanics and Precedence Rules</a:t>
            </a:r>
          </a:p>
        </p:txBody>
      </p:sp>
      <p:sp>
        <p:nvSpPr>
          <p:cNvPr id="3" name="">
            <a:extLst xmlns:a="http://schemas.openxmlformats.org/drawingml/2006/main">
              <a:ext uri="{FF2B5EF4-FFF2-40B4-BE49-F238E27FC236}">
                <a16:creationId xmlns:a16="http://schemas.microsoft.com/office/drawing/2014/main" id="{B5FC2243-0E23-4D6A-8610-387B0E68E5DB}"/>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Checkout engines must map promo codes directly to partner profiles to log valid attribution.</a:t>
            </a:r>
          </a:p>
        </p:txBody>
      </p:sp>
      <p:sp>
        <p:nvSpPr>
          <p:cNvPr id="4" name="">
            <a:extLst xmlns:a="http://schemas.openxmlformats.org/drawingml/2006/main">
              <a:ext uri="{FF2B5EF4-FFF2-40B4-BE49-F238E27FC236}">
                <a16:creationId xmlns:a16="http://schemas.microsoft.com/office/drawing/2014/main" id="{B3EB3F81-B413-4BDB-905C-4F709933D9C2}"/>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C41BF1F-3B2A-4013-B23F-DA585A2D5271}"/>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Codes must be registered inside the affiliate tracking tool to record sales</a:t>
            </a:r>
          </a:p>
        </p:txBody>
      </p:sp>
      <p:sp>
        <p:nvSpPr>
          <p:cNvPr id="6" name="">
            <a:extLst xmlns:a="http://schemas.openxmlformats.org/drawingml/2006/main">
              <a:ext uri="{FF2B5EF4-FFF2-40B4-BE49-F238E27FC236}">
                <a16:creationId xmlns:a16="http://schemas.microsoft.com/office/drawing/2014/main" id="{A07DE198-F49C-4B6B-A3F8-155B3566F9B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7BEFDA1C-8829-42AA-924F-26043A1E1B9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Parameter links like rfsn tracking tags collide with manual promo codes</a:t>
            </a:r>
          </a:p>
        </p:txBody>
      </p:sp>
      <p:sp>
        <p:nvSpPr>
          <p:cNvPr id="8" name="">
            <a:extLst xmlns:a="http://schemas.openxmlformats.org/drawingml/2006/main">
              <a:ext uri="{FF2B5EF4-FFF2-40B4-BE49-F238E27FC236}">
                <a16:creationId xmlns:a16="http://schemas.microsoft.com/office/drawing/2014/main" id="{8E9E1B36-1B1A-41BD-BEEA-9F3B60255D8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0243F8E-DCD6-48EC-A9AC-F4DDE5AC561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Last interaction rules typically award commission credit to manual codes</a:t>
            </a:r>
          </a:p>
        </p:txBody>
      </p:sp>
      <p:sp>
        <p:nvSpPr>
          <p:cNvPr id="10" name="">
            <a:extLst xmlns:a="http://schemas.openxmlformats.org/drawingml/2006/main">
              <a:ext uri="{FF2B5EF4-FFF2-40B4-BE49-F238E27FC236}">
                <a16:creationId xmlns:a16="http://schemas.microsoft.com/office/drawing/2014/main" id="{89228F8C-7D07-4590-B227-08EF1DC8DF2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10543550"/>
      </p:ext>
    </p:extLst>
  </p:cSld>
</p:sld>
</file>

<file path=ppt/slides/slide4.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530105D-CBFD-4646-A348-333E3A155B3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209EF588-DB09-424B-8C44-4C00E954A04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99"/>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Revenue Sharing and Creator Payout Structures</a:t>
            </a:r>
          </a:p>
        </p:txBody>
      </p:sp>
      <p:sp>
        <p:nvSpPr>
          <p:cNvPr id="3" name="">
            <a:extLst xmlns:a="http://schemas.openxmlformats.org/drawingml/2006/main">
              <a:ext uri="{FF2B5EF4-FFF2-40B4-BE49-F238E27FC236}">
                <a16:creationId xmlns:a16="http://schemas.microsoft.com/office/drawing/2014/main" id="{77CB3216-5059-40D9-AFE1-DF6DAF660DEA}"/>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Direct commercial codes deliver dependable revenue compared to platform pooled ad payouts.</a:t>
            </a:r>
          </a:p>
        </p:txBody>
      </p:sp>
      <p:sp>
        <p:nvSpPr>
          <p:cNvPr id="4" name="">
            <a:extLst xmlns:a="http://schemas.openxmlformats.org/drawingml/2006/main">
              <a:ext uri="{FF2B5EF4-FFF2-40B4-BE49-F238E27FC236}">
                <a16:creationId xmlns:a16="http://schemas.microsoft.com/office/drawing/2014/main" id="{A3A4E2D9-28EA-4E47-A10D-BF2DF83D2522}"/>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Platform ad pools divide revenue across broad creator bases</a:t>
            </a:r>
          </a:p>
        </p:txBody>
      </p:sp>
      <p:sp>
        <p:nvSpPr>
          <p:cNvPr id="5" name="">
            <a:extLst xmlns:a="http://schemas.openxmlformats.org/drawingml/2006/main">
              <a:ext uri="{FF2B5EF4-FFF2-40B4-BE49-F238E27FC236}">
                <a16:creationId xmlns:a16="http://schemas.microsoft.com/office/drawing/2014/main" id="{781F82E1-0E6A-4056-A60A-6C5820CEBD69}"/>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Direct brand partnerships pay significantly higher returns per content view</a:t>
            </a:r>
          </a:p>
        </p:txBody>
      </p:sp>
      <p:sp>
        <p:nvSpPr>
          <p:cNvPr id="6" name="">
            <a:extLst xmlns:a="http://schemas.openxmlformats.org/drawingml/2006/main">
              <a:ext uri="{FF2B5EF4-FFF2-40B4-BE49-F238E27FC236}">
                <a16:creationId xmlns:a16="http://schemas.microsoft.com/office/drawing/2014/main" id="{FEAABD59-DB7B-4B5A-A15D-58F907F23A04}"/>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Enterprise contracts enforce clawbacks on customer returns and cancellations</a:t>
            </a:r>
          </a:p>
        </p:txBody>
      </p:sp>
      <p:sp>
        <p:nvSpPr>
          <p:cNvPr id="7" name="">
            <a:extLst xmlns:a="http://schemas.openxmlformats.org/drawingml/2006/main">
              <a:ext uri="{FF2B5EF4-FFF2-40B4-BE49-F238E27FC236}">
                <a16:creationId xmlns:a16="http://schemas.microsoft.com/office/drawing/2014/main" id="{E5846F9B-3115-453C-AA8A-A276C0CE912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6766251"/>
      </p:ext>
    </p:extLst>
  </p:cSld>
</p:sld>
</file>

<file path=ppt/slides/slide5.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74E1665-3766-48A8-AAC7-B10CE445D9F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38E86554-3AC2-4430-9589-E99C7A53CA0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On Screen Overlay Layouts and Graphics</a:t>
            </a:r>
          </a:p>
        </p:txBody>
      </p:sp>
      <p:sp>
        <p:nvSpPr>
          <p:cNvPr id="3" name="">
            <a:extLst xmlns:a="http://schemas.openxmlformats.org/drawingml/2006/main">
              <a:ext uri="{FF2B5EF4-FFF2-40B4-BE49-F238E27FC236}">
                <a16:creationId xmlns:a16="http://schemas.microsoft.com/office/drawing/2014/main" id="{A5C866A4-BBBB-4BAF-91A4-0304802FC82E}"/>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Graphic overlays reinforce audio promotions to boost code memorability during broadcasts.</a:t>
            </a:r>
          </a:p>
        </p:txBody>
      </p:sp>
      <p:sp>
        <p:nvSpPr>
          <p:cNvPr id="4" name="">
            <a:extLst xmlns:a="http://schemas.openxmlformats.org/drawingml/2006/main">
              <a:ext uri="{FF2B5EF4-FFF2-40B4-BE49-F238E27FC236}">
                <a16:creationId xmlns:a16="http://schemas.microsoft.com/office/drawing/2014/main" id="{8DBD5735-5A7F-4A9A-8C81-FAEB68CD77A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Multi stream video pipelines composite secondary graphic overlays</a:t>
            </a:r>
          </a:p>
        </p:txBody>
      </p:sp>
      <p:sp>
        <p:nvSpPr>
          <p:cNvPr id="5" name="">
            <a:extLst xmlns:a="http://schemas.openxmlformats.org/drawingml/2006/main">
              <a:ext uri="{FF2B5EF4-FFF2-40B4-BE49-F238E27FC236}">
                <a16:creationId xmlns:a16="http://schemas.microsoft.com/office/drawing/2014/main" id="{A30D33D4-8195-4099-A3AA-31181714724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Lower third graphics maintain legibility across compact mobile screens</a:t>
            </a:r>
          </a:p>
        </p:txBody>
      </p:sp>
      <p:sp>
        <p:nvSpPr>
          <p:cNvPr id="6" name="">
            <a:extLst xmlns:a="http://schemas.openxmlformats.org/drawingml/2006/main">
              <a:ext uri="{FF2B5EF4-FFF2-40B4-BE49-F238E27FC236}">
                <a16:creationId xmlns:a16="http://schemas.microsoft.com/office/drawing/2014/main" id="{AB6A0B41-4202-4550-A881-A6485FFD9A95}"/>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Recommendation display code banners alongside spoken calls to action</a:t>
            </a:r>
          </a:p>
        </p:txBody>
      </p:sp>
      <p:sp>
        <p:nvSpPr>
          <p:cNvPr id="7" name="">
            <a:extLst xmlns:a="http://schemas.openxmlformats.org/drawingml/2006/main">
              <a:ext uri="{FF2B5EF4-FFF2-40B4-BE49-F238E27FC236}">
                <a16:creationId xmlns:a16="http://schemas.microsoft.com/office/drawing/2014/main" id="{5CD4FBB7-4B2D-4CE9-924A-1DCB6745C79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9923617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6982DDB-1E3E-460D-A291-7DDA515BE61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8D0A1D31-8E22-471E-AA10-D5CDD6AF66AC}"/>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Multiplatform Distribution and Profile Limits</a:t>
            </a:r>
          </a:p>
        </p:txBody>
      </p:sp>
      <p:sp>
        <p:nvSpPr>
          <p:cNvPr id="3" name="">
            <a:extLst xmlns:a="http://schemas.openxmlformats.org/drawingml/2006/main">
              <a:ext uri="{FF2B5EF4-FFF2-40B4-BE49-F238E27FC236}">
                <a16:creationId xmlns:a16="http://schemas.microsoft.com/office/drawing/2014/main" id="{B78284C8-17E4-4A6D-AEDB-60FEDD331288}"/>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Standardized code placement must adapt to platform specific profile character limitations.</a:t>
            </a:r>
          </a:p>
        </p:txBody>
      </p:sp>
      <p:sp>
        <p:nvSpPr>
          <p:cNvPr id="4" name="">
            <a:extLst xmlns:a="http://schemas.openxmlformats.org/drawingml/2006/main">
              <a:ext uri="{FF2B5EF4-FFF2-40B4-BE49-F238E27FC236}">
                <a16:creationId xmlns:a16="http://schemas.microsoft.com/office/drawing/2014/main" id="{228E6B03-646C-4A11-9C12-4FEC87AE510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E3ACE0BA-A8F2-4A93-9E62-38779D483DB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TikTok limits profile bios to 80 characters while Instagram allows 150</a:t>
            </a:r>
          </a:p>
        </p:txBody>
      </p:sp>
      <p:sp>
        <p:nvSpPr>
          <p:cNvPr id="6" name="">
            <a:extLst xmlns:a="http://schemas.openxmlformats.org/drawingml/2006/main">
              <a:ext uri="{FF2B5EF4-FFF2-40B4-BE49-F238E27FC236}">
                <a16:creationId xmlns:a16="http://schemas.microsoft.com/office/drawing/2014/main" id="{7C28F49A-4F2D-4464-A0E2-14CB1FA86AB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CAC987B6-5923-4EB9-A7AE-5FAA844C0516}"/>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Pinned comment sections keep promotional codes visible above video fold</a:t>
            </a:r>
          </a:p>
        </p:txBody>
      </p:sp>
      <p:sp>
        <p:nvSpPr>
          <p:cNvPr id="8" name="">
            <a:extLst xmlns:a="http://schemas.openxmlformats.org/drawingml/2006/main">
              <a:ext uri="{FF2B5EF4-FFF2-40B4-BE49-F238E27FC236}">
                <a16:creationId xmlns:a16="http://schemas.microsoft.com/office/drawing/2014/main" id="{57C45ACC-84C8-4816-A804-56B60C3C7B89}"/>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9D4B0DEB-3421-49BB-8960-FE4185B930B8}"/>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Custom short links remove friction when pairing codes with landing pages</a:t>
            </a:r>
          </a:p>
        </p:txBody>
      </p:sp>
      <p:sp>
        <p:nvSpPr>
          <p:cNvPr id="10" name="">
            <a:extLst xmlns:a="http://schemas.openxmlformats.org/drawingml/2006/main">
              <a:ext uri="{FF2B5EF4-FFF2-40B4-BE49-F238E27FC236}">
                <a16:creationId xmlns:a16="http://schemas.microsoft.com/office/drawing/2014/main" id="{4FDFB34F-7282-4AC6-802E-7C5470067FF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29511886"/>
      </p:ext>
    </p:extLst>
  </p:cSld>
</p:sld>
</file>

<file path=ppt/slides/slide7.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2163671-F352-4488-BA7B-B66CDC24BBA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1F369CC8-CB67-46CA-B428-B67666F3F35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Code Leakage Risks and Margin Dilution</a:t>
            </a:r>
          </a:p>
        </p:txBody>
      </p:sp>
      <p:sp>
        <p:nvSpPr>
          <p:cNvPr id="3" name="">
            <a:extLst xmlns:a="http://schemas.openxmlformats.org/drawingml/2006/main">
              <a:ext uri="{FF2B5EF4-FFF2-40B4-BE49-F238E27FC236}">
                <a16:creationId xmlns:a16="http://schemas.microsoft.com/office/drawing/2014/main" id="{280C4D14-D16B-4FDF-9A2C-B97A2A0DEC1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Public indexing of partner codes on coupon aggregators erodes margins on baseline sales.</a:t>
            </a:r>
          </a:p>
        </p:txBody>
      </p:sp>
      <p:sp>
        <p:nvSpPr>
          <p:cNvPr id="4" name="">
            <a:extLst xmlns:a="http://schemas.openxmlformats.org/drawingml/2006/main">
              <a:ext uri="{FF2B5EF4-FFF2-40B4-BE49-F238E27FC236}">
                <a16:creationId xmlns:a16="http://schemas.microsoft.com/office/drawing/2014/main" id="{A397752C-C698-413A-9A86-44B3E84C90B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Leaked codes reward non incremental shoppers already in checkout funnels</a:t>
            </a:r>
          </a:p>
        </p:txBody>
      </p:sp>
      <p:sp>
        <p:nvSpPr>
          <p:cNvPr id="5" name="">
            <a:extLst xmlns:a="http://schemas.openxmlformats.org/drawingml/2006/main">
              <a:ext uri="{FF2B5EF4-FFF2-40B4-BE49-F238E27FC236}">
                <a16:creationId xmlns:a16="http://schemas.microsoft.com/office/drawing/2014/main" id="{603778A2-74DF-4564-BC0A-8351DF3BF4F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Aggregator platforms dilute the commercial value of creator partnerships</a:t>
            </a:r>
          </a:p>
        </p:txBody>
      </p:sp>
      <p:sp>
        <p:nvSpPr>
          <p:cNvPr id="6" name="">
            <a:extLst xmlns:a="http://schemas.openxmlformats.org/drawingml/2006/main">
              <a:ext uri="{FF2B5EF4-FFF2-40B4-BE49-F238E27FC236}">
                <a16:creationId xmlns:a16="http://schemas.microsoft.com/office/drawing/2014/main" id="{2ACA87E6-1998-4C89-A138-C21B21E90F3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Monitoring redemption patterns identifies leaked codes before costs rise</a:t>
            </a:r>
          </a:p>
        </p:txBody>
      </p:sp>
      <p:sp>
        <p:nvSpPr>
          <p:cNvPr id="7" name="">
            <a:extLst xmlns:a="http://schemas.openxmlformats.org/drawingml/2006/main">
              <a:ext uri="{FF2B5EF4-FFF2-40B4-BE49-F238E27FC236}">
                <a16:creationId xmlns:a16="http://schemas.microsoft.com/office/drawing/2014/main" id="{10768767-CACE-4C22-9D7B-FC1711B7158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1354314"/>
      </p:ext>
    </p:extLst>
  </p:cSld>
</p:sld>
</file>

<file path=ppt/slides/slide8.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B1EB5A1-69CD-470A-9FCB-DA8561CDEE2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3C4D951C-304B-4175-BE32-6680C0610A8D}"/>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FTC Compliance and Mandatory Disclosures</a:t>
            </a:r>
          </a:p>
        </p:txBody>
      </p:sp>
      <p:sp>
        <p:nvSpPr>
          <p:cNvPr id="3" name="">
            <a:extLst xmlns:a="http://schemas.openxmlformats.org/drawingml/2006/main">
              <a:ext uri="{FF2B5EF4-FFF2-40B4-BE49-F238E27FC236}">
                <a16:creationId xmlns:a16="http://schemas.microsoft.com/office/drawing/2014/main" id="{A70D1DD7-7756-4376-A038-E30F425C7B3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Commercial relationships require clear and conspicuous disclosures across audio and video.</a:t>
            </a:r>
          </a:p>
        </p:txBody>
      </p:sp>
      <p:sp>
        <p:nvSpPr>
          <p:cNvPr id="4" name="">
            <a:extLst xmlns:a="http://schemas.openxmlformats.org/drawingml/2006/main">
              <a:ext uri="{FF2B5EF4-FFF2-40B4-BE49-F238E27FC236}">
                <a16:creationId xmlns:a16="http://schemas.microsoft.com/office/drawing/2014/main" id="{B40503B5-27CA-43A5-BEE9-7AC967F63FB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Disclosures must be presented visually and audibly if both formats appear</a:t>
            </a:r>
          </a:p>
        </p:txBody>
      </p:sp>
      <p:sp>
        <p:nvSpPr>
          <p:cNvPr id="5" name="">
            <a:extLst xmlns:a="http://schemas.openxmlformats.org/drawingml/2006/main">
              <a:ext uri="{FF2B5EF4-FFF2-40B4-BE49-F238E27FC236}">
                <a16:creationId xmlns:a16="http://schemas.microsoft.com/office/drawing/2014/main" id="{E7008D8F-4BF9-4DBD-AE3D-F9B38DD5DBE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Tags like ad or paid promotion must appear before text expander links</a:t>
            </a:r>
          </a:p>
        </p:txBody>
      </p:sp>
      <p:sp>
        <p:nvSpPr>
          <p:cNvPr id="6" name="">
            <a:extLst xmlns:a="http://schemas.openxmlformats.org/drawingml/2006/main">
              <a:ext uri="{FF2B5EF4-FFF2-40B4-BE49-F238E27FC236}">
                <a16:creationId xmlns:a16="http://schemas.microsoft.com/office/drawing/2014/main" id="{B65A5C40-BC83-485F-80DF-69F6FA56D627}"/>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Burying disclosures in hashtag clusters violates regulatory standards</a:t>
            </a:r>
          </a:p>
        </p:txBody>
      </p:sp>
      <p:sp>
        <p:nvSpPr>
          <p:cNvPr id="7" name="">
            <a:extLst xmlns:a="http://schemas.openxmlformats.org/drawingml/2006/main">
              <a:ext uri="{FF2B5EF4-FFF2-40B4-BE49-F238E27FC236}">
                <a16:creationId xmlns:a16="http://schemas.microsoft.com/office/drawing/2014/main" id="{180DAC69-A954-4387-8D62-32FDB60D139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840316810"/>
      </p:ext>
    </p:extLst>
  </p:cSld>
</p:sld>
</file>

<file path=ppt/slides/slide9.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9B05C27-AC85-41BD-B20E-7FE01795C30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27D11D21-C185-4E4B-AC57-E3EB10AE321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761"/>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Technical Fraud Mitigation and Code Governance</a:t>
            </a:r>
          </a:p>
        </p:txBody>
      </p:sp>
      <p:sp>
        <p:nvSpPr>
          <p:cNvPr id="3" name="">
            <a:extLst xmlns:a="http://schemas.openxmlformats.org/drawingml/2006/main">
              <a:ext uri="{FF2B5EF4-FFF2-40B4-BE49-F238E27FC236}">
                <a16:creationId xmlns:a16="http://schemas.microsoft.com/office/drawing/2014/main" id="{E64D6FE9-B5BC-4F63-A12F-8FF0DBF4F145}"/>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Automated technical rules enforce policy controls and prevent affiliate self referrals.</a:t>
            </a:r>
          </a:p>
        </p:txBody>
      </p:sp>
      <p:sp>
        <p:nvSpPr>
          <p:cNvPr id="4" name="">
            <a:extLst xmlns:a="http://schemas.openxmlformats.org/drawingml/2006/main">
              <a:ext uri="{FF2B5EF4-FFF2-40B4-BE49-F238E27FC236}">
                <a16:creationId xmlns:a16="http://schemas.microsoft.com/office/drawing/2014/main" id="{17DC76C8-1D1A-4EBD-90C6-827DEFB918C1}"/>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01E2AAB8-3E87-487C-9DBD-315D1735B403}"/>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Governance frameworks fail without automated technical enforcement controls</a:t>
            </a:r>
          </a:p>
        </p:txBody>
      </p:sp>
      <p:sp>
        <p:nvSpPr>
          <p:cNvPr id="6" name="">
            <a:extLst xmlns:a="http://schemas.openxmlformats.org/drawingml/2006/main">
              <a:ext uri="{FF2B5EF4-FFF2-40B4-BE49-F238E27FC236}">
                <a16:creationId xmlns:a16="http://schemas.microsoft.com/office/drawing/2014/main" id="{BA54FA6E-913B-4464-8AE5-9AE334C2869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AB70D20-4A3D-4661-9F3B-341BA24595F0}"/>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Alphanumeric rules and expiration dates restrict unauthorized usage</a:t>
            </a:r>
          </a:p>
        </p:txBody>
      </p:sp>
      <p:sp>
        <p:nvSpPr>
          <p:cNvPr id="8" name="">
            <a:extLst xmlns:a="http://schemas.openxmlformats.org/drawingml/2006/main">
              <a:ext uri="{FF2B5EF4-FFF2-40B4-BE49-F238E27FC236}">
                <a16:creationId xmlns:a16="http://schemas.microsoft.com/office/drawing/2014/main" id="{14D08FD0-0210-4E28-A905-644F495E239E}"/>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142DCB0-750F-4784-9EA8-6D62998B798A}"/>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Identity verification checks block partners from claiming personal orders</a:t>
            </a:r>
          </a:p>
        </p:txBody>
      </p:sp>
      <p:sp>
        <p:nvSpPr>
          <p:cNvPr id="10" name="">
            <a:extLst xmlns:a="http://schemas.openxmlformats.org/drawingml/2006/main">
              <a:ext uri="{FF2B5EF4-FFF2-40B4-BE49-F238E27FC236}">
                <a16:creationId xmlns:a16="http://schemas.microsoft.com/office/drawing/2014/main" id="{7B634A52-47B1-4C1E-9A2F-CF3368F46BC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0409746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196C92F-028E-401C-945F-35FB71D1339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1243A22C-37E6-4D9F-9110-3F6354E75E93}"/>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499"/>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Scaling Long Term Creator Partner Ecosystems</a:t>
            </a:r>
          </a:p>
        </p:txBody>
      </p:sp>
      <p:sp>
        <p:nvSpPr>
          <p:cNvPr id="3" name="">
            <a:extLst xmlns:a="http://schemas.openxmlformats.org/drawingml/2006/main">
              <a:ext uri="{FF2B5EF4-FFF2-40B4-BE49-F238E27FC236}">
                <a16:creationId xmlns:a16="http://schemas.microsoft.com/office/drawing/2014/main" id="{048C5B8B-290B-4CD9-B0C6-0C304A62E5F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Structured operational workflows turn ad hoc promotions into sustainable revenue channels.</a:t>
            </a:r>
          </a:p>
        </p:txBody>
      </p:sp>
      <p:sp>
        <p:nvSpPr>
          <p:cNvPr id="4" name="">
            <a:extLst xmlns:a="http://schemas.openxmlformats.org/drawingml/2006/main">
              <a:ext uri="{FF2B5EF4-FFF2-40B4-BE49-F238E27FC236}">
                <a16:creationId xmlns:a16="http://schemas.microsoft.com/office/drawing/2014/main" id="{E2D295FF-D3A6-4F95-8993-3DAB270F6F7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Structured workflows maintain consistent output quality and delivery</a:t>
            </a:r>
          </a:p>
        </p:txBody>
      </p:sp>
      <p:sp>
        <p:nvSpPr>
          <p:cNvPr id="5" name="">
            <a:extLst xmlns:a="http://schemas.openxmlformats.org/drawingml/2006/main">
              <a:ext uri="{FF2B5EF4-FFF2-40B4-BE49-F238E27FC236}">
                <a16:creationId xmlns:a16="http://schemas.microsoft.com/office/drawing/2014/main" id="{D9F521B0-348E-48D2-8CA5-9A8CC2C482F6}"/>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Dedicated creator dashboards provide real time conversion tracking metrics</a:t>
            </a:r>
          </a:p>
        </p:txBody>
      </p:sp>
      <p:sp>
        <p:nvSpPr>
          <p:cNvPr id="6" name="">
            <a:extLst xmlns:a="http://schemas.openxmlformats.org/drawingml/2006/main">
              <a:ext uri="{FF2B5EF4-FFF2-40B4-BE49-F238E27FC236}">
                <a16:creationId xmlns:a16="http://schemas.microsoft.com/office/drawing/2014/main" id="{D2A424BE-97AE-4E1A-879D-FBFAC6D30D95}"/>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Unified brief templates ensure brand safety and standard disclosures</a:t>
            </a:r>
          </a:p>
        </p:txBody>
      </p:sp>
      <p:sp>
        <p:nvSpPr>
          <p:cNvPr id="7" name="">
            <a:extLst xmlns:a="http://schemas.openxmlformats.org/drawingml/2006/main">
              <a:ext uri="{FF2B5EF4-FFF2-40B4-BE49-F238E27FC236}">
                <a16:creationId xmlns:a16="http://schemas.microsoft.com/office/drawing/2014/main" id="{B546B0EF-8CF8-476F-A82D-4C1882475C3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87683218"/>
      </p:ext>
    </p:extLst>
  </p:cSld>
</p:sld>
</file>

<file path=ppt/slides/slide1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49D512D-4E7E-42FF-8622-C772BA3CDF7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3C8E9853-07A1-45D0-AA21-B4B89C958C78}"/>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Summary Framework for Creator Code Programs</a:t>
            </a:r>
          </a:p>
        </p:txBody>
      </p:sp>
      <p:sp>
        <p:nvSpPr>
          <p:cNvPr id="3" name="">
            <a:extLst xmlns:a="http://schemas.openxmlformats.org/drawingml/2006/main">
              <a:ext uri="{FF2B5EF4-FFF2-40B4-BE49-F238E27FC236}">
                <a16:creationId xmlns:a16="http://schemas.microsoft.com/office/drawing/2014/main" id="{43C5FDCF-DA55-40AF-92EB-ECD0EF5CB351}"/>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A resilient creator program aligns clickless tracking, automated security, and compliance.</a:t>
            </a:r>
          </a:p>
        </p:txBody>
      </p:sp>
      <p:sp>
        <p:nvSpPr>
          <p:cNvPr id="4" name="">
            <a:extLst xmlns:a="http://schemas.openxmlformats.org/drawingml/2006/main">
              <a:ext uri="{FF2B5EF4-FFF2-40B4-BE49-F238E27FC236}">
                <a16:creationId xmlns:a16="http://schemas.microsoft.com/office/drawing/2014/main" id="{BADAA70A-9072-418C-A210-B6E3BFFAB94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Deploy clickless alphanumeric tracking to capture non hyperlinked conversions</a:t>
            </a:r>
          </a:p>
        </p:txBody>
      </p:sp>
      <p:sp>
        <p:nvSpPr>
          <p:cNvPr id="5" name="">
            <a:extLst xmlns:a="http://schemas.openxmlformats.org/drawingml/2006/main">
              <a:ext uri="{FF2B5EF4-FFF2-40B4-BE49-F238E27FC236}">
                <a16:creationId xmlns:a16="http://schemas.microsoft.com/office/drawing/2014/main" id="{BF62B967-45EF-44A9-ACA9-3EACF47D71D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Apply automated technical controls to prevent code leakage and margin loss</a:t>
            </a:r>
          </a:p>
        </p:txBody>
      </p:sp>
      <p:sp>
        <p:nvSpPr>
          <p:cNvPr id="6" name="">
            <a:extLst xmlns:a="http://schemas.openxmlformats.org/drawingml/2006/main">
              <a:ext uri="{FF2B5EF4-FFF2-40B4-BE49-F238E27FC236}">
                <a16:creationId xmlns:a16="http://schemas.microsoft.com/office/drawing/2014/main" id="{25B34A4A-E186-4AEC-821F-1A426EBF549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Maintain strict FTC disclosure standards across all media channels</a:t>
            </a:r>
          </a:p>
        </p:txBody>
      </p:sp>
      <p:sp>
        <p:nvSpPr>
          <p:cNvPr id="7" name="">
            <a:extLst xmlns:a="http://schemas.openxmlformats.org/drawingml/2006/main">
              <a:ext uri="{FF2B5EF4-FFF2-40B4-BE49-F238E27FC236}">
                <a16:creationId xmlns:a16="http://schemas.microsoft.com/office/drawing/2014/main" id="{E529ABBB-61B8-4719-B088-42BE8583223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59922482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2026-10-10T05:33:23.4560000Z</dcterms:created>
  <dcterms:modified xsi:type="dcterms:W3CDTF">2026-10-10T05:33:23.4560000Z</dcterms:modified>
</coreProperties>
</file>