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4c5da8eb45aa4a61" /><Relationship Type="http://schemas.openxmlformats.org/officeDocument/2006/relationships/extended-properties" Target="/docProps/app.xml" Id="R0c2a997256e84b26" /><Relationship Type="http://schemas.openxmlformats.org/officeDocument/2006/relationships/officeDocument" Target="/ppt/presentation.xml" Id="Rea72bc7aaa0f435d" /></Relationships>
</file>

<file path=ppt/presentation.xml><?xml version="1.0" encoding="utf-8"?>
<p:presentation xmlns:p="http://schemas.openxmlformats.org/presentationml/2006/main">
  <p:sldMasterIdLst>
    <p:sldMasterId xmlns:r="http://schemas.openxmlformats.org/officeDocument/2006/relationships" id="2147483648" r:id="R8f3ae57cf9594812"/>
  </p:sldMasterIdLst>
  <p:notesMasterIdLst>
    <p:notesMasterId xmlns:r="http://schemas.openxmlformats.org/officeDocument/2006/relationships" r:id="R7caa77dd97544a29"/>
  </p:notesMasterIdLst>
  <p:sldIdLst>
    <p:sldId xmlns:r="http://schemas.openxmlformats.org/officeDocument/2006/relationships" id="256" r:id="Rda4fdba50b934314"/>
    <p:sldId xmlns:r="http://schemas.openxmlformats.org/officeDocument/2006/relationships" id="257" r:id="R7ab72c130f4e45cf"/>
    <p:sldId xmlns:r="http://schemas.openxmlformats.org/officeDocument/2006/relationships" id="258" r:id="R6afac341602e4288"/>
    <p:sldId xmlns:r="http://schemas.openxmlformats.org/officeDocument/2006/relationships" id="259" r:id="R57e43f6e7be742da"/>
    <p:sldId xmlns:r="http://schemas.openxmlformats.org/officeDocument/2006/relationships" id="260" r:id="R2ab3138d2b1a4d50"/>
    <p:sldId xmlns:r="http://schemas.openxmlformats.org/officeDocument/2006/relationships" id="261" r:id="R634aab73112c434f"/>
    <p:sldId xmlns:r="http://schemas.openxmlformats.org/officeDocument/2006/relationships" id="262" r:id="Rf835535a16b540d7"/>
    <p:sldId xmlns:r="http://schemas.openxmlformats.org/officeDocument/2006/relationships" id="263" r:id="R7b1d5c42dd934fcf"/>
    <p:sldId xmlns:r="http://schemas.openxmlformats.org/officeDocument/2006/relationships" id="264" r:id="R3db6843ae1a44b3b"/>
    <p:sldId xmlns:r="http://schemas.openxmlformats.org/officeDocument/2006/relationships" id="265" r:id="Rb7ac29208f914610"/>
    <p:sldId xmlns:r="http://schemas.openxmlformats.org/officeDocument/2006/relationships" id="266" r:id="R3af6332b4a97429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591321dd32e4924" /><Relationship Type="http://schemas.openxmlformats.org/officeDocument/2006/relationships/slideMaster" Target="/ppt/slideMasters/slideMaster1.xml" Id="R8f3ae57cf9594812" /><Relationship Type="http://schemas.openxmlformats.org/officeDocument/2006/relationships/notesMaster" Target="/ppt/notesMasters/notesMaster1.xml" Id="R7caa77dd97544a29" /><Relationship Type="http://schemas.openxmlformats.org/officeDocument/2006/relationships/presProps" Target="/ppt/presProps.xml" Id="Rcb5403b7d7c8439a" /><Relationship Type="http://schemas.openxmlformats.org/officeDocument/2006/relationships/tableStyles" Target="/ppt/tableStyles.xml" Id="R793ddb2155e14dbf" /><Relationship Type="http://schemas.openxmlformats.org/officeDocument/2006/relationships/slide" Target="/ppt/slides/slide1.xml" Id="Rda4fdba50b934314" /><Relationship Type="http://schemas.openxmlformats.org/officeDocument/2006/relationships/slide" Target="/ppt/slides/slide2.xml" Id="R7ab72c130f4e45cf" /><Relationship Type="http://schemas.openxmlformats.org/officeDocument/2006/relationships/slide" Target="/ppt/slides/slide3.xml" Id="R6afac341602e4288" /><Relationship Type="http://schemas.openxmlformats.org/officeDocument/2006/relationships/slide" Target="/ppt/slides/slide4.xml" Id="R57e43f6e7be742da" /><Relationship Type="http://schemas.openxmlformats.org/officeDocument/2006/relationships/slide" Target="/ppt/slides/slide5.xml" Id="R2ab3138d2b1a4d50" /><Relationship Type="http://schemas.openxmlformats.org/officeDocument/2006/relationships/slide" Target="/ppt/slides/slide6.xml" Id="R634aab73112c434f" /><Relationship Type="http://schemas.openxmlformats.org/officeDocument/2006/relationships/slide" Target="/ppt/slides/slide7.xml" Id="Rf835535a16b540d7" /><Relationship Type="http://schemas.openxmlformats.org/officeDocument/2006/relationships/slide" Target="/ppt/slides/slide8.xml" Id="R7b1d5c42dd934fcf" /><Relationship Type="http://schemas.openxmlformats.org/officeDocument/2006/relationships/slide" Target="/ppt/slides/slide9.xml" Id="R3db6843ae1a44b3b" /><Relationship Type="http://schemas.openxmlformats.org/officeDocument/2006/relationships/slide" Target="/ppt/slides/slide10.xml" Id="Rb7ac29208f914610" /><Relationship Type="http://schemas.openxmlformats.org/officeDocument/2006/relationships/slide" Target="/ppt/slides/slide11.xml" Id="R3af6332b4a97429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fb2496fb84647d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5131078e206451a" /><Relationship Type="http://schemas.openxmlformats.org/officeDocument/2006/relationships/notesMaster" Target="/ppt/notesMasters/notesMaster1.xml" Id="R9161739da7364708" /></Relationships>
</file>

<file path=ppt/notesSlides/_rels/notesSlide2.xml.rels>&#65279;<?xml version="1.0" encoding="utf-8"?><Relationships xmlns="http://schemas.openxmlformats.org/package/2006/relationships"><Relationship Type="http://schemas.openxmlformats.org/officeDocument/2006/relationships/slide" Target="/ppt/slides/slide2.xml" Id="Re1d759320adb4411" /><Relationship Type="http://schemas.openxmlformats.org/officeDocument/2006/relationships/notesMaster" Target="/ppt/notesMasters/notesMaster1.xml" Id="R41011ed9e9134665" /></Relationships>
</file>

<file path=ppt/notesSlides/_rels/notesSlide3.xml.rels>&#65279;<?xml version="1.0" encoding="utf-8"?><Relationships xmlns="http://schemas.openxmlformats.org/package/2006/relationships"><Relationship Type="http://schemas.openxmlformats.org/officeDocument/2006/relationships/slide" Target="/ppt/slides/slide3.xml" Id="Rf35460242ec94adf" /><Relationship Type="http://schemas.openxmlformats.org/officeDocument/2006/relationships/notesMaster" Target="/ppt/notesMasters/notesMaster1.xml" Id="Rd16606412e1b475f" /></Relationships>
</file>

<file path=ppt/notesSlides/_rels/notesSlide4.xml.rels>&#65279;<?xml version="1.0" encoding="utf-8"?><Relationships xmlns="http://schemas.openxmlformats.org/package/2006/relationships"><Relationship Type="http://schemas.openxmlformats.org/officeDocument/2006/relationships/slide" Target="/ppt/slides/slide4.xml" Id="R9742debe1f934439" /><Relationship Type="http://schemas.openxmlformats.org/officeDocument/2006/relationships/notesMaster" Target="/ppt/notesMasters/notesMaster1.xml" Id="R3b70118006e8472b" /></Relationships>
</file>

<file path=ppt/notesSlides/_rels/notesSlide5.xml.rels>&#65279;<?xml version="1.0" encoding="utf-8"?><Relationships xmlns="http://schemas.openxmlformats.org/package/2006/relationships"><Relationship Type="http://schemas.openxmlformats.org/officeDocument/2006/relationships/slide" Target="/ppt/slides/slide5.xml" Id="Rb2edea0e64454d13" /><Relationship Type="http://schemas.openxmlformats.org/officeDocument/2006/relationships/notesMaster" Target="/ppt/notesMasters/notesMaster1.xml" Id="Ra32614805f214fdf"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fa7deceb3e41ed" /><Relationship Type="http://schemas.openxmlformats.org/officeDocument/2006/relationships/notesMaster" Target="/ppt/notesMasters/notesMaster1.xml" Id="R751de553d0bb494a" /></Relationships>
</file>

<file path=ppt/notesSlides/_rels/notesSlide7.xml.rels>&#65279;<?xml version="1.0" encoding="utf-8"?><Relationships xmlns="http://schemas.openxmlformats.org/package/2006/relationships"><Relationship Type="http://schemas.openxmlformats.org/officeDocument/2006/relationships/slide" Target="/ppt/slides/slide7.xml" Id="R4c20bb8bff354a01" /><Relationship Type="http://schemas.openxmlformats.org/officeDocument/2006/relationships/notesMaster" Target="/ppt/notesMasters/notesMaster1.xml" Id="R02d95871f19c4755" /></Relationships>
</file>

<file path=ppt/notesSlides/_rels/notesSlide8.xml.rels>&#65279;<?xml version="1.0" encoding="utf-8"?><Relationships xmlns="http://schemas.openxmlformats.org/package/2006/relationships"><Relationship Type="http://schemas.openxmlformats.org/officeDocument/2006/relationships/slide" Target="/ppt/slides/slide8.xml" Id="Rc99b1e7a767d45ce" /><Relationship Type="http://schemas.openxmlformats.org/officeDocument/2006/relationships/notesMaster" Target="/ppt/notesMasters/notesMaster1.xml" Id="R17cc8d8a061f40ba" /></Relationships>
</file>

<file path=ppt/notesSlides/_rels/notesSlide9.xml.rels>&#65279;<?xml version="1.0" encoding="utf-8"?><Relationships xmlns="http://schemas.openxmlformats.org/package/2006/relationships"><Relationship Type="http://schemas.openxmlformats.org/officeDocument/2006/relationships/slide" Target="/ppt/slides/slide9.xml" Id="R70f2a1d16c7e492f" /><Relationship Type="http://schemas.openxmlformats.org/officeDocument/2006/relationships/notesMaster" Target="/ppt/notesMasters/notesMaster1.xml" Id="R437d33254e5d47b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ae5b74cb0db4100" /><Relationship Type="http://schemas.openxmlformats.org/officeDocument/2006/relationships/notesMaster" Target="/ppt/notesMasters/notesMaster1.xml" Id="R1252f2a5756f48a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d98f8dceb194125" /><Relationship Type="http://schemas.openxmlformats.org/officeDocument/2006/relationships/notesMaster" Target="/ppt/notesMasters/notesMaster1.xml" Id="Ra0b204574e8a45b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legal and commercial briefing on influencer agreements. Over the past decade, creator brand partnerships have evolved from informal promotional arrangements into high-stakes commercial transactions. When organizations execute marketing campaigns without binding bilateral agreements, both brands and talent face exposure to copyright disputes, regulatory enforcement actions, and operational delays. In this presentation, we will examine the nine foundational pillars of creator agreements, covering intellectual property licensing, Federal Trade Commission disclosure compliance, review workflows, negative covenants, compensation schedules, and alternative dispute resolution mechanisms. By the end of this session, your legal, marketing, and creator operations teams will understand how to draft and negotiate balanced, enforceable contracts.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Influencer marketing began as an informal channel where brands sent complimentary products in exchange for social media exposure. However, regulatory authorities quickly recognized that undisclosed commercial incentives could mislead consumers. Over time, courts and trade agencies established that creator promotions constitute commercial advertising subject to federal and state consumer protection standards. As detailed in the legal terms documented by Ezel AI, weak paperwork makes it difficult to defend intellectual property rights or enforce boundary parameters. Additionally, guidance from Modash emphasizes establishing clear dos and don'ts alongside regional regulatory frameworks before content creation begins. Today, executing creator campaigns without written commercial agreements presents major business risks. Contracts must articulate compliance expectations, likeness rights, and licensing boundaries before any creative asset is produced or published.</a:t>
            </a:r>
          </a:p>
          <a:p xmlns:a="http://schemas.openxmlformats.org/drawingml/2006/main">
            <a:r>
              <a:t/>
            </a:r>
          </a:p>
          <a:p xmlns:a="http://schemas.openxmlformats.org/drawingml/2006/main">
            <a:r>
              <a:t>Sources:</a:t>
            </a:r>
          </a:p>
          <a:p xmlns:a="http://schemas.openxmlformats.org/drawingml/2006/main">
            <a:r>
              <a:t>https://ezel.ai/templates/digital-likeness-consent-agreement</a:t>
            </a:r>
          </a:p>
          <a:p xmlns:a="http://schemas.openxmlformats.org/drawingml/2006/main">
            <a:r>
              <a:t>https://www.modash.io/blog/influencer-briefing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Operational friction between creators and brands almost always stems from vague statements of work. Creator agreements must clearly define technical parameters including platform choices, aspect ratios like vertical nine-by-sixteen, runtime limits, and mandatory tags or discount codes. Furthermore, workflow governance is essential. Based on operational analysis from Ziflow, review and approval are distinct functions. A reviewer offers suggestions that do not block progress, whereas an approver makes a binding decision that advances or halts the asset. Establishing configurable approval gates prevents unapproved messaging from going live. Additionally, briefing frameworks from MySocial and Meltwater emphasize setting concrete milestones. For example, establishing a recommendation of two revision rounds and forty-eight-hour brand feedback turnaround prevents endless revision cycles and protects scheduled launch dates.</a:t>
            </a:r>
          </a:p>
          <a:p xmlns:a="http://schemas.openxmlformats.org/drawingml/2006/main">
            <a:r>
              <a:t/>
            </a:r>
          </a:p>
          <a:p xmlns:a="http://schemas.openxmlformats.org/drawingml/2006/main">
            <a:r>
              <a:t>Sources:</a:t>
            </a:r>
          </a:p>
          <a:p xmlns:a="http://schemas.openxmlformats.org/drawingml/2006/main">
            <a:r>
              <a:t>https://www.ziflow.com/blog/content-approval-workflow</a:t>
            </a:r>
          </a:p>
          <a:p xmlns:a="http://schemas.openxmlformats.org/drawingml/2006/main">
            <a:r>
              <a:t>https://mysocial.io/blog/what-to-include-in-a-brief-for-influencers/</a:t>
            </a:r>
          </a:p>
          <a:p xmlns:a="http://schemas.openxmlformats.org/drawingml/2006/main">
            <a:r>
              <a:t>https://www.meltwater.com/en/blog/influencer-marketing-brief-template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critical drafting consideration in creator contracts is the intellectual property mechanism. Under Title 17 Section 101 of the United States Code, a work made for hire automatically vests initial copyright ownership in the commissioning entity, but independent contractor work only qualifies under narrow statutory categories. Demanding full copyright assignment from independent talent is often commercially inappropriate and expensive. Instead, standard agreements grant the brand a limited exclusive or non-exclusive license. Contracting parties must explicitly delineate the territory, term length, organic social posting rights, paid advertising whitelisting, and archival permissions, as reflected in Ezel AI licensing templates. Additionally, under Title 17 Section 203 of the United States Code, authors have the statutory right to terminate copyright grants after thirty-five years, a legal rule that applies to creator licenses but not to statutory works made for hire.</a:t>
            </a:r>
          </a:p>
          <a:p xmlns:a="http://schemas.openxmlformats.org/drawingml/2006/main">
            <a:r>
              <a:t/>
            </a:r>
          </a:p>
          <a:p xmlns:a="http://schemas.openxmlformats.org/drawingml/2006/main">
            <a:r>
              <a:t>Sources:</a:t>
            </a:r>
          </a:p>
          <a:p xmlns:a="http://schemas.openxmlformats.org/drawingml/2006/main">
            <a:r>
              <a:t>https://www.law.cornell.edu/uscode/text/17/101</a:t>
            </a:r>
          </a:p>
          <a:p xmlns:a="http://schemas.openxmlformats.org/drawingml/2006/main">
            <a:r>
              <a:t>https://www.law.cornell.edu/uscode/text/17/203</a:t>
            </a:r>
          </a:p>
          <a:p xmlns:a="http://schemas.openxmlformats.org/drawingml/2006/main">
            <a:r>
              <a:t>https://ezel.ai/templates/digital-likeness-consent-agreement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Brands naturally want to prevent creators from promoting competing products during an active marketing push. However, overly broad negative covenants that restrict a creator from earning a living across entire industry sectors risk invalidation under contract law doctrines. Exclusivity provisions must be structured reasonably. Agreements should avoid sweeping descriptions like all beauty or technology products. Instead, as outlined in brief templates from Girard Media and JoinStatus, contracts should define narrow, explicit product lines and explicitly list prohibited competing brands. Furthermore, pre-launch and post-launch blackout windows must be bounded by realistic, proportionate timeframes rather than indefinite restrictions. Brands must recognize that broader exclusivity demands higher commercial compensation, and talent should ensure they retain the right to work across unrelated commercial categories.</a:t>
            </a:r>
          </a:p>
          <a:p xmlns:a="http://schemas.openxmlformats.org/drawingml/2006/main">
            <a:r>
              <a:t/>
            </a:r>
          </a:p>
          <a:p xmlns:a="http://schemas.openxmlformats.org/drawingml/2006/main">
            <a:r>
              <a:t>Sources:</a:t>
            </a:r>
          </a:p>
          <a:p xmlns:a="http://schemas.openxmlformats.org/drawingml/2006/main">
            <a:r>
              <a:t>https://girardmedia.com/blog/social-media-influencer-brief-template</a:t>
            </a:r>
          </a:p>
          <a:p xmlns:a="http://schemas.openxmlformats.org/drawingml/2006/main">
            <a:r>
              <a:t>https://brands.joinstatus.com/influencer-brief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Compliance with Federal Trade Commission regulations under 16 CFR Part 255 is a mandatory legal covenant in modern influencer contracts. According to official Federal Trade Commission guidance in the Endorsement Guides and Disclosures 101, regulators require clear and conspicuous disclosures whenever a material connection exists between an advertiser and a creator. This encompasses financial payments, complimentary merchandise, or employment ties. The FTC explicitly advises that disclosures placed solely in video descriptions are insufficient because consumers frequently watch without expanding descriptive copy. Video endorsements must include superimposed text and spoken audio disclosures, while live streams require periodic disclosures throughout the broadcast. Furthermore, creators cannot make performance claims that the brand cannot substantiate with scientific evidence. Contracts must require creators to attest that all statements reflect their genuine, honest opinions and real personal experiences.</a:t>
            </a:r>
          </a:p>
          <a:p xmlns:a="http://schemas.openxmlformats.org/drawingml/2006/main">
            <a:r>
              <a:t/>
            </a:r>
          </a:p>
          <a:p xmlns:a="http://schemas.openxmlformats.org/drawingml/2006/main">
            <a:r>
              <a:t>Sources:</a:t>
            </a:r>
          </a:p>
          <a:p xmlns:a="http://schemas.openxmlformats.org/drawingml/2006/main">
            <a:r>
              <a:t>https://www.ftc.gov/business-guidance/resources/ftcs-endorsement-guides-what-people-are-asking</a:t>
            </a:r>
          </a:p>
          <a:p xmlns:a="http://schemas.openxmlformats.org/drawingml/2006/main">
            <a:r>
              <a:t>https://www.ftc.gov/business-guidance/resources/disclosures-101-social-media-influencers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Structuring compensation requires balancing creative fees, distribution rights, and cancellation protections. Standard commercial practices, as documented in MySocial contract frameworks, often use milestone disbursement schedules, such as fifty percent upon signing and fifty percent upon delivery, rather than paying entirely in advance or post-campaign. Contracts must clearly distinguish base creative fees from paid ad amplification and whitelisting surcharges, ensuring additional media rights are compensated separately. In addition, as emphasized in agency briefing standards from Girard Media, agreements must include clear kill-fee mechanisms. If a brand terminates a project after concept approval or first-draft submission, the creator should receive a prorated portion of the contract value to account for reserved production dates and completed work. Milestone terms protect both brand budgets and talent cash flow.</a:t>
            </a:r>
          </a:p>
          <a:p xmlns:a="http://schemas.openxmlformats.org/drawingml/2006/main">
            <a:r>
              <a:t/>
            </a:r>
          </a:p>
          <a:p xmlns:a="http://schemas.openxmlformats.org/drawingml/2006/main">
            <a:r>
              <a:t>Sources:</a:t>
            </a:r>
          </a:p>
          <a:p xmlns:a="http://schemas.openxmlformats.org/drawingml/2006/main">
            <a:r>
              <a:t>https://mysocial.io/blog/what-to-include-in-a-brief-for-influencers/</a:t>
            </a:r>
          </a:p>
          <a:p xmlns:a="http://schemas.openxmlformats.org/drawingml/2006/main">
            <a:r>
              <a:t>https://girardmedia.com/blog/social-media-influencer-brief-template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Reputational association is a primary risk factor in influencer marketing. When an endorser or a brand becomes involved in serious public controversy, mutual association can damage commercial value. Well-drafted agreements include morals clauses that permit immediate termination. As illustrated in the Ezel AI digital licensing agreement, contracts often restrict actions that bring a party into public disrepute, scandal, or ridicule. However, talent advocates properly reject purely subjective clauses that allow cancellation based on minor disagreements or personal preferences. Best practices, supported by Girard Media campaign guidance, tie morals triggers to objective standards, such as criminal charges, public harassment, or severe regulatory violations. The contract must outline post-termination remedies, including immediate content removal from creator channels, the cessation of paid amplification campaigns, and clawbacks of unearned advance retainer fees.</a:t>
            </a:r>
          </a:p>
          <a:p xmlns:a="http://schemas.openxmlformats.org/drawingml/2006/main">
            <a:r>
              <a:t/>
            </a:r>
          </a:p>
          <a:p xmlns:a="http://schemas.openxmlformats.org/drawingml/2006/main">
            <a:r>
              <a:t>Sources:</a:t>
            </a:r>
          </a:p>
          <a:p xmlns:a="http://schemas.openxmlformats.org/drawingml/2006/main">
            <a:r>
              <a:t>https://ezel.ai/templates/digital-likeness-consent-agreement</a:t>
            </a:r>
          </a:p>
          <a:p xmlns:a="http://schemas.openxmlformats.org/drawingml/2006/main">
            <a:r>
              <a:t>https://girardmedia.com/blog/social-media-influencer-brief-template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Influencer agreements must clearly define talent as an independent contractor under common law agency standards. As outlined in agency guidance from Girard Media, brands should provide creative direction and compliance guardrails without controlling daily working hours or specific production tools, avoiding worker misclassification claims. The agreement must also structure balanced indemnification provisions. Talent indemnifies the brand against claims arising from unapproved music usage, intellectual property infringement, or unauthorized third-party likeness rights incorporated into deliverables. Conversely, the brand indemnifies the creator against product liability claims and regulatory penalties arising from mandatory brand claims. Crucially, as modeled in Ezel AI agreements, talent liability should be capped at the total fee received under the contract, excluding intentional misconduct or unauthorized commercial asset use.</a:t>
            </a:r>
          </a:p>
          <a:p xmlns:a="http://schemas.openxmlformats.org/drawingml/2006/main">
            <a:r>
              <a:t/>
            </a:r>
          </a:p>
          <a:p xmlns:a="http://schemas.openxmlformats.org/drawingml/2006/main">
            <a:r>
              <a:t>Sources:</a:t>
            </a:r>
          </a:p>
          <a:p xmlns:a="http://schemas.openxmlformats.org/drawingml/2006/main">
            <a:r>
              <a:t>https://ezel.ai/templates/digital-likeness-consent-agreement</a:t>
            </a:r>
          </a:p>
          <a:p xmlns:a="http://schemas.openxmlformats.org/drawingml/2006/main">
            <a:r>
              <a:t>https://girardmedia.com/blog/social-media-influencer-brief-template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final stage of creator contract governance centers on metric verification and dispute resolution. Agreements should establish reporting obligations, requiring creators to share native platform analytics dashboards, click-through data, and conversion reports to substantiate performance, as outlined in Trackier campaign tracking methodologies. Brands frequently incorporate audit rights to verify data integrity and detect bot traffic. When commercial conflicts arise, relying immediately on traditional litigation is slow and costly. As recognized in alternative dispute resolution doctrine from Cornell Law School Legal Information Institute, negotiation, mediation, and arbitration offer structured, confidential forums for dispute resolution. Contracts should require good-faith informal negotiation before proceeding to binding arbitration, while retaining the right to seek emergency court injunctions under Ezel AI model standards to stop immediate intellectual property infringement or exclusivity breaches.</a:t>
            </a:r>
          </a:p>
          <a:p xmlns:a="http://schemas.openxmlformats.org/drawingml/2006/main">
            <a:r>
              <a:t/>
            </a:r>
          </a:p>
          <a:p xmlns:a="http://schemas.openxmlformats.org/drawingml/2006/main">
            <a:r>
              <a:t>Sources:</a:t>
            </a:r>
          </a:p>
          <a:p xmlns:a="http://schemas.openxmlformats.org/drawingml/2006/main">
            <a:r>
              <a:t>https://trackier.com/key-metrics-for-influencer-campaigns/</a:t>
            </a:r>
          </a:p>
          <a:p xmlns:a="http://schemas.openxmlformats.org/drawingml/2006/main">
            <a:r>
              <a:t>https://www.law.cornell.edu/wex/dispute_resolution</a:t>
            </a:r>
          </a:p>
          <a:p xmlns:a="http://schemas.openxmlformats.org/drawingml/2006/main">
            <a:r>
              <a:t>https://ezel.ai/templates/digital-likeness-consent-agreement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a robust influencer agreement is not merely a risk mitigation tool, but an essential operational roadmap that aligns expectations between commercial brands and creative talent. By formalizing technical deliverable specifications as recommended by MySocial, establishing clear approval gates, defining precise copyright licenses, and enforcing strict FTC disclosure obligations, organizations build sustainable, high-performing partnerships. Furthermore, incorporating equitable compensation milestones, objective morals triggers, proportionate exclusivity windows, and binding arbitration provisions detailed by the Cornell Law School Legal Information Institute ensures that both parties are treated fairly and protected against commercial volatility. As digital marketing channels and regulatory frameworks continue to evolve, maintaining structured, comprehensive contracts will remain fundamental to professional marketing operations.</a:t>
            </a:r>
          </a:p>
          <a:p xmlns:a="http://schemas.openxmlformats.org/drawingml/2006/main">
            <a:r>
              <a:t/>
            </a:r>
          </a:p>
          <a:p xmlns:a="http://schemas.openxmlformats.org/drawingml/2006/main">
            <a:r>
              <a:t>Sources:</a:t>
            </a:r>
          </a:p>
          <a:p xmlns:a="http://schemas.openxmlformats.org/drawingml/2006/main">
            <a:r>
              <a:t>https://mysocial.io/blog/what-to-include-in-a-brief-for-influencers/</a:t>
            </a:r>
          </a:p>
          <a:p xmlns:a="http://schemas.openxmlformats.org/drawingml/2006/main">
            <a:r>
              <a:t>https://www.law.cornell.edu/wex/dispute_resolution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b141319514e4d3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2e144ae301e4b5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691319ce4c54c4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8aa880dd9fc42e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dfb2dd775474ae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7841721f4bf418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67A60B0-F4F8-45B5-9052-A3FEA3D8A62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DEA7D12-60A4-4306-B05E-5EDF377B0B9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C3CB622-E3B1-431C-86A1-C9581F90588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F002834-7883-4823-B5DD-F5B4F6B572A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5B5D3D4-A490-4C98-BB99-E59BEC31C81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5DF5F8E-807C-41B0-8BF8-28C746F2BBC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2F4A33A-50BB-4D31-97EB-AAA32F76345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8A0E384-A114-49E6-961F-EC90812CC6F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0EF8786-BF9D-4B70-8557-A258D2159C1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871ACB1-16BB-4DD3-90EE-F8C6D4B930A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35da9e4e0dd4def" /><Relationship Type="http://schemas.openxmlformats.org/officeDocument/2006/relationships/slideLayout" Target="/ppt/slideLayouts/slideLayout1.xml" Id="Rf2dc67e0ca5641c5" /><Relationship Type="http://schemas.openxmlformats.org/officeDocument/2006/relationships/slideLayout" Target="/ppt/slideLayouts/slideLayout2.xml" Id="R7dee6750e5e24efa" /><Relationship Type="http://schemas.openxmlformats.org/officeDocument/2006/relationships/slideLayout" Target="/ppt/slideLayouts/slideLayout3.xml" Id="R5b28b07d62ab4c41" /><Relationship Type="http://schemas.openxmlformats.org/officeDocument/2006/relationships/slideLayout" Target="/ppt/slideLayouts/slideLayout4.xml" Id="R9a717c97eb97446c" /><Relationship Type="http://schemas.openxmlformats.org/officeDocument/2006/relationships/slideLayout" Target="/ppt/slideLayouts/slideLayout5.xml" Id="R765c1bdb4d2246bd" /><Relationship Type="http://schemas.openxmlformats.org/officeDocument/2006/relationships/slideLayout" Target="/ppt/slideLayouts/slideLayout6.xml" Id="Rbbdc84e8817f4f5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2dc67e0ca5641c5"/>
    <p:sldLayoutId xmlns:r="http://schemas.openxmlformats.org/officeDocument/2006/relationships" id="2147483650" r:id="R7dee6750e5e24efa"/>
    <p:sldLayoutId xmlns:r="http://schemas.openxmlformats.org/officeDocument/2006/relationships" id="2147483651" r:id="R5b28b07d62ab4c41"/>
    <p:sldLayoutId xmlns:r="http://schemas.openxmlformats.org/officeDocument/2006/relationships" id="2147483652" r:id="R9a717c97eb97446c"/>
    <p:sldLayoutId xmlns:r="http://schemas.openxmlformats.org/officeDocument/2006/relationships" id="2147483653" r:id="R765c1bdb4d2246bd"/>
    <p:sldLayoutId xmlns:r="http://schemas.openxmlformats.org/officeDocument/2006/relationships" id="2147483654" r:id="Rbbdc84e8817f4f5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3e1077196de46ae" /><Relationship Type="http://schemas.openxmlformats.org/officeDocument/2006/relationships/image" Target="/ppt/media/image.png" Id="R2d677f584d854f5c" /><Relationship Type="http://schemas.openxmlformats.org/officeDocument/2006/relationships/notesSlide" Target="/ppt/notesSlides/notesSlide1.xml" Id="R720b0675f71348f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9f37c5757464389" /><Relationship Type="http://schemas.openxmlformats.org/officeDocument/2006/relationships/notesSlide" Target="/ppt/notesSlides/notesSlide2.xml" Id="R6ac42faf01d046b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d898d35aa994b72" /><Relationship Type="http://schemas.openxmlformats.org/officeDocument/2006/relationships/notesSlide" Target="/ppt/notesSlides/notesSlide3.xml" Id="Rc666940d86c043b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ca429302f234476" /><Relationship Type="http://schemas.openxmlformats.org/officeDocument/2006/relationships/notesSlide" Target="/ppt/notesSlides/notesSlide4.xml" Id="Rd02296acd84643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48d8a8e09f143fd" /><Relationship Type="http://schemas.openxmlformats.org/officeDocument/2006/relationships/notesSlide" Target="/ppt/notesSlides/notesSlide5.xml" Id="Rbc247e9450074dd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6c76bdb35b84aef" /><Relationship Type="http://schemas.openxmlformats.org/officeDocument/2006/relationships/notesSlide" Target="/ppt/notesSlides/notesSlide6.xml" Id="R3434d07b344147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eebdc1f59154be9" /><Relationship Type="http://schemas.openxmlformats.org/officeDocument/2006/relationships/notesSlide" Target="/ppt/notesSlides/notesSlide7.xml" Id="R08ea6241984549d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8b4bf76538b49ca" /><Relationship Type="http://schemas.openxmlformats.org/officeDocument/2006/relationships/notesSlide" Target="/ppt/notesSlides/notesSlide8.xml" Id="R08490e10553f42b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50e575d831c54ad0" /><Relationship Type="http://schemas.openxmlformats.org/officeDocument/2006/relationships/notesSlide" Target="/ppt/notesSlides/notesSlide9.xml" Id="Ra6acec3e3181428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b76fb6efcbc4229" /><Relationship Type="http://schemas.openxmlformats.org/officeDocument/2006/relationships/notesSlide" Target="/ppt/notesSlides/notesSlide10.xml" Id="R52f848359e9f4a3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6b24f5dc5374dc0" /><Relationship Type="http://schemas.openxmlformats.org/officeDocument/2006/relationships/notesSlide" Target="/ppt/notesSlides/notesSlide11.xml" Id="R355c6fd5f2e94aba" /></Relationships>
</file>

<file path=ppt/slides/slide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5C86BEE-0836-4C05-B2A1-5C20F738BFB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3422EDF4-F0F1-4E9F-84EF-0DF6CE6A1492}"/>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D5F253"/>
                </a:solidFill>
                <a:latin typeface="Helvetica Neue"/>
                <a:ea typeface="Helvetica Neue"/>
                <a:cs typeface="Helvetica Neue"/>
              </a:defRPr>
            </a:defPPr>
          </a:lstStyle>
          <a:p xmlns:a="http://schemas.openxmlformats.org/drawingml/2006/main">
            <a:pPr algn="l">
              <a:defRPr sz="1200" b="1">
                <a:solidFill>
                  <a:srgbClr val="D5F253"/>
                </a:solidFill>
                <a:latin typeface="Helvetica Neue"/>
                <a:ea typeface="Helvetica Neue"/>
                <a:cs typeface="Helvetica Neue"/>
              </a:defRPr>
            </a:pPr>
            <a:r>
              <a:rPr sz="1200" b="1">
                <a:solidFill>
                  <a:srgbClr val="D5F253"/>
                </a:solidFill>
                <a:latin typeface="Helvetica Neue"/>
                <a:ea typeface="Helvetica Neue"/>
                <a:cs typeface="Helvetica Neue"/>
              </a:rPr>
              <a:t>LEGAL &amp; BUSINESS OPERATIONS</a:t>
            </a:r>
          </a:p>
        </p:txBody>
      </p:sp>
      <p:sp>
        <p:nvSpPr>
          <p:cNvPr id="3" name="">
            <a:extLst xmlns:a="http://schemas.openxmlformats.org/drawingml/2006/main">
              <a:ext uri="{FF2B5EF4-FFF2-40B4-BE49-F238E27FC236}">
                <a16:creationId xmlns:a16="http://schemas.microsoft.com/office/drawing/2014/main" id="{F2EB3B33-FBB7-4CF5-8AED-7E6D6822445C}"/>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Influencer Agreement</a:t>
            </a:r>
          </a:p>
        </p:txBody>
      </p:sp>
      <p:sp>
        <p:nvSpPr>
          <p:cNvPr id="4" name="">
            <a:extLst xmlns:a="http://schemas.openxmlformats.org/drawingml/2006/main">
              <a:ext uri="{FF2B5EF4-FFF2-40B4-BE49-F238E27FC236}">
                <a16:creationId xmlns:a16="http://schemas.microsoft.com/office/drawing/2014/main" id="{291F50EA-FA24-44C6-8F9C-512875F5E8D6}"/>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Commercial Frameworks, Intellectual Property, and Regulatory Governance</a:t>
            </a:r>
          </a:p>
        </p:txBody>
      </p:sp>
      <p:pic>
        <p:nvPicPr>
          <p:cNvPr id="5" name="">
            <a:extLst xmlns:a="http://schemas.openxmlformats.org/drawingml/2006/main">
              <a:ext uri="{FF2B5EF4-FFF2-40B4-BE49-F238E27FC236}">
                <a16:creationId xmlns:a16="http://schemas.microsoft.com/office/drawing/2014/main" id="{93059AC2-0202-4A9E-85A7-ABFCC4693DA2}"/>
              </a:ext>
            </a:extLst>
          </p:cNvPr>
          <p:cNvPicPr>
            <a:picLocks xmlns:a="http://schemas.openxmlformats.org/drawingml/2006/main" noChangeAspect="1"/>
          </p:cNvPicPr>
          <p:nvPr/>
        </p:nvPicPr>
        <p:blipFill>
          <a:blip xmlns:r="http://schemas.openxmlformats.org/officeDocument/2006/relationships" xmlns:a="http://schemas.openxmlformats.org/drawingml/2006/main" r:embed="R2d677f584d854f5c"/>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9CEFBD9-43CC-4A37-9C10-A83DE72379E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30043759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9883EC1-DE0A-4383-BA21-075579F0840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3D0F913B-A2DD-4764-BEF0-501C3DDC1A0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Legal Evolution of Creator Collaborations</a:t>
            </a:r>
          </a:p>
        </p:txBody>
      </p:sp>
      <p:sp>
        <p:nvSpPr>
          <p:cNvPr id="3" name="">
            <a:extLst xmlns:a="http://schemas.openxmlformats.org/drawingml/2006/main">
              <a:ext uri="{FF2B5EF4-FFF2-40B4-BE49-F238E27FC236}">
                <a16:creationId xmlns:a16="http://schemas.microsoft.com/office/drawing/2014/main" id="{AE82D862-E33A-48FD-BA17-A430FF5189D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Creator partnerships have shifted from informal gifting to strictly regulated commercial transactions.</a:t>
            </a:r>
          </a:p>
        </p:txBody>
      </p:sp>
      <p:sp>
        <p:nvSpPr>
          <p:cNvPr id="4" name="">
            <a:extLst xmlns:a="http://schemas.openxmlformats.org/drawingml/2006/main">
              <a:ext uri="{FF2B5EF4-FFF2-40B4-BE49-F238E27FC236}">
                <a16:creationId xmlns:a16="http://schemas.microsoft.com/office/drawing/2014/main" id="{402DB15A-15F9-4086-B9BD-630D3666BC7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Informal product gifting created significant regulatory and commercial liability</a:t>
            </a:r>
          </a:p>
        </p:txBody>
      </p:sp>
      <p:sp>
        <p:nvSpPr>
          <p:cNvPr id="5" name="">
            <a:extLst xmlns:a="http://schemas.openxmlformats.org/drawingml/2006/main">
              <a:ext uri="{FF2B5EF4-FFF2-40B4-BE49-F238E27FC236}">
                <a16:creationId xmlns:a16="http://schemas.microsoft.com/office/drawing/2014/main" id="{C32FE9D3-9619-4273-9B14-8AFBCB52ABC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998"/>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Trade regulations and consumer protection doctrines now govern paid partnerships</a:t>
            </a:r>
          </a:p>
        </p:txBody>
      </p:sp>
      <p:sp>
        <p:nvSpPr>
          <p:cNvPr id="6" name="">
            <a:extLst xmlns:a="http://schemas.openxmlformats.org/drawingml/2006/main">
              <a:ext uri="{FF2B5EF4-FFF2-40B4-BE49-F238E27FC236}">
                <a16:creationId xmlns:a16="http://schemas.microsoft.com/office/drawing/2014/main" id="{3F88558E-CA48-4B10-B13E-5A6B7FB3E92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Modern agreements require formal intellectual property and compliance terms</a:t>
            </a:r>
          </a:p>
        </p:txBody>
      </p:sp>
      <p:sp>
        <p:nvSpPr>
          <p:cNvPr id="7" name="">
            <a:extLst xmlns:a="http://schemas.openxmlformats.org/drawingml/2006/main">
              <a:ext uri="{FF2B5EF4-FFF2-40B4-BE49-F238E27FC236}">
                <a16:creationId xmlns:a16="http://schemas.microsoft.com/office/drawing/2014/main" id="{2017F439-2A93-4D54-B326-80899D15FFD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47109247"/>
      </p:ext>
    </p:extLst>
  </p:cSld>
</p:sld>
</file>

<file path=ppt/slides/slide3.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8766B49-CC9C-40F2-AD25-5FE2F5169BB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8CEDA2B2-E5FE-4C7D-A05A-90083BC64E13}"/>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Deliverables, Formats, and Approval Protocols</a:t>
            </a:r>
          </a:p>
        </p:txBody>
      </p:sp>
      <p:sp>
        <p:nvSpPr>
          <p:cNvPr id="3" name="">
            <a:extLst xmlns:a="http://schemas.openxmlformats.org/drawingml/2006/main">
              <a:ext uri="{FF2B5EF4-FFF2-40B4-BE49-F238E27FC236}">
                <a16:creationId xmlns:a16="http://schemas.microsoft.com/office/drawing/2014/main" id="{37129760-6267-4EBC-8023-BD6FCAB07E78}"/>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Precise statements of work and formal approval gates eliminate scope creep and protect timelines.</a:t>
            </a:r>
          </a:p>
        </p:txBody>
      </p:sp>
      <p:sp>
        <p:nvSpPr>
          <p:cNvPr id="4" name="">
            <a:extLst xmlns:a="http://schemas.openxmlformats.org/drawingml/2006/main">
              <a:ext uri="{FF2B5EF4-FFF2-40B4-BE49-F238E27FC236}">
                <a16:creationId xmlns:a16="http://schemas.microsoft.com/office/drawing/2014/main" id="{8717F903-D0D7-4DE0-9374-0FA26FA51F9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E14CFE8-9A64-4214-8DB6-FCB0065B894F}"/>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Define exact content quantities, aspect ratios, runtimes, and interactive elements</a:t>
            </a:r>
          </a:p>
        </p:txBody>
      </p:sp>
      <p:sp>
        <p:nvSpPr>
          <p:cNvPr id="6" name="">
            <a:extLst xmlns:a="http://schemas.openxmlformats.org/drawingml/2006/main">
              <a:ext uri="{FF2B5EF4-FFF2-40B4-BE49-F238E27FC236}">
                <a16:creationId xmlns:a16="http://schemas.microsoft.com/office/drawing/2014/main" id="{8A002B07-4212-4407-84D0-B4C4E752495D}"/>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33B138A9-D101-43DB-975A-FBAEE7239171}"/>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Separate non-blocking creative feedback from formal binding legal approval</a:t>
            </a:r>
          </a:p>
        </p:txBody>
      </p:sp>
      <p:sp>
        <p:nvSpPr>
          <p:cNvPr id="8" name="">
            <a:extLst xmlns:a="http://schemas.openxmlformats.org/drawingml/2006/main">
              <a:ext uri="{FF2B5EF4-FFF2-40B4-BE49-F238E27FC236}">
                <a16:creationId xmlns:a16="http://schemas.microsoft.com/office/drawing/2014/main" id="{087FC383-0C0A-42C4-83A7-E13862D217FE}"/>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6C21A2EE-BB0F-40B0-9360-2D01D150B5F3}"/>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Recommendation: Establish two revision rounds and forty-eight-hour brand review windows</a:t>
            </a:r>
          </a:p>
        </p:txBody>
      </p:sp>
      <p:sp>
        <p:nvSpPr>
          <p:cNvPr id="10" name="">
            <a:extLst xmlns:a="http://schemas.openxmlformats.org/drawingml/2006/main">
              <a:ext uri="{FF2B5EF4-FFF2-40B4-BE49-F238E27FC236}">
                <a16:creationId xmlns:a16="http://schemas.microsoft.com/office/drawing/2014/main" id="{5348373F-2F44-4EA8-A87C-C836A2A352B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16688803"/>
      </p:ext>
    </p:extLst>
  </p:cSld>
</p:sld>
</file>

<file path=ppt/slides/slide4.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FD79573-BF5A-4C56-9749-1A60E0EDA95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0C15C30F-F2F9-4569-A760-FF9E5615E5E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Intellectual Property: Assignments Versus Licensing</a:t>
            </a:r>
          </a:p>
        </p:txBody>
      </p:sp>
      <p:sp>
        <p:nvSpPr>
          <p:cNvPr id="3" name="">
            <a:extLst xmlns:a="http://schemas.openxmlformats.org/drawingml/2006/main">
              <a:ext uri="{FF2B5EF4-FFF2-40B4-BE49-F238E27FC236}">
                <a16:creationId xmlns:a16="http://schemas.microsoft.com/office/drawing/2014/main" id="{9B49E7FA-3252-4728-906C-8496E3BC5C9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Creator agreements balance work-for-hire assignments against limited licenses for organic and paid usage.</a:t>
            </a:r>
          </a:p>
        </p:txBody>
      </p:sp>
      <p:sp>
        <p:nvSpPr>
          <p:cNvPr id="4" name="">
            <a:extLst xmlns:a="http://schemas.openxmlformats.org/drawingml/2006/main">
              <a:ext uri="{FF2B5EF4-FFF2-40B4-BE49-F238E27FC236}">
                <a16:creationId xmlns:a16="http://schemas.microsoft.com/office/drawing/2014/main" id="{261E28F9-B817-4452-96DE-2FB4ACDB552C}"/>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Title 17 Section 101 restricts work made for hire status to narrow legal categories</a:t>
            </a:r>
          </a:p>
        </p:txBody>
      </p:sp>
      <p:sp>
        <p:nvSpPr>
          <p:cNvPr id="5" name="">
            <a:extLst xmlns:a="http://schemas.openxmlformats.org/drawingml/2006/main">
              <a:ext uri="{FF2B5EF4-FFF2-40B4-BE49-F238E27FC236}">
                <a16:creationId xmlns:a16="http://schemas.microsoft.com/office/drawing/2014/main" id="{372BCAC1-E104-47D1-BB85-58CCD9F54407}"/>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Title 17 Section 203 grants authors statutory license termination rights after 35 years</a:t>
            </a:r>
          </a:p>
        </p:txBody>
      </p:sp>
      <p:sp>
        <p:nvSpPr>
          <p:cNvPr id="6" name="">
            <a:extLst xmlns:a="http://schemas.openxmlformats.org/drawingml/2006/main">
              <a:ext uri="{FF2B5EF4-FFF2-40B4-BE49-F238E27FC236}">
                <a16:creationId xmlns:a16="http://schemas.microsoft.com/office/drawing/2014/main" id="{460B76D2-82F4-4EEF-9F61-583A13230587}"/>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Agreements must define organic posting, paid whitelisting, and term durations</a:t>
            </a:r>
          </a:p>
        </p:txBody>
      </p:sp>
      <p:sp>
        <p:nvSpPr>
          <p:cNvPr id="7" name="">
            <a:extLst xmlns:a="http://schemas.openxmlformats.org/drawingml/2006/main">
              <a:ext uri="{FF2B5EF4-FFF2-40B4-BE49-F238E27FC236}">
                <a16:creationId xmlns:a16="http://schemas.microsoft.com/office/drawing/2014/main" id="{B9A0C2DF-66A5-47D0-A0A2-AA0F3983711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38300406"/>
      </p:ext>
    </p:extLst>
  </p:cSld>
</p:sld>
</file>

<file path=ppt/slides/slide5.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C326078-ABFB-470E-9AD6-0B9E4FC2DBD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47C9404F-FC96-4F38-A4C9-AED4B755271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057"/>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Structuring Exclusivity and Competitive Restraints</a:t>
            </a:r>
          </a:p>
        </p:txBody>
      </p:sp>
      <p:sp>
        <p:nvSpPr>
          <p:cNvPr id="3" name="">
            <a:extLst xmlns:a="http://schemas.openxmlformats.org/drawingml/2006/main">
              <a:ext uri="{FF2B5EF4-FFF2-40B4-BE49-F238E27FC236}">
                <a16:creationId xmlns:a16="http://schemas.microsoft.com/office/drawing/2014/main" id="{605F753A-EA00-4017-A597-1AE4940B9C1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Enforceable negative covenants require narrow category definitions and proportionate blackout windows.</a:t>
            </a:r>
          </a:p>
        </p:txBody>
      </p:sp>
      <p:sp>
        <p:nvSpPr>
          <p:cNvPr id="4" name="">
            <a:extLst xmlns:a="http://schemas.openxmlformats.org/drawingml/2006/main">
              <a:ext uri="{FF2B5EF4-FFF2-40B4-BE49-F238E27FC236}">
                <a16:creationId xmlns:a16="http://schemas.microsoft.com/office/drawing/2014/main" id="{365E87F7-4FE9-4B21-BC14-A57E5EF3434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Broad non-compete clauses face severe legal enforceability challenges</a:t>
            </a:r>
          </a:p>
        </p:txBody>
      </p:sp>
      <p:sp>
        <p:nvSpPr>
          <p:cNvPr id="5" name="">
            <a:extLst xmlns:a="http://schemas.openxmlformats.org/drawingml/2006/main">
              <a:ext uri="{FF2B5EF4-FFF2-40B4-BE49-F238E27FC236}">
                <a16:creationId xmlns:a16="http://schemas.microsoft.com/office/drawing/2014/main" id="{7E7495BE-9D7F-4FC2-A26E-D5264A56689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Define specific prohibited product categories and list named competitors</a:t>
            </a:r>
          </a:p>
        </p:txBody>
      </p:sp>
      <p:sp>
        <p:nvSpPr>
          <p:cNvPr id="6" name="">
            <a:extLst xmlns:a="http://schemas.openxmlformats.org/drawingml/2006/main">
              <a:ext uri="{FF2B5EF4-FFF2-40B4-BE49-F238E27FC236}">
                <a16:creationId xmlns:a16="http://schemas.microsoft.com/office/drawing/2014/main" id="{0AC7D7BB-DD01-4885-8FA8-2EEAE3F39205}"/>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Recommendation: Apply proportionate pre-launch and post-launch blackout timeframes</a:t>
            </a:r>
          </a:p>
        </p:txBody>
      </p:sp>
      <p:sp>
        <p:nvSpPr>
          <p:cNvPr id="7" name="">
            <a:extLst xmlns:a="http://schemas.openxmlformats.org/drawingml/2006/main">
              <a:ext uri="{FF2B5EF4-FFF2-40B4-BE49-F238E27FC236}">
                <a16:creationId xmlns:a16="http://schemas.microsoft.com/office/drawing/2014/main" id="{D927DD31-01D9-46C0-A548-59DE69A3ADB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9753584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1C8F4CC-22D9-4E39-8B12-98848523A16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F4BE2B61-2F48-4249-AD98-4A04B7551BFD}"/>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FTC Endorsement and Disclosure Compliance</a:t>
            </a:r>
          </a:p>
        </p:txBody>
      </p:sp>
      <p:sp>
        <p:nvSpPr>
          <p:cNvPr id="3" name="">
            <a:extLst xmlns:a="http://schemas.openxmlformats.org/drawingml/2006/main">
              <a:ext uri="{FF2B5EF4-FFF2-40B4-BE49-F238E27FC236}">
                <a16:creationId xmlns:a16="http://schemas.microsoft.com/office/drawing/2014/main" id="{5845D0E7-7D84-4753-A401-3F7ED250FA47}"/>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Agreements must mandate clear, conspicuous disclosures and authentic consumer experience claims.</a:t>
            </a:r>
          </a:p>
        </p:txBody>
      </p:sp>
      <p:sp>
        <p:nvSpPr>
          <p:cNvPr id="4" name="">
            <a:extLst xmlns:a="http://schemas.openxmlformats.org/drawingml/2006/main">
              <a:ext uri="{FF2B5EF4-FFF2-40B4-BE49-F238E27FC236}">
                <a16:creationId xmlns:a16="http://schemas.microsoft.com/office/drawing/2014/main" id="{7E07F387-0129-4B8F-994E-BB0C32E00CCD}"/>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5E9ED0F8-4DE0-4C63-A54C-D99F0CAA1B37}"/>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Disclose material connections including financial pay, free gifts, and discounts</a:t>
            </a:r>
          </a:p>
        </p:txBody>
      </p:sp>
      <p:sp>
        <p:nvSpPr>
          <p:cNvPr id="6" name="">
            <a:extLst xmlns:a="http://schemas.openxmlformats.org/drawingml/2006/main">
              <a:ext uri="{FF2B5EF4-FFF2-40B4-BE49-F238E27FC236}">
                <a16:creationId xmlns:a16="http://schemas.microsoft.com/office/drawing/2014/main" id="{5BF67014-9973-42FB-B631-2C2A7AC0A3A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A0675909-B78E-4076-B251-A2C1B936107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533"/>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Include visible and audible disclosures directly within video and live stream content</a:t>
            </a:r>
          </a:p>
        </p:txBody>
      </p:sp>
      <p:sp>
        <p:nvSpPr>
          <p:cNvPr id="8" name="">
            <a:extLst xmlns:a="http://schemas.openxmlformats.org/drawingml/2006/main">
              <a:ext uri="{FF2B5EF4-FFF2-40B4-BE49-F238E27FC236}">
                <a16:creationId xmlns:a16="http://schemas.microsoft.com/office/drawing/2014/main" id="{513F14FC-B841-4483-A142-248C348196B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FEEE543-B2FD-4438-8CD2-D0F8CC358AFC}"/>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Prohibit unsubstantiated claims exceeding documented consumer product experience</a:t>
            </a:r>
          </a:p>
        </p:txBody>
      </p:sp>
      <p:sp>
        <p:nvSpPr>
          <p:cNvPr id="10" name="">
            <a:extLst xmlns:a="http://schemas.openxmlformats.org/drawingml/2006/main">
              <a:ext uri="{FF2B5EF4-FFF2-40B4-BE49-F238E27FC236}">
                <a16:creationId xmlns:a16="http://schemas.microsoft.com/office/drawing/2014/main" id="{DFB05DFF-CC73-448F-9BC8-D940447C712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2913109"/>
      </p:ext>
    </p:extLst>
  </p:cSld>
</p:sld>
</file>

<file path=ppt/slides/slide7.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2DCA38D-6505-401B-A318-3F1B49DE858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C10E5E79-B7AC-401D-AD1D-03AC289760F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Compensation Structures, Milestones, and Kill Fees</a:t>
            </a:r>
          </a:p>
        </p:txBody>
      </p:sp>
      <p:sp>
        <p:nvSpPr>
          <p:cNvPr id="3" name="">
            <a:extLst xmlns:a="http://schemas.openxmlformats.org/drawingml/2006/main">
              <a:ext uri="{FF2B5EF4-FFF2-40B4-BE49-F238E27FC236}">
                <a16:creationId xmlns:a16="http://schemas.microsoft.com/office/drawing/2014/main" id="{B4602864-0894-4EE0-9EB8-3A54AE8ADCF7}"/>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Structured milestone disbursement schedules and formal kill fees allocate financial risk equitably.</a:t>
            </a:r>
          </a:p>
        </p:txBody>
      </p:sp>
      <p:sp>
        <p:nvSpPr>
          <p:cNvPr id="4" name="">
            <a:extLst xmlns:a="http://schemas.openxmlformats.org/drawingml/2006/main">
              <a:ext uri="{FF2B5EF4-FFF2-40B4-BE49-F238E27FC236}">
                <a16:creationId xmlns:a16="http://schemas.microsoft.com/office/drawing/2014/main" id="{DECAE833-CE95-4BE0-8B7F-08CF336F6A29}"/>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Structure fees around milestones such as execution, delivery, and post-launch</a:t>
            </a:r>
          </a:p>
        </p:txBody>
      </p:sp>
      <p:sp>
        <p:nvSpPr>
          <p:cNvPr id="5" name="">
            <a:extLst xmlns:a="http://schemas.openxmlformats.org/drawingml/2006/main">
              <a:ext uri="{FF2B5EF4-FFF2-40B4-BE49-F238E27FC236}">
                <a16:creationId xmlns:a16="http://schemas.microsoft.com/office/drawing/2014/main" id="{09EE9B47-93BB-485F-9063-6D7222D16F0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Separate base creative fees from paid whitelisting and digital media buyouts</a:t>
            </a:r>
          </a:p>
        </p:txBody>
      </p:sp>
      <p:sp>
        <p:nvSpPr>
          <p:cNvPr id="6" name="">
            <a:extLst xmlns:a="http://schemas.openxmlformats.org/drawingml/2006/main">
              <a:ext uri="{FF2B5EF4-FFF2-40B4-BE49-F238E27FC236}">
                <a16:creationId xmlns:a16="http://schemas.microsoft.com/office/drawing/2014/main" id="{1051AF28-9ADB-4998-BEBA-59B8423122E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Establish tiered kill fees based on production stages if campaigns are cancelled</a:t>
            </a:r>
          </a:p>
        </p:txBody>
      </p:sp>
      <p:sp>
        <p:nvSpPr>
          <p:cNvPr id="7" name="">
            <a:extLst xmlns:a="http://schemas.openxmlformats.org/drawingml/2006/main">
              <a:ext uri="{FF2B5EF4-FFF2-40B4-BE49-F238E27FC236}">
                <a16:creationId xmlns:a16="http://schemas.microsoft.com/office/drawing/2014/main" id="{E6E29775-CD71-4FD2-B7F7-F22CFBA80FD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77228746"/>
      </p:ext>
    </p:extLst>
  </p:cSld>
</p:sld>
</file>

<file path=ppt/slides/slide8.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DCB6D1B-8A96-4855-A1B7-190BBF3A5FC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D9989B8D-2A25-4172-9603-1A623107F35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455"/>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Morals Clauses, Brand Safety, and Termination</a:t>
            </a:r>
          </a:p>
        </p:txBody>
      </p:sp>
      <p:sp>
        <p:nvSpPr>
          <p:cNvPr id="3" name="">
            <a:extLst xmlns:a="http://schemas.openxmlformats.org/drawingml/2006/main">
              <a:ext uri="{FF2B5EF4-FFF2-40B4-BE49-F238E27FC236}">
                <a16:creationId xmlns:a16="http://schemas.microsoft.com/office/drawing/2014/main" id="{C4066E6A-B731-4AE7-A5AA-F1AD2A1AFC6E}"/>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Bilateral reputation clauses establish objective behavioral standards and immediate termination rights.</a:t>
            </a:r>
          </a:p>
        </p:txBody>
      </p:sp>
      <p:sp>
        <p:nvSpPr>
          <p:cNvPr id="4" name="">
            <a:extLst xmlns:a="http://schemas.openxmlformats.org/drawingml/2006/main">
              <a:ext uri="{FF2B5EF4-FFF2-40B4-BE49-F238E27FC236}">
                <a16:creationId xmlns:a16="http://schemas.microsoft.com/office/drawing/2014/main" id="{97B77CC5-FA4C-4DF3-AF65-58AD3A78F28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Define objective triggers including criminal acts, hate speech, and public scandal</a:t>
            </a:r>
          </a:p>
        </p:txBody>
      </p:sp>
      <p:sp>
        <p:nvSpPr>
          <p:cNvPr id="5" name="">
            <a:extLst xmlns:a="http://schemas.openxmlformats.org/drawingml/2006/main">
              <a:ext uri="{FF2B5EF4-FFF2-40B4-BE49-F238E27FC236}">
                <a16:creationId xmlns:a16="http://schemas.microsoft.com/office/drawing/2014/main" id="{4F546BF6-532C-4AF1-A2B5-9376BB07470C}"/>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Establish unilateral brand termination rights for severe reputational damage</a:t>
            </a:r>
          </a:p>
        </p:txBody>
      </p:sp>
      <p:sp>
        <p:nvSpPr>
          <p:cNvPr id="6" name="">
            <a:extLst xmlns:a="http://schemas.openxmlformats.org/drawingml/2006/main">
              <a:ext uri="{FF2B5EF4-FFF2-40B4-BE49-F238E27FC236}">
                <a16:creationId xmlns:a16="http://schemas.microsoft.com/office/drawing/2014/main" id="{91DEC66F-B047-47EB-A7AE-9481002E3952}"/>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Specify post-termination remedies including content takedown and unearned fee clawbacks</a:t>
            </a:r>
          </a:p>
        </p:txBody>
      </p:sp>
      <p:sp>
        <p:nvSpPr>
          <p:cNvPr id="7" name="">
            <a:extLst xmlns:a="http://schemas.openxmlformats.org/drawingml/2006/main">
              <a:ext uri="{FF2B5EF4-FFF2-40B4-BE49-F238E27FC236}">
                <a16:creationId xmlns:a16="http://schemas.microsoft.com/office/drawing/2014/main" id="{D65F6CCB-C0AE-43AE-8ED0-4A57C8020E6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862144660"/>
      </p:ext>
    </p:extLst>
  </p:cSld>
</p:sld>
</file>

<file path=ppt/slides/slide9.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27AB633-FD30-4070-9E24-F0DFBDEAF38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A8B6477E-AD2B-4E56-8728-B626B907AB0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718"/>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Independent Contractor Status and Liability Caps</a:t>
            </a:r>
          </a:p>
        </p:txBody>
      </p:sp>
      <p:sp>
        <p:nvSpPr>
          <p:cNvPr id="3" name="">
            <a:extLst xmlns:a="http://schemas.openxmlformats.org/drawingml/2006/main">
              <a:ext uri="{FF2B5EF4-FFF2-40B4-BE49-F238E27FC236}">
                <a16:creationId xmlns:a16="http://schemas.microsoft.com/office/drawing/2014/main" id="{F66BB63E-B48B-44ED-AAAC-FA8CC66C72D2}"/>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Agreements must preserve contractor tax classification while establishing realistic mutual indemnities.</a:t>
            </a:r>
          </a:p>
        </p:txBody>
      </p:sp>
      <p:sp>
        <p:nvSpPr>
          <p:cNvPr id="4" name="">
            <a:extLst xmlns:a="http://schemas.openxmlformats.org/drawingml/2006/main">
              <a:ext uri="{FF2B5EF4-FFF2-40B4-BE49-F238E27FC236}">
                <a16:creationId xmlns:a16="http://schemas.microsoft.com/office/drawing/2014/main" id="{14889581-64FD-4AED-87EE-5D6AAD1567B7}"/>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0F4E58CC-5CCB-4661-A382-4F234699EC03}"/>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Maintain independent contractor status without exercising control over work methods</a:t>
            </a:r>
          </a:p>
        </p:txBody>
      </p:sp>
      <p:sp>
        <p:nvSpPr>
          <p:cNvPr id="6" name="">
            <a:extLst xmlns:a="http://schemas.openxmlformats.org/drawingml/2006/main">
              <a:ext uri="{FF2B5EF4-FFF2-40B4-BE49-F238E27FC236}">
                <a16:creationId xmlns:a16="http://schemas.microsoft.com/office/drawing/2014/main" id="{CFB004A5-4118-4D1F-964F-44F42FE3966A}"/>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01B29AE0-7935-447E-B158-EFFA0E99D67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Talent indemnifies for third-party copyright, music, and likeness infringement</a:t>
            </a:r>
          </a:p>
        </p:txBody>
      </p:sp>
      <p:sp>
        <p:nvSpPr>
          <p:cNvPr id="8" name="">
            <a:extLst xmlns:a="http://schemas.openxmlformats.org/drawingml/2006/main">
              <a:ext uri="{FF2B5EF4-FFF2-40B4-BE49-F238E27FC236}">
                <a16:creationId xmlns:a16="http://schemas.microsoft.com/office/drawing/2014/main" id="{5D0335C2-11F3-47E9-BAAC-CD91CCAF4B9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0EB77BF-6B4B-43AA-AE2A-6A783570EAB3}"/>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317"/>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Cap total creator liability at total compensation received under the agreement</a:t>
            </a:r>
          </a:p>
        </p:txBody>
      </p:sp>
      <p:sp>
        <p:nvSpPr>
          <p:cNvPr id="10" name="">
            <a:extLst xmlns:a="http://schemas.openxmlformats.org/drawingml/2006/main">
              <a:ext uri="{FF2B5EF4-FFF2-40B4-BE49-F238E27FC236}">
                <a16:creationId xmlns:a16="http://schemas.microsoft.com/office/drawing/2014/main" id="{D628243F-87DF-44A3-8BD4-B0B95B47038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2080703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0670F33-C7FD-46AC-BD9E-8E9FE73C24D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67A3C6A0-4EE5-4DF5-9DE1-51B831AD772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047"/>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Metric Auditing, Enforcement, and Dispute Terms</a:t>
            </a:r>
          </a:p>
        </p:txBody>
      </p:sp>
      <p:sp>
        <p:nvSpPr>
          <p:cNvPr id="3" name="">
            <a:extLst xmlns:a="http://schemas.openxmlformats.org/drawingml/2006/main">
              <a:ext uri="{FF2B5EF4-FFF2-40B4-BE49-F238E27FC236}">
                <a16:creationId xmlns:a16="http://schemas.microsoft.com/office/drawing/2014/main" id="{03C45391-CE36-44F9-9E5C-4CE3A2EEBE08}"/>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Performance tracking, audit rights, and structured ADR protocols resolve disputes efficiently.</a:t>
            </a:r>
          </a:p>
        </p:txBody>
      </p:sp>
      <p:sp>
        <p:nvSpPr>
          <p:cNvPr id="4" name="">
            <a:extLst xmlns:a="http://schemas.openxmlformats.org/drawingml/2006/main">
              <a:ext uri="{FF2B5EF4-FFF2-40B4-BE49-F238E27FC236}">
                <a16:creationId xmlns:a16="http://schemas.microsoft.com/office/drawing/2014/main" id="{7477FD54-6407-401F-BEAE-08D91601D2D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Incorporate first-party analytics auditing to verify reach, views, and engagements</a:t>
            </a:r>
          </a:p>
        </p:txBody>
      </p:sp>
      <p:sp>
        <p:nvSpPr>
          <p:cNvPr id="5" name="">
            <a:extLst xmlns:a="http://schemas.openxmlformats.org/drawingml/2006/main">
              <a:ext uri="{FF2B5EF4-FFF2-40B4-BE49-F238E27FC236}">
                <a16:creationId xmlns:a16="http://schemas.microsoft.com/office/drawing/2014/main" id="{4EF2BAF4-4CAC-4C8D-857F-668B652C179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198"/>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Mandate informal negotiation periods before initiating formal dispute proceedings</a:t>
            </a:r>
          </a:p>
        </p:txBody>
      </p:sp>
      <p:sp>
        <p:nvSpPr>
          <p:cNvPr id="6" name="">
            <a:extLst xmlns:a="http://schemas.openxmlformats.org/drawingml/2006/main">
              <a:ext uri="{FF2B5EF4-FFF2-40B4-BE49-F238E27FC236}">
                <a16:creationId xmlns:a16="http://schemas.microsoft.com/office/drawing/2014/main" id="{DB14286C-3178-4A0C-BAA2-60E83284906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845"/>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Select binding commercial arbitration while preserving expedited court injunctions</a:t>
            </a:r>
          </a:p>
        </p:txBody>
      </p:sp>
      <p:sp>
        <p:nvSpPr>
          <p:cNvPr id="7" name="">
            <a:extLst xmlns:a="http://schemas.openxmlformats.org/drawingml/2006/main">
              <a:ext uri="{FF2B5EF4-FFF2-40B4-BE49-F238E27FC236}">
                <a16:creationId xmlns:a16="http://schemas.microsoft.com/office/drawing/2014/main" id="{CAABDAA3-A1AC-478E-9273-7B40EEB4F7A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76087493"/>
      </p:ext>
    </p:extLst>
  </p:cSld>
</p:sld>
</file>

<file path=ppt/slides/slide1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D7E9CD6-2C63-4218-A4C2-551D0A84521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32A326B7-537C-4DA2-A4E2-99E0FEC711C7}"/>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066"/>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Key Takeaways: Durable Influencer Agreements</a:t>
            </a:r>
          </a:p>
        </p:txBody>
      </p:sp>
      <p:sp>
        <p:nvSpPr>
          <p:cNvPr id="3" name="">
            <a:extLst xmlns:a="http://schemas.openxmlformats.org/drawingml/2006/main">
              <a:ext uri="{FF2B5EF4-FFF2-40B4-BE49-F238E27FC236}">
                <a16:creationId xmlns:a16="http://schemas.microsoft.com/office/drawing/2014/main" id="{90DFFC00-0788-4847-B609-00FF5363AEA6}"/>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Balanced contracts protect intellectual property, ensure compliance, and secure successful partnerships.</a:t>
            </a:r>
          </a:p>
        </p:txBody>
      </p:sp>
      <p:sp>
        <p:nvSpPr>
          <p:cNvPr id="4" name="">
            <a:extLst xmlns:a="http://schemas.openxmlformats.org/drawingml/2006/main">
              <a:ext uri="{FF2B5EF4-FFF2-40B4-BE49-F238E27FC236}">
                <a16:creationId xmlns:a16="http://schemas.microsoft.com/office/drawing/2014/main" id="{0239DA3D-2D68-4DC4-9A3B-1AAB49DF30E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Align clear scope of work terms with explicit review and approval workflows</a:t>
            </a:r>
          </a:p>
        </p:txBody>
      </p:sp>
      <p:sp>
        <p:nvSpPr>
          <p:cNvPr id="5" name="">
            <a:extLst xmlns:a="http://schemas.openxmlformats.org/drawingml/2006/main">
              <a:ext uri="{FF2B5EF4-FFF2-40B4-BE49-F238E27FC236}">
                <a16:creationId xmlns:a16="http://schemas.microsoft.com/office/drawing/2014/main" id="{94DD837D-C892-4F12-A785-4F8D437BB40A}"/>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Structure unambiguous licensing grants, usage rights, and FTC disclosure covenants</a:t>
            </a:r>
          </a:p>
        </p:txBody>
      </p:sp>
      <p:sp>
        <p:nvSpPr>
          <p:cNvPr id="6" name="">
            <a:extLst xmlns:a="http://schemas.openxmlformats.org/drawingml/2006/main">
              <a:ext uri="{FF2B5EF4-FFF2-40B4-BE49-F238E27FC236}">
                <a16:creationId xmlns:a16="http://schemas.microsoft.com/office/drawing/2014/main" id="{E1C4D2FA-13D0-4460-BCDA-EFCF69130912}"/>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Protect both parties with objective termination rights, liability caps, and arbitration</a:t>
            </a:r>
          </a:p>
        </p:txBody>
      </p:sp>
      <p:sp>
        <p:nvSpPr>
          <p:cNvPr id="7" name="">
            <a:extLst xmlns:a="http://schemas.openxmlformats.org/drawingml/2006/main">
              <a:ext uri="{FF2B5EF4-FFF2-40B4-BE49-F238E27FC236}">
                <a16:creationId xmlns:a16="http://schemas.microsoft.com/office/drawing/2014/main" id="{967B1691-B698-4946-9C5F-79439CFECC1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1719219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2026-10-10T05:15:30.0820000Z</dcterms:created>
  <dcterms:modified xsi:type="dcterms:W3CDTF">2026-10-10T05:15:30.0820000Z</dcterms:modified>
</coreProperties>
</file>