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ca7c34b6367b43e3" /><Relationship Type="http://schemas.openxmlformats.org/officeDocument/2006/relationships/extended-properties" Target="/docProps/app.xml" Id="R8302a1040e3d461a" /><Relationship Type="http://schemas.openxmlformats.org/officeDocument/2006/relationships/officeDocument" Target="/ppt/presentation.xml" Id="R67546bbc1d3842bb" /></Relationships>
</file>

<file path=ppt/presentation.xml><?xml version="1.0" encoding="utf-8"?>
<p:presentation xmlns:p="http://schemas.openxmlformats.org/presentationml/2006/main">
  <p:sldMasterIdLst>
    <p:sldMasterId xmlns:r="http://schemas.openxmlformats.org/officeDocument/2006/relationships" id="2147483648" r:id="Ra4bf876029df4323"/>
  </p:sldMasterIdLst>
  <p:notesMasterIdLst>
    <p:notesMasterId xmlns:r="http://schemas.openxmlformats.org/officeDocument/2006/relationships" r:id="Rcde64e3bcd4e4509"/>
  </p:notesMasterIdLst>
  <p:sldIdLst>
    <p:sldId xmlns:r="http://schemas.openxmlformats.org/officeDocument/2006/relationships" id="256" r:id="R4a41b1c9999c4cbe"/>
    <p:sldId xmlns:r="http://schemas.openxmlformats.org/officeDocument/2006/relationships" id="257" r:id="R790d1b8e10e74855"/>
    <p:sldId xmlns:r="http://schemas.openxmlformats.org/officeDocument/2006/relationships" id="258" r:id="R68b09df7237f40db"/>
    <p:sldId xmlns:r="http://schemas.openxmlformats.org/officeDocument/2006/relationships" id="259" r:id="Rd78226b09e91406d"/>
    <p:sldId xmlns:r="http://schemas.openxmlformats.org/officeDocument/2006/relationships" id="260" r:id="R07e3284f023840d5"/>
    <p:sldId xmlns:r="http://schemas.openxmlformats.org/officeDocument/2006/relationships" id="261" r:id="R0a53c443c6bf4324"/>
    <p:sldId xmlns:r="http://schemas.openxmlformats.org/officeDocument/2006/relationships" id="262" r:id="R27a8e073f3794a1f"/>
    <p:sldId xmlns:r="http://schemas.openxmlformats.org/officeDocument/2006/relationships" id="263" r:id="Rf1e4a6ec81e4404f"/>
    <p:sldId xmlns:r="http://schemas.openxmlformats.org/officeDocument/2006/relationships" id="264" r:id="R8ed54731eba449d4"/>
    <p:sldId xmlns:r="http://schemas.openxmlformats.org/officeDocument/2006/relationships" id="265" r:id="R5049645c5ebb440c"/>
    <p:sldId xmlns:r="http://schemas.openxmlformats.org/officeDocument/2006/relationships" id="266" r:id="R04b2ba9e5949476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66e35dc54064c0f" /><Relationship Type="http://schemas.openxmlformats.org/officeDocument/2006/relationships/slideMaster" Target="/ppt/slideMasters/slideMaster1.xml" Id="Ra4bf876029df4323" /><Relationship Type="http://schemas.openxmlformats.org/officeDocument/2006/relationships/notesMaster" Target="/ppt/notesMasters/notesMaster1.xml" Id="Rcde64e3bcd4e4509" /><Relationship Type="http://schemas.openxmlformats.org/officeDocument/2006/relationships/presProps" Target="/ppt/presProps.xml" Id="R16cff8de3bfa4c21" /><Relationship Type="http://schemas.openxmlformats.org/officeDocument/2006/relationships/tableStyles" Target="/ppt/tableStyles.xml" Id="R12217e56779349e4" /><Relationship Type="http://schemas.openxmlformats.org/officeDocument/2006/relationships/slide" Target="/ppt/slides/slide1.xml" Id="R4a41b1c9999c4cbe" /><Relationship Type="http://schemas.openxmlformats.org/officeDocument/2006/relationships/slide" Target="/ppt/slides/slide2.xml" Id="R790d1b8e10e74855" /><Relationship Type="http://schemas.openxmlformats.org/officeDocument/2006/relationships/slide" Target="/ppt/slides/slide3.xml" Id="R68b09df7237f40db" /><Relationship Type="http://schemas.openxmlformats.org/officeDocument/2006/relationships/slide" Target="/ppt/slides/slide4.xml" Id="Rd78226b09e91406d" /><Relationship Type="http://schemas.openxmlformats.org/officeDocument/2006/relationships/slide" Target="/ppt/slides/slide5.xml" Id="R07e3284f023840d5" /><Relationship Type="http://schemas.openxmlformats.org/officeDocument/2006/relationships/slide" Target="/ppt/slides/slide6.xml" Id="R0a53c443c6bf4324" /><Relationship Type="http://schemas.openxmlformats.org/officeDocument/2006/relationships/slide" Target="/ppt/slides/slide7.xml" Id="R27a8e073f3794a1f" /><Relationship Type="http://schemas.openxmlformats.org/officeDocument/2006/relationships/slide" Target="/ppt/slides/slide8.xml" Id="Rf1e4a6ec81e4404f" /><Relationship Type="http://schemas.openxmlformats.org/officeDocument/2006/relationships/slide" Target="/ppt/slides/slide9.xml" Id="R8ed54731eba449d4" /><Relationship Type="http://schemas.openxmlformats.org/officeDocument/2006/relationships/slide" Target="/ppt/slides/slide10.xml" Id="R5049645c5ebb440c" /><Relationship Type="http://schemas.openxmlformats.org/officeDocument/2006/relationships/slide" Target="/ppt/slides/slide11.xml" Id="R04b2ba9e5949476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567b374ca944f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6eff1c47c64c77" /><Relationship Type="http://schemas.openxmlformats.org/officeDocument/2006/relationships/notesMaster" Target="/ppt/notesMasters/notesMaster1.xml" Id="Rb246d46e8acb46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a63305acf1480f" /><Relationship Type="http://schemas.openxmlformats.org/officeDocument/2006/relationships/notesMaster" Target="/ppt/notesMasters/notesMaster1.xml" Id="R90a98bf372714e7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8869032f924967" /><Relationship Type="http://schemas.openxmlformats.org/officeDocument/2006/relationships/notesMaster" Target="/ppt/notesMasters/notesMaster1.xml" Id="R6bf61321e6334045" /></Relationships>
</file>

<file path=ppt/notesSlides/_rels/notesSlide4.xml.rels>&#65279;<?xml version="1.0" encoding="utf-8"?><Relationships xmlns="http://schemas.openxmlformats.org/package/2006/relationships"><Relationship Type="http://schemas.openxmlformats.org/officeDocument/2006/relationships/slide" Target="/ppt/slides/slide4.xml" Id="Ra6be1ea4d9c944c7" /><Relationship Type="http://schemas.openxmlformats.org/officeDocument/2006/relationships/notesMaster" Target="/ppt/notesMasters/notesMaster1.xml" Id="R8635f4fbecbb40b9"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1714bdb53444c8" /><Relationship Type="http://schemas.openxmlformats.org/officeDocument/2006/relationships/notesMaster" Target="/ppt/notesMasters/notesMaster1.xml" Id="R8241f435dfe748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3e3abae16c4ec5" /><Relationship Type="http://schemas.openxmlformats.org/officeDocument/2006/relationships/notesMaster" Target="/ppt/notesMasters/notesMaster1.xml" Id="Rfb173c22d6314e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761cfefea0b84d85" /><Relationship Type="http://schemas.openxmlformats.org/officeDocument/2006/relationships/notesMaster" Target="/ppt/notesMasters/notesMaster1.xml" Id="R345d45be0020479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57aa083e2c34233" /><Relationship Type="http://schemas.openxmlformats.org/officeDocument/2006/relationships/notesMaster" Target="/ppt/notesMasters/notesMaster1.xml" Id="Red9ce31e41b449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b80a11005424971" /><Relationship Type="http://schemas.openxmlformats.org/officeDocument/2006/relationships/notesMaster" Target="/ppt/notesMasters/notesMaster1.xml" Id="Ra9a145db701048e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65cd22ede06453d" /><Relationship Type="http://schemas.openxmlformats.org/officeDocument/2006/relationships/notesMaster" Target="/ppt/notesMasters/notesMaster1.xml" Id="R33698f2f42c24f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21529372324f53" /><Relationship Type="http://schemas.openxmlformats.org/officeDocument/2006/relationships/notesMaster" Target="/ppt/notesMasters/notesMaster1.xml" Id="R5d2a5c4c78af42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comprehensive overview of building and operating an effective Facebook content calendar. Publishing successfully on a business Page requires operational discipline rather than spontaneous inspiration. When marketing teams operate without an organized schedule, they inevitably face chaotic deadlines, inconsistent post quality, and creative burnout. Over the course of this presentation, we will walk through the core components of an enterprise-grade publishing workflow. We will explore how to construct a robust database schema, navigate Meta distribution dynamics, balance diverse formats such as Reels and Stories, and implement batching protocols. Furthermore, we will examine the governance workflows and crisis pause procedures necessary to protect your brand identity across digital channels. By treating the calendar as a living operational system, your team can maintain continuous alignment with business goals while executing with speed and precision.</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Moving from ad hoc posting to an editorial calendar provides operational consistency and strategic alignment across marketing teams. According to Sprout Social at sproutsocial.com/insights/content-calendar, establishing a structured framework brings your marketing strategy to life, guarantees consistent posting schedules, and helps leadership gain clear visibility into planned initiatives. In addition, research from TrySight at trysight.ai/blog/blog-content-calendar highlights that mapping content across quarterly timelines exposes systemic gaps that reactive publishing conceals. Teams can immediately identify whether they are neglecting bottom of funnel considerations, omitting core product updates, or missing key seasonal milestones. Rather than scrambling to determine what copy to write on a given morning, an organized calendar gives every contributor a clear roadmap, reducing team fatigue and reinforcing brand authority over time.</a:t>
            </a:r>
          </a:p>
          <a:p xmlns:a="http://schemas.openxmlformats.org/drawingml/2006/main">
            <a:r>
              <a:t/>
            </a:r>
          </a:p>
          <a:p xmlns:a="http://schemas.openxmlformats.org/drawingml/2006/main">
            <a:r>
              <a:t>Sources:</a:t>
            </a:r>
          </a:p>
          <a:p xmlns:a="http://schemas.openxmlformats.org/drawingml/2006/main">
            <a:r>
              <a:t>https://sproutsocial.com/insights/content-calendar/</a:t>
            </a:r>
          </a:p>
          <a:p xmlns:a="http://schemas.openxmlformats.org/drawingml/2006/main">
            <a:r>
              <a:t>https://www.trysight.ai/blog/blog-content-calendar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dependable Facebook content calendar relies on an explicit data schema that captures every post variable before publication. As outlined by Sprout Social at sproutsocial.com/insights/social-media-calendar, standardizing essential fields like publishing date, delivery time, post format, copy text, asset links, and approval status ensures accurate execution. Buffer notes at buffer.com/resources/social-media-content-calendar that maintaining a structured overview of all scheduled initiatives enables team leads to allocate graphic design and copywriting resources weeks in advance. When post records include cloud repository links and designated reviewers, team members avoid misplaced assets and last minute confusion. This structural discipline creates an auditable record of all Page activity, transforming an ordinary spreadsheet or database into an efficient operational control center for cross-functional collaboration.</a:t>
            </a:r>
          </a:p>
          <a:p xmlns:a="http://schemas.openxmlformats.org/drawingml/2006/main">
            <a:r>
              <a:t/>
            </a:r>
          </a:p>
          <a:p xmlns:a="http://schemas.openxmlformats.org/drawingml/2006/main">
            <a:r>
              <a:t>Sources:</a:t>
            </a:r>
          </a:p>
          <a:p xmlns:a="http://schemas.openxmlformats.org/drawingml/2006/main">
            <a:r>
              <a:t>https://sproutsocial.com/insights/social-media-calendar/</a:t>
            </a:r>
          </a:p>
          <a:p xmlns:a="http://schemas.openxmlformats.org/drawingml/2006/main">
            <a:r>
              <a:t>https://buffer.com/resources/social-media-content-calendar/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Determining publishing cadence requires balancing audience consumption patterns against internal production capacity. Writesy explains at writesy.ai/blog/content-calendar-how-often-post that the correct posting frequency is the rate your team can sustain without compromising editorial quality, warning that arbitrary quotas create superficial content. Regarding timing, Buffer evaluated Facebook publishing patterns at buffer.com/resources/best-time-to-post-on-facebook and identified Thursday morning at nine o'clock as a peak engagement period, with weekday mornings consistently outperforming weekends. Engagement dropped significantly on Saturdays across their dataset. However, universal industry figures should serve only as initial baselines for experimentation. Page managers must analyze their specific audience analytics to determine when their own community members actively interact with feed updates.</a:t>
            </a:r>
          </a:p>
          <a:p xmlns:a="http://schemas.openxmlformats.org/drawingml/2006/main">
            <a:r>
              <a:t/>
            </a:r>
          </a:p>
          <a:p xmlns:a="http://schemas.openxmlformats.org/drawingml/2006/main">
            <a:r>
              <a:t>Sources:</a:t>
            </a:r>
          </a:p>
          <a:p xmlns:a="http://schemas.openxmlformats.org/drawingml/2006/main">
            <a:r>
              <a:t>https://buffer.com/resources/best-time-to-post-on-facebook/</a:t>
            </a:r>
          </a:p>
          <a:p xmlns:a="http://schemas.openxmlformats.org/drawingml/2006/main">
            <a:r>
              <a:t>https://www.writesy.ai/blog/content-calendar-how-often-post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Maintaining an engaging Facebook Page requires diversifying formats across the weekly schedule rather than relying exclusively on a single post type. UpGrad explains at upgrad.com/blog/content-calendar-template that varying content formats across weekly blocks prevents feed monotony and keeps audience attention fresh. In addition, The Small Business Expo notes at thesmallbusinessexpo.com/blog/content-calendar-template that structuring weekly calendars around defined thematic pillars ensures that each post targets a distinct marketing objective. Short video Reels excel at organic reach among non-followers, while photo carousels and text discussions deepen engagement with existing fans. Ephemeral Stories provide an informal channel for daily updates and interactive polls. Planning these distinct formats in advance ensures creative teams produce assets according to proper technical specifications.</a:t>
            </a:r>
          </a:p>
          <a:p xmlns:a="http://schemas.openxmlformats.org/drawingml/2006/main">
            <a:r>
              <a:t/>
            </a:r>
          </a:p>
          <a:p xmlns:a="http://schemas.openxmlformats.org/drawingml/2006/main">
            <a:r>
              <a:t>Sources:</a:t>
            </a:r>
          </a:p>
          <a:p xmlns:a="http://schemas.openxmlformats.org/drawingml/2006/main">
            <a:r>
              <a:t>https://www.upgrad.com/blog/content-calendar-template/</a:t>
            </a:r>
          </a:p>
          <a:p xmlns:a="http://schemas.openxmlformats.org/drawingml/2006/main">
            <a:r>
              <a:t>https://www.thesmallbusinessexpo.com/blog/content-calendar-template/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Selecting the right tool depends on your team size and operational complexity. Sprout Social points out at sproutsocial.com/insights/schedule-facebook-posts that Meta Business Suite provides an accessible, zero cost native scheduling environment that enables small businesses to schedule posts, manage Reels, and review basic metrics across Facebook and Instagram. However, as Young Urban Project explains at youngurbanproject.com/11-best-content-calendar-tools-to-plan-schedule-automate, enterprise organizations and multi-brand agencies frequently outgrow native limitations. Dedicated third-party management tools provide multi-channel distribution, advanced role permissions, unified community inboxes, and sophisticated analytics dashboards. While third-party software introduces recurring licensing costs, it eliminates the manual friction of switching between multiple separate network dashboards, making it essential for complex multi-platform marketing teams.</a:t>
            </a:r>
          </a:p>
          <a:p xmlns:a="http://schemas.openxmlformats.org/drawingml/2006/main">
            <a:r>
              <a:t/>
            </a:r>
          </a:p>
          <a:p xmlns:a="http://schemas.openxmlformats.org/drawingml/2006/main">
            <a:r>
              <a:t>Sources:</a:t>
            </a:r>
          </a:p>
          <a:p xmlns:a="http://schemas.openxmlformats.org/drawingml/2006/main">
            <a:r>
              <a:t>https://sproutsocial.com/insights/schedule-facebook-posts/</a:t>
            </a:r>
          </a:p>
          <a:p xmlns:a="http://schemas.openxmlformats.org/drawingml/2006/main">
            <a:r>
              <a:t>https://www.youngurbanproject.com/11-best-content-calendar-tools-to-plan-schedule-automate/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Drafting social copy and designing visual assets on the day of publication introduces unnecessary stress and inevitable mistakes. Zapier recommends at zapier.com/blog/content-calendar-template that teams include cushion time in their calendar, specifically advising at least one buffer day between creation phases and task handoffs to manage unexpected delays smoothly. TrySight explains at trysight.ai/blog/blog-content-calendar that establishing clear content formats in advance allows writers and designers to align their production schedules with realistic expectations. By batching copywriting, visual staging, and asset formatting into dedicated focus blocks, marketing teams create a dependable pipeline of pre-approved posts. Staging completed media assets inside organized repositories guarantees that all creative components are validated before entering the live scheduling queue.</a:t>
            </a:r>
          </a:p>
          <a:p xmlns:a="http://schemas.openxmlformats.org/drawingml/2006/main">
            <a:r>
              <a:t/>
            </a:r>
          </a:p>
          <a:p xmlns:a="http://schemas.openxmlformats.org/drawingml/2006/main">
            <a:r>
              <a:t>Sources:</a:t>
            </a:r>
          </a:p>
          <a:p xmlns:a="http://schemas.openxmlformats.org/drawingml/2006/main">
            <a:r>
              <a:t>https://zapier.com/blog/content-calendar-template/</a:t>
            </a:r>
          </a:p>
          <a:p xmlns:a="http://schemas.openxmlformats.org/drawingml/2006/main">
            <a:r>
              <a:t>https://www.trysight.ai/blog/blog-content-calendar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Establishing rigorous governance protocols protects brand reputation and operational security across multi-contributor Page environments. Young Urban Project notes at youngurbanproject.com/11-best-content-calendar-tools-to-plan-schedule-automate that structured approval workflows and role-based access permissions prevent unvetted content from reaching public feeds while preserving client and brand trust. Furthermore, TrySight highlights at trysight.ai/blog/maintaining-seo-content-calendar that successful publishing operations require explicit role ownership, distinguishing between content drafting, editorial verification, and administrative queue management. Assigning granular permissions within Meta Business Suite ensures junior associates or external agency partners can draft updates without possessing unilateral broadcasting authority. These standardized review stages catch factual errors and tone misalignments before content is scheduled for publication.</a:t>
            </a:r>
          </a:p>
          <a:p xmlns:a="http://schemas.openxmlformats.org/drawingml/2006/main">
            <a:r>
              <a:t/>
            </a:r>
          </a:p>
          <a:p xmlns:a="http://schemas.openxmlformats.org/drawingml/2006/main">
            <a:r>
              <a:t>Sources:</a:t>
            </a:r>
          </a:p>
          <a:p xmlns:a="http://schemas.openxmlformats.org/drawingml/2006/main">
            <a:r>
              <a:t>https://www.youngurbanproject.com/11-best-content-calendar-tools-to-plan-schedule-automate/</a:t>
            </a:r>
          </a:p>
          <a:p xmlns:a="http://schemas.openxmlformats.org/drawingml/2006/main">
            <a:r>
              <a:t>https://www.trysight.ai/blog/maintaining-seo-content-calendar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editorial calendar must remain flexible enough to adapt to fast-moving real-world circumstances. TrySight emphasizes at trysight.ai/blog/blog-content-calendar that over-planning without flexibility is a common failure point, recommending that teams leave unallocated capacity within their publishing pipeline to accommodate breaking industry news and timely interactions. In addition, The Tech Edvocate explains at thetechedvocate.org/how-to-use-airtable-for-content-calendar that utilizing dynamic shared platforms allows teams to collaborate in real time, adjust task records instantly, and notify team members when priorities shift. When critical operational issues or major public events arise, having established protocols to pause scheduled queues prevents automated promotional updates from publishing during sensitive moments, safeguarding the brand against public relations missteps.</a:t>
            </a:r>
          </a:p>
          <a:p xmlns:a="http://schemas.openxmlformats.org/drawingml/2006/main">
            <a:r>
              <a:t/>
            </a:r>
          </a:p>
          <a:p xmlns:a="http://schemas.openxmlformats.org/drawingml/2006/main">
            <a:r>
              <a:t>Sources:</a:t>
            </a:r>
          </a:p>
          <a:p xmlns:a="http://schemas.openxmlformats.org/drawingml/2006/main">
            <a:r>
              <a:t>https://www.trysight.ai/blog/blog-content-calendar</a:t>
            </a:r>
          </a:p>
          <a:p xmlns:a="http://schemas.openxmlformats.org/drawingml/2006/main">
            <a:r>
              <a:t>https://www.thetechedvocate.org/how-to-use-airtable-for-content-calendar/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content calendar functions best as an evolving system guided by ongoing analytical feedback. TrySight explains at trysight.ai/blog/maintaining-seo-content-calendar that separating editorial planning from ongoing performance data creates a severe operational disconnect, recommending a recurring fifteen-minute weekly audit to evaluate pipeline status and post outcomes. Sprout Social notes at sproutsocial.com/insights/social-media-calendar that tracking post metrics alongside specific publishing times allows marketers to pinpoint engagement spikes and optimize future schedules accordingly. Page managers should monitor key signals such as reach, retention, and audience comments within Meta Insights to identify which topics and formats deliver the strongest resonance. Continuously integrating these empirical insights into upcoming monthly schedules ensures your Facebook calendar remains highly effective.</a:t>
            </a:r>
          </a:p>
          <a:p xmlns:a="http://schemas.openxmlformats.org/drawingml/2006/main">
            <a:r>
              <a:t/>
            </a:r>
          </a:p>
          <a:p xmlns:a="http://schemas.openxmlformats.org/drawingml/2006/main">
            <a:r>
              <a:t>Sources:</a:t>
            </a:r>
          </a:p>
          <a:p xmlns:a="http://schemas.openxmlformats.org/drawingml/2006/main">
            <a:r>
              <a:t>https://sproutsocial.com/insights/social-media-calendar/</a:t>
            </a:r>
          </a:p>
          <a:p xmlns:a="http://schemas.openxmlformats.org/drawingml/2006/main">
            <a:r>
              <a:t>https://www.trysight.ai/blog/maintaining-seo-content-calendar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building a resilient Facebook content calendar bridges the gap between overarching marketing strategy and day to day execution. As Sprout Social highlights across their editorial guides at sproutsocial.com/insights/content-calendar and sproutsocial.com/insights/social-media-calendar, moving to an integrated calendar system protects brand consistency, streamlines team collaboration, and drives measurable business results. By enforcing structured data schemas, pacing format distribution, batching production workflows, maintaining governance controls, and instituting weekly analytical audits, your Page can sustain meaningful community engagement over the long term. Thank you for your time today. We invite you to implement these operational principles within your own team workflows to build a predictable and successful publishing engine.</a:t>
            </a:r>
          </a:p>
          <a:p xmlns:a="http://schemas.openxmlformats.org/drawingml/2006/main">
            <a:r>
              <a:t/>
            </a:r>
          </a:p>
          <a:p xmlns:a="http://schemas.openxmlformats.org/drawingml/2006/main">
            <a:r>
              <a:t>Sources:</a:t>
            </a:r>
          </a:p>
          <a:p xmlns:a="http://schemas.openxmlformats.org/drawingml/2006/main">
            <a:r>
              <a:t>https://sproutsocial.com/insights/content-calendar/</a:t>
            </a:r>
          </a:p>
          <a:p xmlns:a="http://schemas.openxmlformats.org/drawingml/2006/main">
            <a:r>
              <a:t>https://sproutsocial.com/insights/social-media-calendar/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1d5841f562e40f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50a5a0dd9654d5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a4386dc9a6f465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a89a8f121f2496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9e3a895b5d0466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80075032249442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6A321F1-4559-4BCC-815D-9939B8EE52D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895E661-311F-4CC8-925E-88FA540DA27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8CFF52A-F755-4450-8768-138F555AE6F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CD3212D-7658-4DD1-9524-B53055CF764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65FA277-266B-4FE8-B877-33A0C2DCB99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8708244-B4B7-4F35-BFA8-431FE0E409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45CAC83-4154-4CE9-BB16-676F75EB313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B6360CF-5413-4D93-A1FA-F0E26E7F108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570E18-ED0C-407F-A245-19A7125EB6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0758FDB-9A75-4639-A637-10EE1B5A97D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3284a6f8d94103" /><Relationship Type="http://schemas.openxmlformats.org/officeDocument/2006/relationships/slideLayout" Target="/ppt/slideLayouts/slideLayout1.xml" Id="Rf4e0ea243f51488b" /><Relationship Type="http://schemas.openxmlformats.org/officeDocument/2006/relationships/slideLayout" Target="/ppt/slideLayouts/slideLayout2.xml" Id="Rcdb9dff608534dce" /><Relationship Type="http://schemas.openxmlformats.org/officeDocument/2006/relationships/slideLayout" Target="/ppt/slideLayouts/slideLayout3.xml" Id="R80cd18b6b05f4237" /><Relationship Type="http://schemas.openxmlformats.org/officeDocument/2006/relationships/slideLayout" Target="/ppt/slideLayouts/slideLayout4.xml" Id="R137ffd25e3a5479c" /><Relationship Type="http://schemas.openxmlformats.org/officeDocument/2006/relationships/slideLayout" Target="/ppt/slideLayouts/slideLayout5.xml" Id="R2f670e7341af46ae" /><Relationship Type="http://schemas.openxmlformats.org/officeDocument/2006/relationships/slideLayout" Target="/ppt/slideLayouts/slideLayout6.xml" Id="R5af430094f98402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4e0ea243f51488b"/>
    <p:sldLayoutId xmlns:r="http://schemas.openxmlformats.org/officeDocument/2006/relationships" id="2147483650" r:id="Rcdb9dff608534dce"/>
    <p:sldLayoutId xmlns:r="http://schemas.openxmlformats.org/officeDocument/2006/relationships" id="2147483651" r:id="R80cd18b6b05f4237"/>
    <p:sldLayoutId xmlns:r="http://schemas.openxmlformats.org/officeDocument/2006/relationships" id="2147483652" r:id="R137ffd25e3a5479c"/>
    <p:sldLayoutId xmlns:r="http://schemas.openxmlformats.org/officeDocument/2006/relationships" id="2147483653" r:id="R2f670e7341af46ae"/>
    <p:sldLayoutId xmlns:r="http://schemas.openxmlformats.org/officeDocument/2006/relationships" id="2147483654" r:id="R5af430094f98402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8fe7dfe681843fc" /><Relationship Type="http://schemas.openxmlformats.org/officeDocument/2006/relationships/image" Target="/ppt/media/image.png" Id="R1957916e63e444a3" /><Relationship Type="http://schemas.openxmlformats.org/officeDocument/2006/relationships/notesSlide" Target="/ppt/notesSlides/notesSlide1.xml" Id="Rc3e015b296da450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e37d2d423d847c3" /><Relationship Type="http://schemas.openxmlformats.org/officeDocument/2006/relationships/notesSlide" Target="/ppt/notesSlides/notesSlide2.xml" Id="R43ff770d80a046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c68815aad2b426e" /><Relationship Type="http://schemas.openxmlformats.org/officeDocument/2006/relationships/notesSlide" Target="/ppt/notesSlides/notesSlide3.xml" Id="Rbcee0a54ef1540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54746f780794b72" /><Relationship Type="http://schemas.openxmlformats.org/officeDocument/2006/relationships/notesSlide" Target="/ppt/notesSlides/notesSlide4.xml" Id="R2894d4b11fea4a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9ba287dd7ea4ff4" /><Relationship Type="http://schemas.openxmlformats.org/officeDocument/2006/relationships/notesSlide" Target="/ppt/notesSlides/notesSlide5.xml" Id="R3ee9852324514b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db5551a1c8e4004" /><Relationship Type="http://schemas.openxmlformats.org/officeDocument/2006/relationships/notesSlide" Target="/ppt/notesSlides/notesSlide6.xml" Id="R5e6ca13dffb7421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0245b1027fe4b91" /><Relationship Type="http://schemas.openxmlformats.org/officeDocument/2006/relationships/notesSlide" Target="/ppt/notesSlides/notesSlide7.xml" Id="R5f4089c16dc64a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f5e9e1bdd264803" /><Relationship Type="http://schemas.openxmlformats.org/officeDocument/2006/relationships/notesSlide" Target="/ppt/notesSlides/notesSlide8.xml" Id="R118db2a657294a71"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43742eb6876471d" /><Relationship Type="http://schemas.openxmlformats.org/officeDocument/2006/relationships/notesSlide" Target="/ppt/notesSlides/notesSlide9.xml" Id="Rc81768a49adc42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288b8babb9e4f52" /><Relationship Type="http://schemas.openxmlformats.org/officeDocument/2006/relationships/notesSlide" Target="/ppt/notesSlides/notesSlide10.xml" Id="R60fd47651f1944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5f6871f02c54d64" /><Relationship Type="http://schemas.openxmlformats.org/officeDocument/2006/relationships/notesSlide" Target="/ppt/notesSlides/notesSlide11.xml" Id="R34e76dfe64a9433b"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FA6C19B-30DD-41D1-A4BA-84D3FB1F2AE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C3DC07A7-16B1-42F7-8BCA-9189ACD85679}"/>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SOCIAL MEDIA STRATEGY</a:t>
            </a:r>
          </a:p>
        </p:txBody>
      </p:sp>
      <p:sp>
        <p:nvSpPr>
          <p:cNvPr id="3" name="">
            <a:extLst xmlns:a="http://schemas.openxmlformats.org/drawingml/2006/main">
              <a:ext uri="{FF2B5EF4-FFF2-40B4-BE49-F238E27FC236}">
                <a16:creationId xmlns:a16="http://schemas.microsoft.com/office/drawing/2014/main" id="{0A5707FA-CE56-4D48-9518-EF6A52B22889}"/>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Facebook Content Calendar</a:t>
            </a:r>
          </a:p>
        </p:txBody>
      </p:sp>
      <p:sp>
        <p:nvSpPr>
          <p:cNvPr id="4" name="">
            <a:extLst xmlns:a="http://schemas.openxmlformats.org/drawingml/2006/main">
              <a:ext uri="{FF2B5EF4-FFF2-40B4-BE49-F238E27FC236}">
                <a16:creationId xmlns:a16="http://schemas.microsoft.com/office/drawing/2014/main" id="{9212A53A-328E-49ED-B0C5-F560FD721912}"/>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Publishing Architecture, Data Schemas, and Operational Governance</a:t>
            </a:r>
          </a:p>
        </p:txBody>
      </p:sp>
      <p:pic>
        <p:nvPicPr>
          <p:cNvPr id="5" name="">
            <a:extLst xmlns:a="http://schemas.openxmlformats.org/drawingml/2006/main">
              <a:ext uri="{FF2B5EF4-FFF2-40B4-BE49-F238E27FC236}">
                <a16:creationId xmlns:a16="http://schemas.microsoft.com/office/drawing/2014/main" id="{633F5118-C68E-4E00-95E7-00339A2FA69B}"/>
              </a:ext>
            </a:extLst>
          </p:cNvPr>
          <p:cNvPicPr>
            <a:picLocks xmlns:a="http://schemas.openxmlformats.org/drawingml/2006/main" noChangeAspect="1"/>
          </p:cNvPicPr>
          <p:nvPr/>
        </p:nvPicPr>
        <p:blipFill>
          <a:blip xmlns:r="http://schemas.openxmlformats.org/officeDocument/2006/relationships" xmlns:a="http://schemas.openxmlformats.org/drawingml/2006/main" r:embed="R1957916e63e444a3"/>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82D8419-AAE9-4B47-8B10-57473693C3A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1119423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71C0DFD-6B50-4CBE-974E-AD5B088B465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472AC711-F909-4F3D-B2B3-1B351B5A666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Purpose and Role of a Facebook Calendar</a:t>
            </a:r>
          </a:p>
        </p:txBody>
      </p:sp>
      <p:sp>
        <p:nvSpPr>
          <p:cNvPr id="3" name="">
            <a:extLst xmlns:a="http://schemas.openxmlformats.org/drawingml/2006/main">
              <a:ext uri="{FF2B5EF4-FFF2-40B4-BE49-F238E27FC236}">
                <a16:creationId xmlns:a16="http://schemas.microsoft.com/office/drawing/2014/main" id="{310EF724-D1F4-47C9-A1DD-06AE82CF16E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Structured calendars eliminate operational chaos and align publishing schedules with strategic business priorities.</a:t>
            </a:r>
          </a:p>
        </p:txBody>
      </p:sp>
      <p:sp>
        <p:nvSpPr>
          <p:cNvPr id="4" name="">
            <a:extLst xmlns:a="http://schemas.openxmlformats.org/drawingml/2006/main">
              <a:ext uri="{FF2B5EF4-FFF2-40B4-BE49-F238E27FC236}">
                <a16:creationId xmlns:a16="http://schemas.microsoft.com/office/drawing/2014/main" id="{01121EEF-213C-4FA3-BE79-8E34B6751FB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Transitions Page management from reactive rushes to steady execution</a:t>
            </a:r>
          </a:p>
        </p:txBody>
      </p:sp>
      <p:sp>
        <p:nvSpPr>
          <p:cNvPr id="5" name="">
            <a:extLst xmlns:a="http://schemas.openxmlformats.org/drawingml/2006/main">
              <a:ext uri="{FF2B5EF4-FFF2-40B4-BE49-F238E27FC236}">
                <a16:creationId xmlns:a16="http://schemas.microsoft.com/office/drawing/2014/main" id="{C229EDCF-EACF-41C9-9E95-36FB30B1C5F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Reveals hidden gaps across marketing themes and customer stages</a:t>
            </a:r>
          </a:p>
        </p:txBody>
      </p:sp>
      <p:sp>
        <p:nvSpPr>
          <p:cNvPr id="6" name="">
            <a:extLst xmlns:a="http://schemas.openxmlformats.org/drawingml/2006/main">
              <a:ext uri="{FF2B5EF4-FFF2-40B4-BE49-F238E27FC236}">
                <a16:creationId xmlns:a16="http://schemas.microsoft.com/office/drawing/2014/main" id="{32D6E73F-57C8-4347-9E24-84C42382195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Provides shared visibility for leadership and cross-functional teams</a:t>
            </a:r>
          </a:p>
        </p:txBody>
      </p:sp>
      <p:sp>
        <p:nvSpPr>
          <p:cNvPr id="7" name="">
            <a:extLst xmlns:a="http://schemas.openxmlformats.org/drawingml/2006/main">
              <a:ext uri="{FF2B5EF4-FFF2-40B4-BE49-F238E27FC236}">
                <a16:creationId xmlns:a16="http://schemas.microsoft.com/office/drawing/2014/main" id="{9D985F3A-03D7-4581-BA99-FE6DB330398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28036482"/>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3A08DFC-DF5E-439D-9856-A225E0D2117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BA7EA28D-3261-490F-805C-B76FFF53E54C}"/>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Core Data Fields and Schema Architecture</a:t>
            </a:r>
          </a:p>
        </p:txBody>
      </p:sp>
      <p:sp>
        <p:nvSpPr>
          <p:cNvPr id="3" name="">
            <a:extLst xmlns:a="http://schemas.openxmlformats.org/drawingml/2006/main">
              <a:ext uri="{FF2B5EF4-FFF2-40B4-BE49-F238E27FC236}">
                <a16:creationId xmlns:a16="http://schemas.microsoft.com/office/drawing/2014/main" id="{A5891E7B-0547-429F-85FA-D05128210D9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Standardized tracking fields organize copy, media files, and approvals into a repeatable pipeline.</a:t>
            </a:r>
          </a:p>
        </p:txBody>
      </p:sp>
      <p:sp>
        <p:nvSpPr>
          <p:cNvPr id="4" name="">
            <a:extLst xmlns:a="http://schemas.openxmlformats.org/drawingml/2006/main">
              <a:ext uri="{FF2B5EF4-FFF2-40B4-BE49-F238E27FC236}">
                <a16:creationId xmlns:a16="http://schemas.microsoft.com/office/drawing/2014/main" id="{C644A8ED-ECF0-401C-B800-985A4F5643B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5901F6E-B226-4BE7-BCC4-B5C2CE034C9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Logs publish date, exact delivery hour, and targeted post format</a:t>
            </a:r>
          </a:p>
        </p:txBody>
      </p:sp>
      <p:sp>
        <p:nvSpPr>
          <p:cNvPr id="6" name="">
            <a:extLst xmlns:a="http://schemas.openxmlformats.org/drawingml/2006/main">
              <a:ext uri="{FF2B5EF4-FFF2-40B4-BE49-F238E27FC236}">
                <a16:creationId xmlns:a16="http://schemas.microsoft.com/office/drawing/2014/main" id="{881B6569-E701-4028-92D3-7FCDBF6AAEA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B7C45C8-F14F-4038-8A0F-5A9E9D35DC6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Stores links to vetted visual assets and finalized copywriting</a:t>
            </a:r>
          </a:p>
        </p:txBody>
      </p:sp>
      <p:sp>
        <p:nvSpPr>
          <p:cNvPr id="8" name="">
            <a:extLst xmlns:a="http://schemas.openxmlformats.org/drawingml/2006/main">
              <a:ext uri="{FF2B5EF4-FFF2-40B4-BE49-F238E27FC236}">
                <a16:creationId xmlns:a16="http://schemas.microsoft.com/office/drawing/2014/main" id="{21931E0D-6238-46F3-A147-7085FD3CB94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0F2A9E8-4757-44C7-80A5-10A9BFD5A096}"/>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Assigns clear ownership and explicit workflow approval statuses</a:t>
            </a:r>
          </a:p>
        </p:txBody>
      </p:sp>
      <p:sp>
        <p:nvSpPr>
          <p:cNvPr id="10" name="">
            <a:extLst xmlns:a="http://schemas.openxmlformats.org/drawingml/2006/main">
              <a:ext uri="{FF2B5EF4-FFF2-40B4-BE49-F238E27FC236}">
                <a16:creationId xmlns:a16="http://schemas.microsoft.com/office/drawing/2014/main" id="{2F34C86B-0A85-4B3D-A5A3-54C7B97514C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95229032"/>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DB2A52F-FDFC-454D-9EC5-A6647E3EFD5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987AF5E5-953A-4099-8082-8717FB897DC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Feed Distribution Dynamics and Cadence</a:t>
            </a:r>
          </a:p>
        </p:txBody>
      </p:sp>
      <p:sp>
        <p:nvSpPr>
          <p:cNvPr id="3" name="">
            <a:extLst xmlns:a="http://schemas.openxmlformats.org/drawingml/2006/main">
              <a:ext uri="{FF2B5EF4-FFF2-40B4-BE49-F238E27FC236}">
                <a16:creationId xmlns:a16="http://schemas.microsoft.com/office/drawing/2014/main" id="{D52844D9-6A56-4671-A967-ED4E937FDF4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Publishing frequency should reflect sustainable team capacity and genuine audience appetite.</a:t>
            </a:r>
          </a:p>
        </p:txBody>
      </p:sp>
      <p:sp>
        <p:nvSpPr>
          <p:cNvPr id="4" name="">
            <a:extLst xmlns:a="http://schemas.openxmlformats.org/drawingml/2006/main">
              <a:ext uri="{FF2B5EF4-FFF2-40B4-BE49-F238E27FC236}">
                <a16:creationId xmlns:a16="http://schemas.microsoft.com/office/drawing/2014/main" id="{1094EF73-71A9-4796-B765-3A62617F29F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Aligns cadence with team capacity to avoid creative exhaustion</a:t>
            </a:r>
          </a:p>
        </p:txBody>
      </p:sp>
      <p:sp>
        <p:nvSpPr>
          <p:cNvPr id="5" name="">
            <a:extLst xmlns:a="http://schemas.openxmlformats.org/drawingml/2006/main">
              <a:ext uri="{FF2B5EF4-FFF2-40B4-BE49-F238E27FC236}">
                <a16:creationId xmlns:a16="http://schemas.microsoft.com/office/drawing/2014/main" id="{9159782F-7BC0-44D9-ADCD-986F99FCBE9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Buffer platform study identified Thursday morning windows as peak</a:t>
            </a:r>
          </a:p>
        </p:txBody>
      </p:sp>
      <p:sp>
        <p:nvSpPr>
          <p:cNvPr id="6" name="">
            <a:extLst xmlns:a="http://schemas.openxmlformats.org/drawingml/2006/main">
              <a:ext uri="{FF2B5EF4-FFF2-40B4-BE49-F238E27FC236}">
                <a16:creationId xmlns:a16="http://schemas.microsoft.com/office/drawing/2014/main" id="{4CE7FAB2-786C-4D66-8475-6FA78641F0A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Engagement shows marked reductions during weekend posting windows</a:t>
            </a:r>
          </a:p>
        </p:txBody>
      </p:sp>
      <p:sp>
        <p:nvSpPr>
          <p:cNvPr id="7" name="">
            <a:extLst xmlns:a="http://schemas.openxmlformats.org/drawingml/2006/main">
              <a:ext uri="{FF2B5EF4-FFF2-40B4-BE49-F238E27FC236}">
                <a16:creationId xmlns:a16="http://schemas.microsoft.com/office/drawing/2014/main" id="{38DF16CA-22CA-4C72-B4F3-D286AAE8AD2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441373792"/>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820B160-2F04-4366-B2C2-45F259701C4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780DD466-3A32-4AC2-8DCE-9D79A942C82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Balancing Formats Across the Publishing Week</a:t>
            </a:r>
          </a:p>
        </p:txBody>
      </p:sp>
      <p:sp>
        <p:nvSpPr>
          <p:cNvPr id="3" name="">
            <a:extLst xmlns:a="http://schemas.openxmlformats.org/drawingml/2006/main">
              <a:ext uri="{FF2B5EF4-FFF2-40B4-BE49-F238E27FC236}">
                <a16:creationId xmlns:a16="http://schemas.microsoft.com/office/drawing/2014/main" id="{53EC6119-6250-413A-BB3F-DA8418A78C9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Combining video Reels, image carousels, text, and Stories supports diverse engagement goals.</a:t>
            </a:r>
          </a:p>
        </p:txBody>
      </p:sp>
      <p:sp>
        <p:nvSpPr>
          <p:cNvPr id="4" name="">
            <a:extLst xmlns:a="http://schemas.openxmlformats.org/drawingml/2006/main">
              <a:ext uri="{FF2B5EF4-FFF2-40B4-BE49-F238E27FC236}">
                <a16:creationId xmlns:a16="http://schemas.microsoft.com/office/drawing/2014/main" id="{EF531A92-B80E-48AE-9DA7-8A84E93B48C9}"/>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Reels deliver discovery potential to connect with non-followers</a:t>
            </a:r>
          </a:p>
        </p:txBody>
      </p:sp>
      <p:sp>
        <p:nvSpPr>
          <p:cNvPr id="5" name="">
            <a:extLst xmlns:a="http://schemas.openxmlformats.org/drawingml/2006/main">
              <a:ext uri="{FF2B5EF4-FFF2-40B4-BE49-F238E27FC236}">
                <a16:creationId xmlns:a16="http://schemas.microsoft.com/office/drawing/2014/main" id="{D777352D-F23C-4ACF-8617-373A656474B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Static graphics and carousels foster community discussions</a:t>
            </a:r>
          </a:p>
        </p:txBody>
      </p:sp>
      <p:sp>
        <p:nvSpPr>
          <p:cNvPr id="6" name="">
            <a:extLst xmlns:a="http://schemas.openxmlformats.org/drawingml/2006/main">
              <a:ext uri="{FF2B5EF4-FFF2-40B4-BE49-F238E27FC236}">
                <a16:creationId xmlns:a16="http://schemas.microsoft.com/office/drawing/2014/main" id="{FC32846D-2B31-4C39-9AE5-D14FC3F6B1B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Stories offer daily interactive touchpoints and real-time notices</a:t>
            </a:r>
          </a:p>
        </p:txBody>
      </p:sp>
      <p:sp>
        <p:nvSpPr>
          <p:cNvPr id="7" name="">
            <a:extLst xmlns:a="http://schemas.openxmlformats.org/drawingml/2006/main">
              <a:ext uri="{FF2B5EF4-FFF2-40B4-BE49-F238E27FC236}">
                <a16:creationId xmlns:a16="http://schemas.microsoft.com/office/drawing/2014/main" id="{B2CD051C-F321-4609-84F7-F03E65421EE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1800945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1347B88-F427-4887-950C-B75FEDB9DAF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AC08F1AE-80CF-49B0-B15C-D89D6352CCB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Meta Business Suite Versus Dedicated Tools</a:t>
            </a:r>
          </a:p>
        </p:txBody>
      </p:sp>
      <p:sp>
        <p:nvSpPr>
          <p:cNvPr id="3" name="">
            <a:extLst xmlns:a="http://schemas.openxmlformats.org/drawingml/2006/main">
              <a:ext uri="{FF2B5EF4-FFF2-40B4-BE49-F238E27FC236}">
                <a16:creationId xmlns:a16="http://schemas.microsoft.com/office/drawing/2014/main" id="{A6FD9BF8-3D8D-4781-8152-17BDBB530D0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Native tools provide free foundational scheduling while third-party platforms support multi-channel workflows.</a:t>
            </a:r>
          </a:p>
        </p:txBody>
      </p:sp>
      <p:sp>
        <p:nvSpPr>
          <p:cNvPr id="4" name="">
            <a:extLst xmlns:a="http://schemas.openxmlformats.org/drawingml/2006/main">
              <a:ext uri="{FF2B5EF4-FFF2-40B4-BE49-F238E27FC236}">
                <a16:creationId xmlns:a16="http://schemas.microsoft.com/office/drawing/2014/main" id="{64F3BD00-22E0-4B82-8731-7A8BE857237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A542757-B9DB-40E4-9191-23D0ECE9505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Meta Business Suite handles free native Page scheduling and Reels</a:t>
            </a:r>
          </a:p>
        </p:txBody>
      </p:sp>
      <p:sp>
        <p:nvSpPr>
          <p:cNvPr id="6" name="">
            <a:extLst xmlns:a="http://schemas.openxmlformats.org/drawingml/2006/main">
              <a:ext uri="{FF2B5EF4-FFF2-40B4-BE49-F238E27FC236}">
                <a16:creationId xmlns:a16="http://schemas.microsoft.com/office/drawing/2014/main" id="{8AEBE3C8-678A-4B71-BBE6-75CB58E4461C}"/>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7513D87-2377-434E-B6D5-A9D245FF461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Third-party software unifies cross-network posting and analytics</a:t>
            </a:r>
          </a:p>
        </p:txBody>
      </p:sp>
      <p:sp>
        <p:nvSpPr>
          <p:cNvPr id="8" name="">
            <a:extLst xmlns:a="http://schemas.openxmlformats.org/drawingml/2006/main">
              <a:ext uri="{FF2B5EF4-FFF2-40B4-BE49-F238E27FC236}">
                <a16:creationId xmlns:a16="http://schemas.microsoft.com/office/drawing/2014/main" id="{EEDEABE0-2890-49C8-8A65-C6085F24D3B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9E97C41-5E7D-4174-8450-E1F4C346D71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Dedicated suites introduce advanced governance for multi-user teams</a:t>
            </a:r>
          </a:p>
        </p:txBody>
      </p:sp>
      <p:sp>
        <p:nvSpPr>
          <p:cNvPr id="10" name="">
            <a:extLst xmlns:a="http://schemas.openxmlformats.org/drawingml/2006/main">
              <a:ext uri="{FF2B5EF4-FFF2-40B4-BE49-F238E27FC236}">
                <a16:creationId xmlns:a16="http://schemas.microsoft.com/office/drawing/2014/main" id="{1A6E9E4E-2A8D-49B1-8405-A25D3F98D2D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16263132"/>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AE7D893-5A10-482A-B01B-983977D7351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FA82E88B-9ECE-455A-904E-D048167977A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Production Batching and Asset Staging</a:t>
            </a:r>
          </a:p>
        </p:txBody>
      </p:sp>
      <p:sp>
        <p:nvSpPr>
          <p:cNvPr id="3" name="">
            <a:extLst xmlns:a="http://schemas.openxmlformats.org/drawingml/2006/main">
              <a:ext uri="{FF2B5EF4-FFF2-40B4-BE49-F238E27FC236}">
                <a16:creationId xmlns:a16="http://schemas.microsoft.com/office/drawing/2014/main" id="{4C8E7119-8B52-417D-AA8A-2677DF47B23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Batching creative and editorial tasks creates a reliable buffer that prevents last-minute delays.</a:t>
            </a:r>
          </a:p>
        </p:txBody>
      </p:sp>
      <p:sp>
        <p:nvSpPr>
          <p:cNvPr id="4" name="">
            <a:extLst xmlns:a="http://schemas.openxmlformats.org/drawingml/2006/main">
              <a:ext uri="{FF2B5EF4-FFF2-40B4-BE49-F238E27FC236}">
                <a16:creationId xmlns:a16="http://schemas.microsoft.com/office/drawing/2014/main" id="{C7C6F826-1339-41C3-B234-230D24623DA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Consolidate drafting into dedicated weekly blocks</a:t>
            </a:r>
          </a:p>
        </p:txBody>
      </p:sp>
      <p:sp>
        <p:nvSpPr>
          <p:cNvPr id="5" name="">
            <a:extLst xmlns:a="http://schemas.openxmlformats.org/drawingml/2006/main">
              <a:ext uri="{FF2B5EF4-FFF2-40B4-BE49-F238E27FC236}">
                <a16:creationId xmlns:a16="http://schemas.microsoft.com/office/drawing/2014/main" id="{78B7967C-5A52-4532-8C02-DF1E322775F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Place at least one buffer day between task handoffs</a:t>
            </a:r>
          </a:p>
        </p:txBody>
      </p:sp>
      <p:sp>
        <p:nvSpPr>
          <p:cNvPr id="6" name="">
            <a:extLst xmlns:a="http://schemas.openxmlformats.org/drawingml/2006/main">
              <a:ext uri="{FF2B5EF4-FFF2-40B4-BE49-F238E27FC236}">
                <a16:creationId xmlns:a16="http://schemas.microsoft.com/office/drawing/2014/main" id="{CBAC2540-7629-4C94-88CC-3BB2D1612A5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Stage approved visual media in centralized folders before scheduling</a:t>
            </a:r>
          </a:p>
        </p:txBody>
      </p:sp>
      <p:sp>
        <p:nvSpPr>
          <p:cNvPr id="7" name="">
            <a:extLst xmlns:a="http://schemas.openxmlformats.org/drawingml/2006/main">
              <a:ext uri="{FF2B5EF4-FFF2-40B4-BE49-F238E27FC236}">
                <a16:creationId xmlns:a16="http://schemas.microsoft.com/office/drawing/2014/main" id="{EEFFD7D7-C52E-4862-B097-CDE710A087E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08763280"/>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493501C-F6C0-41B5-B13F-2FC50E4A2B2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5CF7F2AA-8095-431E-AC60-6D3465FCE50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Review Workflows and Page Governance</a:t>
            </a:r>
          </a:p>
        </p:txBody>
      </p:sp>
      <p:sp>
        <p:nvSpPr>
          <p:cNvPr id="3" name="">
            <a:extLst xmlns:a="http://schemas.openxmlformats.org/drawingml/2006/main">
              <a:ext uri="{FF2B5EF4-FFF2-40B4-BE49-F238E27FC236}">
                <a16:creationId xmlns:a16="http://schemas.microsoft.com/office/drawing/2014/main" id="{F9749D60-7BA1-4FAB-80BD-7C8ECE04D4F6}"/>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Defined approval gates and role permissions protect brand consistency and prevent unvetted updates.</a:t>
            </a:r>
          </a:p>
        </p:txBody>
      </p:sp>
      <p:sp>
        <p:nvSpPr>
          <p:cNvPr id="4" name="">
            <a:extLst xmlns:a="http://schemas.openxmlformats.org/drawingml/2006/main">
              <a:ext uri="{FF2B5EF4-FFF2-40B4-BE49-F238E27FC236}">
                <a16:creationId xmlns:a16="http://schemas.microsoft.com/office/drawing/2014/main" id="{8813A57F-7FF5-4D0D-88D4-E50EC2B9E83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Restricts Page access through role-based administrative permissions</a:t>
            </a:r>
          </a:p>
        </p:txBody>
      </p:sp>
      <p:sp>
        <p:nvSpPr>
          <p:cNvPr id="5" name="">
            <a:extLst xmlns:a="http://schemas.openxmlformats.org/drawingml/2006/main">
              <a:ext uri="{FF2B5EF4-FFF2-40B4-BE49-F238E27FC236}">
                <a16:creationId xmlns:a16="http://schemas.microsoft.com/office/drawing/2014/main" id="{D03EA8C3-FE7B-4609-AD05-854FD4EDDEE8}"/>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Routes draft captions through designated editorial checkpoints</a:t>
            </a:r>
          </a:p>
        </p:txBody>
      </p:sp>
      <p:sp>
        <p:nvSpPr>
          <p:cNvPr id="6" name="">
            <a:extLst xmlns:a="http://schemas.openxmlformats.org/drawingml/2006/main">
              <a:ext uri="{FF2B5EF4-FFF2-40B4-BE49-F238E27FC236}">
                <a16:creationId xmlns:a16="http://schemas.microsoft.com/office/drawing/2014/main" id="{CB371B14-F12D-4641-BF6F-89952C4522D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Designates explicit operational owners for calendar maintenance</a:t>
            </a:r>
          </a:p>
        </p:txBody>
      </p:sp>
      <p:sp>
        <p:nvSpPr>
          <p:cNvPr id="7" name="">
            <a:extLst xmlns:a="http://schemas.openxmlformats.org/drawingml/2006/main">
              <a:ext uri="{FF2B5EF4-FFF2-40B4-BE49-F238E27FC236}">
                <a16:creationId xmlns:a16="http://schemas.microsoft.com/office/drawing/2014/main" id="{F6848B85-DB13-4F06-9F05-FDA0D37DF6F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93520244"/>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3BBE0F3-92DB-4C75-9882-582DB29FF74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6B66095E-9DDC-467B-B2AC-6CB7F7D919D6}"/>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659"/>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Managing Timely Events and Operational Pauses</a:t>
            </a:r>
          </a:p>
        </p:txBody>
      </p:sp>
      <p:sp>
        <p:nvSpPr>
          <p:cNvPr id="3" name="">
            <a:extLst xmlns:a="http://schemas.openxmlformats.org/drawingml/2006/main">
              <a:ext uri="{FF2B5EF4-FFF2-40B4-BE49-F238E27FC236}">
                <a16:creationId xmlns:a16="http://schemas.microsoft.com/office/drawing/2014/main" id="{0CD2F105-F6D8-49C7-8FEC-5DFE3ED3A87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Flexible planning buffers and clear pause protocols ensure agility during breaking news or crises.</a:t>
            </a:r>
          </a:p>
        </p:txBody>
      </p:sp>
      <p:sp>
        <p:nvSpPr>
          <p:cNvPr id="4" name="">
            <a:extLst xmlns:a="http://schemas.openxmlformats.org/drawingml/2006/main">
              <a:ext uri="{FF2B5EF4-FFF2-40B4-BE49-F238E27FC236}">
                <a16:creationId xmlns:a16="http://schemas.microsoft.com/office/drawing/2014/main" id="{B45E853C-ED10-4EAA-A1A8-5C5BEE6704FB}"/>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DA79582-9916-4983-8AF1-04C4130A746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Recommendation: Reserve unallocated calendar buffer capacity</a:t>
            </a:r>
          </a:p>
        </p:txBody>
      </p:sp>
      <p:sp>
        <p:nvSpPr>
          <p:cNvPr id="6" name="">
            <a:extLst xmlns:a="http://schemas.openxmlformats.org/drawingml/2006/main">
              <a:ext uri="{FF2B5EF4-FFF2-40B4-BE49-F238E27FC236}">
                <a16:creationId xmlns:a16="http://schemas.microsoft.com/office/drawing/2014/main" id="{F659F9D0-61E6-4141-87FA-DF5577754B2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2CD1344C-E9ED-4A13-A89A-B04066DA646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Establish immediate pause procedures for queues during crises</a:t>
            </a:r>
          </a:p>
        </p:txBody>
      </p:sp>
      <p:sp>
        <p:nvSpPr>
          <p:cNvPr id="8" name="">
            <a:extLst xmlns:a="http://schemas.openxmlformats.org/drawingml/2006/main">
              <a:ext uri="{FF2B5EF4-FFF2-40B4-BE49-F238E27FC236}">
                <a16:creationId xmlns:a16="http://schemas.microsoft.com/office/drawing/2014/main" id="{585646D2-CCB3-4B60-AE40-D445856F94F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BA78E15E-8B1A-4218-BB94-F0648BE1CF8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Collaborate in real time using responsive shared database views</a:t>
            </a:r>
          </a:p>
        </p:txBody>
      </p:sp>
      <p:sp>
        <p:nvSpPr>
          <p:cNvPr id="10" name="">
            <a:extLst xmlns:a="http://schemas.openxmlformats.org/drawingml/2006/main">
              <a:ext uri="{FF2B5EF4-FFF2-40B4-BE49-F238E27FC236}">
                <a16:creationId xmlns:a16="http://schemas.microsoft.com/office/drawing/2014/main" id="{E3FC7791-7240-4038-9316-E1E440DF243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8994197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3308DE-461F-4934-9FD9-99690538CF6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7183C9AA-40A3-42AE-81CC-1EE8FBB8E7D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093"/>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Refining Cadence Through Analytics and Audits</a:t>
            </a:r>
          </a:p>
        </p:txBody>
      </p:sp>
      <p:sp>
        <p:nvSpPr>
          <p:cNvPr id="3" name="">
            <a:extLst xmlns:a="http://schemas.openxmlformats.org/drawingml/2006/main">
              <a:ext uri="{FF2B5EF4-FFF2-40B4-BE49-F238E27FC236}">
                <a16:creationId xmlns:a16="http://schemas.microsoft.com/office/drawing/2014/main" id="{1E827BE3-4BD0-41F8-BAD4-7EDBFBACF78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Closing the operational loop with recurring performance audits keeps publishing aligned with audience data.</a:t>
            </a:r>
          </a:p>
        </p:txBody>
      </p:sp>
      <p:sp>
        <p:nvSpPr>
          <p:cNvPr id="4" name="">
            <a:extLst xmlns:a="http://schemas.openxmlformats.org/drawingml/2006/main">
              <a:ext uri="{FF2B5EF4-FFF2-40B4-BE49-F238E27FC236}">
                <a16:creationId xmlns:a16="http://schemas.microsoft.com/office/drawing/2014/main" id="{24871558-6258-4CEF-9CB6-555B8D591E9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Conduct a 15-minute weekly audit of published posts</a:t>
            </a:r>
          </a:p>
        </p:txBody>
      </p:sp>
      <p:sp>
        <p:nvSpPr>
          <p:cNvPr id="5" name="">
            <a:extLst xmlns:a="http://schemas.openxmlformats.org/drawingml/2006/main">
              <a:ext uri="{FF2B5EF4-FFF2-40B4-BE49-F238E27FC236}">
                <a16:creationId xmlns:a16="http://schemas.microsoft.com/office/drawing/2014/main" id="{71E5F1CD-3FEC-4F06-B329-A78C1B4903B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Track retention, reach, and interaction patterns across post types</a:t>
            </a:r>
          </a:p>
        </p:txBody>
      </p:sp>
      <p:sp>
        <p:nvSpPr>
          <p:cNvPr id="6" name="">
            <a:extLst xmlns:a="http://schemas.openxmlformats.org/drawingml/2006/main">
              <a:ext uri="{FF2B5EF4-FFF2-40B4-BE49-F238E27FC236}">
                <a16:creationId xmlns:a16="http://schemas.microsoft.com/office/drawing/2014/main" id="{142DD461-3465-4D02-A783-9DD2CEFADF4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Feed proven high-performing formats directly into upcoming schedules</a:t>
            </a:r>
          </a:p>
        </p:txBody>
      </p:sp>
      <p:sp>
        <p:nvSpPr>
          <p:cNvPr id="7" name="">
            <a:extLst xmlns:a="http://schemas.openxmlformats.org/drawingml/2006/main">
              <a:ext uri="{FF2B5EF4-FFF2-40B4-BE49-F238E27FC236}">
                <a16:creationId xmlns:a16="http://schemas.microsoft.com/office/drawing/2014/main" id="{4C80BF8F-814B-4637-A209-F413BB5153A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22911209"/>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1329915-285D-4F0B-A1AF-D6E9A673596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37517B8D-8E1C-443A-8E8D-35A72E3DD48D}"/>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024"/>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Key Principles for Facebook Publishing Success</a:t>
            </a:r>
          </a:p>
        </p:txBody>
      </p:sp>
      <p:sp>
        <p:nvSpPr>
          <p:cNvPr id="3" name="">
            <a:extLst xmlns:a="http://schemas.openxmlformats.org/drawingml/2006/main">
              <a:ext uri="{FF2B5EF4-FFF2-40B4-BE49-F238E27FC236}">
                <a16:creationId xmlns:a16="http://schemas.microsoft.com/office/drawing/2014/main" id="{888D7108-2FDF-4100-BBC2-2A0E7F7FF1D5}"/>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Operational discipline, format diversity, and iterative auditing turn the calendar into an engine for growth.</a:t>
            </a:r>
          </a:p>
        </p:txBody>
      </p:sp>
      <p:sp>
        <p:nvSpPr>
          <p:cNvPr id="4" name="">
            <a:extLst xmlns:a="http://schemas.openxmlformats.org/drawingml/2006/main">
              <a:ext uri="{FF2B5EF4-FFF2-40B4-BE49-F238E27FC236}">
                <a16:creationId xmlns:a16="http://schemas.microsoft.com/office/drawing/2014/main" id="{778E6794-4FD1-4562-8C64-D1F0465B4D9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 schemas and role governance eliminate publishing bottlenecks</a:t>
            </a:r>
          </a:p>
        </p:txBody>
      </p:sp>
      <p:sp>
        <p:nvSpPr>
          <p:cNvPr id="5" name="">
            <a:extLst xmlns:a="http://schemas.openxmlformats.org/drawingml/2006/main">
              <a:ext uri="{FF2B5EF4-FFF2-40B4-BE49-F238E27FC236}">
                <a16:creationId xmlns:a16="http://schemas.microsoft.com/office/drawing/2014/main" id="{219EA4ED-B3F8-407B-A6C5-36FD3D64D52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Balanced format mixes engage audiences across all funnel stages</a:t>
            </a:r>
          </a:p>
        </p:txBody>
      </p:sp>
      <p:sp>
        <p:nvSpPr>
          <p:cNvPr id="6" name="">
            <a:extLst xmlns:a="http://schemas.openxmlformats.org/drawingml/2006/main">
              <a:ext uri="{FF2B5EF4-FFF2-40B4-BE49-F238E27FC236}">
                <a16:creationId xmlns:a16="http://schemas.microsoft.com/office/drawing/2014/main" id="{54CB53BF-4125-43D0-8F07-2DDFE3A9FFE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Routine data reviews guide future scheduling with factual clarity</a:t>
            </a:r>
          </a:p>
        </p:txBody>
      </p:sp>
      <p:sp>
        <p:nvSpPr>
          <p:cNvPr id="7" name="">
            <a:extLst xmlns:a="http://schemas.openxmlformats.org/drawingml/2006/main">
              <a:ext uri="{FF2B5EF4-FFF2-40B4-BE49-F238E27FC236}">
                <a16:creationId xmlns:a16="http://schemas.microsoft.com/office/drawing/2014/main" id="{A2BE10C9-63A1-4620-8E8D-6A4E50650E8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863835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2026-10-09T22:04:50.9400000Z</dcterms:created>
  <dcterms:modified xsi:type="dcterms:W3CDTF">2026-10-09T22:04:50.9400000Z</dcterms:modified>
</coreProperties>
</file>