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Default Extension="bin" ContentType="application/octet-stream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056e19aaa48547dd" /><Relationship Type="http://schemas.openxmlformats.org/officeDocument/2006/relationships/extended-properties" Target="/docProps/app.xml" Id="Rc7a13dcfbecd4e13" /><Relationship Type="http://schemas.openxmlformats.org/officeDocument/2006/relationships/officeDocument" Target="/ppt/presentation.xml" Id="R6cdbcd91bcfb49cd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69b0553e83634793"/>
  </p:sldMasterIdLst>
  <p:notesMasterIdLst>
    <p:notesMasterId xmlns:r="http://schemas.openxmlformats.org/officeDocument/2006/relationships" r:id="Rdec080af49014f91"/>
  </p:notesMasterIdLst>
  <p:sldIdLst>
    <p:sldId xmlns:r="http://schemas.openxmlformats.org/officeDocument/2006/relationships" id="256" r:id="R91ff59e327a643fc"/>
    <p:sldId xmlns:r="http://schemas.openxmlformats.org/officeDocument/2006/relationships" id="257" r:id="R7f9355309b854fcb"/>
    <p:sldId xmlns:r="http://schemas.openxmlformats.org/officeDocument/2006/relationships" id="258" r:id="Re540ae16e69343fa"/>
    <p:sldId xmlns:r="http://schemas.openxmlformats.org/officeDocument/2006/relationships" id="259" r:id="Ra2a4307fbd9749fb"/>
    <p:sldId xmlns:r="http://schemas.openxmlformats.org/officeDocument/2006/relationships" id="260" r:id="Rc9570fc885224f9f"/>
    <p:sldId xmlns:r="http://schemas.openxmlformats.org/officeDocument/2006/relationships" id="261" r:id="R463d7f076036477d"/>
    <p:sldId xmlns:r="http://schemas.openxmlformats.org/officeDocument/2006/relationships" id="262" r:id="Rc072458484924856"/>
    <p:sldId xmlns:r="http://schemas.openxmlformats.org/officeDocument/2006/relationships" id="263" r:id="R96ee40ee0d324ca5"/>
    <p:sldId xmlns:r="http://schemas.openxmlformats.org/officeDocument/2006/relationships" id="264" r:id="R88c47c80a2c74553"/>
    <p:sldId xmlns:r="http://schemas.openxmlformats.org/officeDocument/2006/relationships" id="265" r:id="R12fa914fe6fb4954"/>
    <p:sldId xmlns:r="http://schemas.openxmlformats.org/officeDocument/2006/relationships" id="266" r:id="Rc37746ff12174b3d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02096f6e11a04b4d" /><Relationship Type="http://schemas.openxmlformats.org/officeDocument/2006/relationships/slideMaster" Target="/ppt/slideMasters/slideMaster1.xml" Id="R69b0553e83634793" /><Relationship Type="http://schemas.openxmlformats.org/officeDocument/2006/relationships/notesMaster" Target="/ppt/notesMasters/notesMaster1.xml" Id="Rdec080af49014f91" /><Relationship Type="http://schemas.openxmlformats.org/officeDocument/2006/relationships/presProps" Target="/ppt/presProps.xml" Id="R052bd784f4f44b7b" /><Relationship Type="http://schemas.openxmlformats.org/officeDocument/2006/relationships/tableStyles" Target="/ppt/tableStyles.xml" Id="Rd4410b38ad13499e" /><Relationship Type="http://schemas.openxmlformats.org/officeDocument/2006/relationships/slide" Target="/ppt/slides/slide1.xml" Id="R91ff59e327a643fc" /><Relationship Type="http://schemas.openxmlformats.org/officeDocument/2006/relationships/slide" Target="/ppt/slides/slide2.xml" Id="R7f9355309b854fcb" /><Relationship Type="http://schemas.openxmlformats.org/officeDocument/2006/relationships/slide" Target="/ppt/slides/slide3.xml" Id="Re540ae16e69343fa" /><Relationship Type="http://schemas.openxmlformats.org/officeDocument/2006/relationships/slide" Target="/ppt/slides/slide4.xml" Id="Ra2a4307fbd9749fb" /><Relationship Type="http://schemas.openxmlformats.org/officeDocument/2006/relationships/slide" Target="/ppt/slides/slide5.xml" Id="Rc9570fc885224f9f" /><Relationship Type="http://schemas.openxmlformats.org/officeDocument/2006/relationships/slide" Target="/ppt/slides/slide6.xml" Id="R463d7f076036477d" /><Relationship Type="http://schemas.openxmlformats.org/officeDocument/2006/relationships/slide" Target="/ppt/slides/slide7.xml" Id="Rc072458484924856" /><Relationship Type="http://schemas.openxmlformats.org/officeDocument/2006/relationships/slide" Target="/ppt/slides/slide8.xml" Id="R96ee40ee0d324ca5" /><Relationship Type="http://schemas.openxmlformats.org/officeDocument/2006/relationships/slide" Target="/ppt/slides/slide9.xml" Id="R88c47c80a2c74553" /><Relationship Type="http://schemas.openxmlformats.org/officeDocument/2006/relationships/slide" Target="/ppt/slides/slide10.xml" Id="R12fa914fe6fb4954" /><Relationship Type="http://schemas.openxmlformats.org/officeDocument/2006/relationships/slide" Target="/ppt/slides/slide11.xml" Id="Rc37746ff12174b3d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936219d56684206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d88a064b6e7c4b73" /><Relationship Type="http://schemas.openxmlformats.org/officeDocument/2006/relationships/notesMaster" Target="/ppt/notesMasters/notesMaster1.xml" Id="R04f921ef5b15491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34a0b80528642e6" /><Relationship Type="http://schemas.openxmlformats.org/officeDocument/2006/relationships/notesMaster" Target="/ppt/notesMasters/notesMaster1.xml" Id="R225036167eb943f8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91ac2d494f9642f5" /><Relationship Type="http://schemas.openxmlformats.org/officeDocument/2006/relationships/notesMaster" Target="/ppt/notesMasters/notesMaster1.xml" Id="Rb204e607a7a14264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7b000c0f6f994a21" /><Relationship Type="http://schemas.openxmlformats.org/officeDocument/2006/relationships/notesMaster" Target="/ppt/notesMasters/notesMaster1.xml" Id="R6de1ee3472c54cf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8c30aac6a480489e" /><Relationship Type="http://schemas.openxmlformats.org/officeDocument/2006/relationships/notesMaster" Target="/ppt/notesMasters/notesMaster1.xml" Id="Rb15dc7bb51464310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314006748ee44b9" /><Relationship Type="http://schemas.openxmlformats.org/officeDocument/2006/relationships/notesMaster" Target="/ppt/notesMasters/notesMaster1.xml" Id="Rdad987a6f79047b8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a51860fa79e9463e" /><Relationship Type="http://schemas.openxmlformats.org/officeDocument/2006/relationships/notesMaster" Target="/ppt/notesMasters/notesMaster1.xml" Id="Rdf7eea40aa394d32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0d45054f30ba44c5" /><Relationship Type="http://schemas.openxmlformats.org/officeDocument/2006/relationships/notesMaster" Target="/ppt/notesMasters/notesMaster1.xml" Id="Rde41656e2589428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acec2cc96cfc4a4c" /><Relationship Type="http://schemas.openxmlformats.org/officeDocument/2006/relationships/notesMaster" Target="/ppt/notesMasters/notesMaster1.xml" Id="R1b3d6c1bbd864e1c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88ac09c56884f27" /><Relationship Type="http://schemas.openxmlformats.org/officeDocument/2006/relationships/notesMaster" Target="/ppt/notesMasters/notesMaster1.xml" Id="R53fb2ab41d244b96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e099c029976642aa" /><Relationship Type="http://schemas.openxmlformats.org/officeDocument/2006/relationships/notesMaster" Target="/ppt/notesMasters/notesMaster1.xml" Id="R7ff790028e504e5d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Cover template. Replace the title, subtitle and hero image. All text remains editable.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Agenda layout. Rename the four chapters to match your narrative.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Statement slide. Keep the headline short and make it the single idea people should remember.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Metric-card template. Every value is a clearly marked placeholder; replace it with sourced project data.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Roadmap layout. Replace each stage label and description while preserving the left-to-right story.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Comparison layout. Use for current/future state, option A/B, or problem/solution.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Persona-card template. Replace roles, motivations and friction points with audience research.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Storyboard template. Add one visual and one narrative beat per card.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Case-study template. Replace the example prompt with an actual challenge, action and sourced outcome.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Action-plan template. Replace sprint labels, deliverables and owners.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Closing template. End with one clear decision or call to action.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861d4a23d3ad401d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1dbc491b0755436b" /><Relationship Type="http://schemas.openxmlformats.org/officeDocument/2006/relationships/slideLayout" Target="/ppt/slideLayouts/slideLayout1.xml" Id="R05038afd33104239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05038afd33104239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bcb8274136c4188" /><Relationship Type="http://schemas.openxmlformats.org/officeDocument/2006/relationships/image" Target="/ppt/media/image.png" Id="R19601878f3554376" /><Relationship Type="http://schemas.openxmlformats.org/officeDocument/2006/relationships/notesSlide" Target="/ppt/notesSlides/notesSlide1.xml" Id="Ra3c0078cd927489f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7e820ac20c74c70" /><Relationship Type="http://schemas.openxmlformats.org/officeDocument/2006/relationships/notesSlide" Target="/ppt/notesSlides/notesSlide2.xml" Id="Rd0dc9516f720447f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1a0fd725494549" /><Relationship Type="http://schemas.openxmlformats.org/officeDocument/2006/relationships/notesSlide" Target="/ppt/notesSlides/notesSlide3.xml" Id="R80f58a22d7ab4cb0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232d66b153846cb" /><Relationship Type="http://schemas.openxmlformats.org/officeDocument/2006/relationships/notesSlide" Target="/ppt/notesSlides/notesSlide4.xml" Id="Rbd3346484cc746c0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3c3057af72491f" /><Relationship Type="http://schemas.openxmlformats.org/officeDocument/2006/relationships/notesSlide" Target="/ppt/notesSlides/notesSlide5.xml" Id="R2b234264b266488e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31bbd812b244f72" /><Relationship Type="http://schemas.openxmlformats.org/officeDocument/2006/relationships/notesSlide" Target="/ppt/notesSlides/notesSlide6.xml" Id="R7edf97527f6540f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e0e576e2ce644aa" /><Relationship Type="http://schemas.openxmlformats.org/officeDocument/2006/relationships/notesSlide" Target="/ppt/notesSlides/notesSlide7.xml" Id="R98a7a7c8393a4300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2fa114f09844f9d" /><Relationship Type="http://schemas.openxmlformats.org/officeDocument/2006/relationships/notesSlide" Target="/ppt/notesSlides/notesSlide8.xml" Id="R7c1d682552594830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c8874250e2f4f39" /><Relationship Type="http://schemas.openxmlformats.org/officeDocument/2006/relationships/notesSlide" Target="/ppt/notesSlides/notesSlide9.xml" Id="R7472375373da4ac7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b2eeb51d5fc45e0" /><Relationship Type="http://schemas.openxmlformats.org/officeDocument/2006/relationships/notesSlide" Target="/ppt/notesSlides/notesSlide10.xml" Id="Ra2e92085bd684987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92447b099147d5" /><Relationship Type="http://schemas.openxmlformats.org/officeDocument/2006/relationships/notesSlide" Target="/ppt/notesSlides/notesSlide11.xml" Id="Rb8faf74141b1482e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7E45787-DD2A-403B-A06A-AAC93A004B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6B4AF26-A1FC-42B1-92D7-EBEC977D6C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628650"/>
            <a:ext cx="3429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YIHA TEMPLATE SERIES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78DC37C6-2051-4348-BD7F-4A448C9CE6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409700"/>
            <a:ext cx="5572125" cy="2476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35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To Storyboard Action Scenes PPT Template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105CE46-3161-447D-B9BF-9215D5D7C2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248150"/>
            <a:ext cx="5334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defRPr>
            </a:pPr>
            <a:r>
              <a:rPr sz="1425" b="0">
                <a:solidFill>
                  <a:srgbClr val="D8DFE9"/>
                </a:solidFill>
                <a:latin typeface="Helvetica Neue"/>
                <a:ea typeface="Helvetica Neue"/>
                <a:cs typeface="Helvetica Neue"/>
              </a:rPr>
              <a:t>Map a rooftop chase for a thief escaping through neon-lit alleys.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B853AED-9376-4E8F-8B44-C24D01143F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5791200"/>
            <a:ext cx="161925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4BEAC0B-EEE1-4E15-A11C-D8C248BB41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5857875"/>
            <a:ext cx="13906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11 EDITABLE SLIDES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2B658BE-DF53-4405-8B14-4492A48B54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457450" y="5791200"/>
            <a:ext cx="1409700" cy="304800"/>
          </a:xfrm>
          <a:prstGeom xmlns:a="http://schemas.openxmlformats.org/drawingml/2006/main" prst="roundRect">
            <a:avLst>
              <a:gd name="adj" fmla="val 250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AC6A772-7F9A-4E5D-B93C-1CE7ED21C9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71750" y="5857875"/>
            <a:ext cx="118110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63636"/>
          </a:bodyPr>
          <a:lstStyle xmlns:a="http://schemas.openxmlformats.org/drawingml/2006/main"/>
          <a:p xmlns:a="http://schemas.openxmlformats.org/drawingml/2006/main">
            <a:pPr algn="ctr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LIME STUDIO</a:t>
            </a: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19601878f3554376"/>
          <a:srcRect xmlns:a="http://schemas.openxmlformats.org/drawingml/2006/main" l="26871" t="0" r="26871" b="0"/>
          <a:stretch xmlns:a="http://schemas.openxmlformats.org/drawingml/2006/main">
            <a:fillRect l="0" t="0" r="0" b="0"/>
          </a:stretch>
        </p:blipFill>
        <p:spPr>
          <a:xfrm xmlns:a="http://schemas.openxmlformats.org/drawingml/2006/main">
            <a:off x="6858000" y="647700"/>
            <a:ext cx="4572000" cy="5562600"/>
          </a:xfrm>
          <a:prstGeom xmlns:a="http://schemas.openxmlformats.org/drawingml/2006/main"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1182084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4AE991CB-0390-450A-A52E-79B8514129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5555B33-78AF-47FA-9C29-A4D28B2210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OVERVIEW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1F22B54-D9FF-411F-9A90-A73082DB1A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CDD23B1-8465-4AA7-AC51-0315FE4F20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START HERE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56B38859-2507-4A73-A1B0-D2BFA96245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storyboard action scenes in four chapters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618D4BF-3280-4415-89EE-5EA6F58198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B3879A-B3D3-4A42-9D3E-5047DFAA8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03244E-FE5F-4A83-AE3C-D39A7E789E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Opening Beat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6162C93-E606-4CCA-B738-A65EADBF35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Set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AC25F39-4263-4B3C-97DC-4FED2F868D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22288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D211207-69B3-43E9-B6D9-9B439724CF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24384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8C24448-A07A-4C6F-8448-4EDB5211A6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4574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Chase Path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7DBD2F1-A0CA-4E40-8321-BB6A9E4843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29146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Block the route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18E3F8C-4618-4427-A29B-7FD8C4C093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0A2B7D0-D13B-428E-AFF7-D36A5BDB8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83EAF9F8-1B6A-4653-82C6-308B0D2CC3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Camera Moves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9F95C4-F805-4B3C-87D5-A91769E40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69545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Cut to close-ups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2A327F-07E5-4946-A6E2-C7C899AD01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53150" y="3981450"/>
            <a:ext cx="5086350" cy="1409700"/>
          </a:xfrm>
          <a:prstGeom xmlns:a="http://schemas.openxmlformats.org/drawingml/2006/main" prst="roundRect">
            <a:avLst>
              <a:gd name="adj" fmla="val 5405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CFAC401-CF98-44D2-830F-920CB4F75D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81750" y="4191000"/>
            <a:ext cx="647700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6428"/>
          </a:bodyPr>
          <a:lstStyle xmlns:a="http://schemas.openxmlformats.org/drawingml/2006/main"/>
          <a:p xmlns:a="http://schemas.openxmlformats.org/drawingml/2006/main">
            <a:pPr algn="l">
              <a:def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21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A1DD16F-9757-4EC1-8C8A-32DFD406DD8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210050"/>
            <a:ext cx="342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Final Hit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073EB991-55D4-4B77-8CB9-A8A958EA4E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667250"/>
            <a:ext cx="342900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00" b="0">
                <a:solidFill>
                  <a:srgbClr val="516072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</p:spTree>
    <p:extLst>
      <p:ext uri="{BB962C8B-B14F-4D97-AF65-F5344CB8AC3E}">
        <p14:creationId xmlns:p14="http://schemas.microsoft.com/office/powerpoint/2010/main" val="1100344330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68D391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B2E523D-BBC7-4DE6-856F-7931BA516A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89C55E9D-AF15-420B-B844-B681D6202B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BIG IDEA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C658C6D-6631-4179-AFA1-DB8D6A24A1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4FE0B705-4C01-465D-98AC-D9508327E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066800"/>
            <a:ext cx="304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0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ONE IDEA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2940524-57FA-4659-8CF5-D9DDCA7236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1619250"/>
            <a:ext cx="8286750" cy="2381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4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Break one chase into clear beats, angles, and tension.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E33A945-5F24-4D61-B1D9-8CF5FC6FFF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" y="4724400"/>
            <a:ext cx="10744200" cy="1200150"/>
          </a:xfrm>
          <a:prstGeom xmlns:a="http://schemas.openxmlformats.org/drawingml/2006/main" prst="roundRect">
            <a:avLst>
              <a:gd name="adj" fmla="val 634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1C7FA91-621A-40D7-907A-C1DA1F560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47750" y="5048250"/>
            <a:ext cx="9715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65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Use this page for the core message, campaign promise, or thesis that frames the rest of the deck.</a:t>
            </a:r>
          </a:p>
        </p:txBody>
      </p:sp>
    </p:spTree>
    <p:extLst>
      <p:ext uri="{BB962C8B-B14F-4D97-AF65-F5344CB8AC3E}">
        <p14:creationId xmlns:p14="http://schemas.microsoft.com/office/powerpoint/2010/main" val="713147136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ECFBE48-F08F-4172-BA58-4EE718C82B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034688D-546E-4FA5-A6A5-9E8B6578AD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SNAPSHOT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A2F85C9-C1B6-4AFC-8A2F-447059E4B9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84D826D-38A0-4126-A7E6-10D96ABA76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AT A GLANCE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EE99FC3-CC4C-43B8-97E2-CF88462B4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lenses on how to storyboard action scenes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FEBBA34-A002-4ED7-9EF9-BCFA0BFF82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8F6A079-B184-4450-81B1-AD31337CE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1C16F92-B2C8-4F82-8E2B-C91A758FA8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PRIMARY TOPIC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D12AB2D-D6A1-4F46-B437-74A1981460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storyboard action scenes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60272ED-8A6B-44B5-BE47-F8E75D900B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7871ABC-7087-4D96-BEF1-DABB95D342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B380C88-EC82-46E1-9919-C7F998BF84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B928DC-B85D-4004-85DE-4F7786A5E9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2D9E3"/>
                </a:solidFill>
                <a:latin typeface="Helvetica Neue"/>
                <a:ea typeface="Helvetica Neue"/>
                <a:cs typeface="Helvetica Neue"/>
              </a:rPr>
              <a:t>CONTENT ANGLE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9C8830A-0A7A-4D35-9FF9-2378D4A5AD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Break one chase into clear beats, angles,…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0712BC-1818-4D90-A3FA-F6BEA5EEB3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56EBDA4-9B2A-4810-A1E5-5B9F3D7F6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86000"/>
            <a:ext cx="3276600" cy="3257550"/>
          </a:xfrm>
          <a:prstGeom xmlns:a="http://schemas.openxmlformats.org/drawingml/2006/main" prst="roundRect">
            <a:avLst>
              <a:gd name="adj" fmla="val 233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E4F8E9"/>
            </a:solidFill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6037A6D8-A31D-4684-9D64-6FDB89FB5C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609850"/>
            <a:ext cx="272415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40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63E18E-A873-4668-8E36-3DBCB62DBD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810000"/>
            <a:ext cx="27241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NEXT ACTION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026E9F3-E79C-4C8A-8819-4E48498514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48150"/>
            <a:ext cx="27241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Video &amp; Film: End on impact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BF31B3-9BEA-41D3-8BC3-C53DCB3B5A9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5143500"/>
            <a:ext cx="2724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EXAMPLE — REPLACE</a:t>
            </a:r>
          </a:p>
        </p:txBody>
      </p:sp>
    </p:spTree>
    <p:extLst>
      <p:ext uri="{BB962C8B-B14F-4D97-AF65-F5344CB8AC3E}">
        <p14:creationId xmlns:p14="http://schemas.microsoft.com/office/powerpoint/2010/main" val="1679491613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42035940-3153-4799-8826-75E0EE8C44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A22361-5AF8-4D52-8C68-4B8F602194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ROADMAP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B157E15E-AC6D-4ECF-846E-052FFFF25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05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920476B-3E0A-4F33-97BD-1EF8B7DC6C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FROM IDEA TO IMPACT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A57C6BC-FFAE-43DA-A955-84F056876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 five-stage Video &amp; Film workflow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F3CCB2E-4641-4E22-B731-26039B944F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66800" y="3248025"/>
            <a:ext cx="9620250" cy="762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E7A5BB9-C43E-47A5-B474-C41E249E28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AC81555-BB0B-4112-8384-F9FAB4A8F8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525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88BAA6D-2079-40A4-AFB2-51176B6D83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0B86340-3946-4905-A078-8A4A06EEE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DISCOVER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75C10D8E-E91A-4270-9126-427AC929DD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8534ECA0-AA10-41EF-9C01-807E916AE9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861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46132F0-1C7A-4CBC-B7DD-C4CAC0D937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the route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2AE7D74-19E3-49BF-8108-449D819531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8956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FRAME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B8C8E97-4C1F-4378-A47D-FC7C458B9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6A9C30C-2177-45AC-B0FC-48E27C736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6197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F4A2DD-C211-44E3-9F85-7A0B0D939C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Cut to close-ups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4266280-FE00-4D99-8E92-D7D07DAF9B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0292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CREATE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3048A027-5184-47EB-8FBD-5287DD54A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434F477-DD6E-4696-B587-E73834CEF8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7533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4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F38D46B-E4EF-47B3-9467-0671A0918D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74E3178-1A68-4B64-AD8D-150CA6F4A7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1628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LAUNCH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23EF64A2-D422-4994-9284-877537F562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2895600"/>
            <a:ext cx="781050" cy="78105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3A7E5A89-428F-4238-A4C9-04F70A1A96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886950" y="3095625"/>
            <a:ext cx="781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5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85676BBF-FB82-4DE9-87F5-104E25B905A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3905250"/>
            <a:ext cx="1962150" cy="685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4471EC7E-5B9B-4928-8C79-11A9E810CB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296400" y="4800600"/>
            <a:ext cx="19621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</p:spTree>
    <p:extLst>
      <p:ext uri="{BB962C8B-B14F-4D97-AF65-F5344CB8AC3E}">
        <p14:creationId xmlns:p14="http://schemas.microsoft.com/office/powerpoint/2010/main" val="571256280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45B28A5-6FC6-4876-89C2-69BEC68774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A9FDACA-3124-47FE-902E-DA3C8DCC17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COMPARISON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10F16C33-40BE-494E-91EE-1368B55BF9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06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66D0041-0EA9-4F82-A4B3-289169C8D2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CHOOSE THE STRONGER PATH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B2530-186A-4972-B68F-13F91EDE99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storyboard action scenes: before and after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27F73AE-64FB-4E9D-8CD1-07C85835AC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729D875-9CCA-4B69-AA02-69697ABD8F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94A3B8"/>
                </a:solidFill>
                <a:latin typeface="Helvetica Neue"/>
                <a:ea typeface="Helvetica Neue"/>
                <a:cs typeface="Helvetica Neue"/>
              </a:rPr>
              <a:t>BEFORE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E89F856-54C2-4C16-A323-7F7792C750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745A8BB0-D896-4B1F-8E72-C11AC19CDF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17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The chase feels random and hard to follow.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39D9739-8CEA-4F91-901A-BCC922F32D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413A1310-3B93-4755-87CB-AA914C4D24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287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Key moments are missing from the sequence.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47D6C68-CDD5-49C3-A7E6-94C5C87CBC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94A3B8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28A509B-0E1D-449B-B1F6-8EA58BF027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6685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Camera changes do not match the action.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10A0F90-921E-452C-8CD1-2FA99B086D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67450" y="2152650"/>
            <a:ext cx="5238750" cy="3619500"/>
          </a:xfrm>
          <a:prstGeom xmlns:a="http://schemas.openxmlformats.org/drawingml/2006/main" prst="roundRect">
            <a:avLst>
              <a:gd name="adj" fmla="val 2105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D2CA748-06C4-4F79-924C-3A8C823057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2457450"/>
            <a:ext cx="4476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AFTER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8353BF6-B655-4B47-BDFF-045B80D782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1432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0B3C449-43C8-44F1-81AD-E6B08B7242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1051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7482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Each beat has a clear purpose and order.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43729F9-E5A2-4E0B-86A4-F2B17DD32B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388620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8C6FB41-CBA6-4399-B019-57392D292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384810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The route and danger are easy to track.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E717B3FA-3230-41E0-85ED-5B0BAF924D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91300" y="4629150"/>
            <a:ext cx="266700" cy="2667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D5F253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4E992-8AF3-4501-A9A7-66C7B85CB84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048500" y="4591050"/>
            <a:ext cx="3810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0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Shots build tension from start to finish.</a:t>
            </a:r>
          </a:p>
        </p:txBody>
      </p:sp>
    </p:spTree>
    <p:extLst>
      <p:ext uri="{BB962C8B-B14F-4D97-AF65-F5344CB8AC3E}">
        <p14:creationId xmlns:p14="http://schemas.microsoft.com/office/powerpoint/2010/main" val="1948777315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6DF37AFF-D17E-4202-B04E-A5EA78E3DE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4025677-BDCB-402A-B66D-7ACB210537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AUDIENCE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C1A92CFB-D8EF-4FFE-A9F9-8373AA52E8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07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D09D24B-E567-47E6-A70E-32F4488CBF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DESIGN FOR REAL PEOPLE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A2007B9-9882-4631-802F-558F98BE8E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Three audience lenses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C9A4CF0-B413-4EF7-B209-CAEDA3EDEB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907A90E-D413-497C-B6DD-4F4D69DA41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8BBFFE0-ABE1-44A6-94CF-EADB289F6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577FBBA-8376-4778-B092-1E09514343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FILM STUDENTS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7F9AC381-5D35-4B96-B86F-C70E493EE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52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simple way to plan action so each shot supports the story.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E7F82BAE-0306-405A-B9D6-E5674B51E2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053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22D59BBA-C3F9-4FEA-A5C4-3ADC8350DB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8136E00-8EA4-4362-8380-9689702813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B2F7D5-BC23-47F6-B6E9-19E841CAFC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DIRECTORS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01E1F12E-DD6C-4AAF-BDE8-9762DDA078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720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fast visual outline to align pacing, blocking, and camera choices.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C6BF08-8355-47A5-BA5B-ED2E444A6B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2247900"/>
            <a:ext cx="3276600" cy="3371850"/>
          </a:xfrm>
          <a:prstGeom xmlns:a="http://schemas.openxmlformats.org/drawingml/2006/main" prst="roundRect">
            <a:avLst>
              <a:gd name="adj" fmla="val 2326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F0F2214-52BF-43EA-B1B1-B36A1B11BF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552700"/>
            <a:ext cx="685800" cy="685800"/>
          </a:xfrm>
          <a:prstGeom xmlns:a="http://schemas.openxmlformats.org/drawingml/2006/main" prst="ellipse">
            <a:avLst/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E72E9F7-D7C0-4245-BB73-348C1A5EA8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2752725"/>
            <a:ext cx="6858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CD26D22-B4BD-4ADB-A7AD-A2E11794C2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3638550"/>
            <a:ext cx="26860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STORYBOARD ARTISTS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539A216-D0F3-43F8-95ED-ECA565EDBE6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91500" y="4210050"/>
            <a:ext cx="2686050" cy="914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350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Need a clean structure for turning a chase idea into readable frames.</a:t>
            </a:r>
          </a:p>
        </p:txBody>
      </p:sp>
    </p:spTree>
    <p:extLst>
      <p:ext uri="{BB962C8B-B14F-4D97-AF65-F5344CB8AC3E}">
        <p14:creationId xmlns:p14="http://schemas.microsoft.com/office/powerpoint/2010/main" val="471634836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0" name="">
            <a:extLst xmlns:a="http://schemas.openxmlformats.org/drawingml/2006/main">
              <a:ext uri="{FF2B5EF4-FFF2-40B4-BE49-F238E27FC236}">
                <a16:creationId xmlns:a16="http://schemas.microsoft.com/office/drawing/2014/main" id="{E27E5B47-F6F9-4719-9274-A91C7C5C0C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9E41ABE-69A6-45E0-9190-7FAF4715D5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C8D0DE"/>
                </a:solidFill>
                <a:latin typeface="Helvetica Neue"/>
                <a:ea typeface="Helvetica Neue"/>
                <a:cs typeface="Helvetica Neue"/>
              </a:rPr>
              <a:t>STORYBOARD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0739CD-D4D2-4CAC-A84F-715040C72D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08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C98AD09-A1F5-4C50-BEEF-413E69B165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BUILD THE STORY BEAT BY BEAT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09BD8C8-6CFF-4EB1-A098-80F97F8AF3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Four scenes, one coherent arc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2840C91-AD24-4728-A3C7-D400303640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3A7FF13-A0FA-4FCA-BE84-B554D93BD4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006145CD-8341-403F-BEC1-FAC5C490CF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4252CBA-60A9-4E4C-B05E-A457EC3B7E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EDA1AA3-F324-4924-8ED9-DCF5ECC443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HOOK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B83407A-6BC2-4B2B-A17C-8A7491643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threat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22CDF7A-E7D8-4BBF-9151-D534598E9F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DB1C24C-8B1A-407D-8F31-F487F7503A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C1AB19-D4FD-4FCF-9096-3DBC27C13F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EBD3771-A053-48EA-B2FC-0495094315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7147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EBB7735-8A6F-41FF-8DF6-B88FCE47A9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TENSION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78CF207-5E22-49C1-A1FF-F36632EAD6A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814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the route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FA84764-AF1F-4979-8312-817B496490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753050E-E578-4398-BFE9-63D77574A3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97B182B-CCA7-4BA4-9A1F-449E36CB6F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B55DFCF1-E191-4CDB-9987-D4627B7AC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4198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6BE001C5-869E-43EA-A581-3961861BB1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REVEAL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471DEE07-8281-4D4A-ACD6-41DAD3DDD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Cut to close-ups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B938DEAE-E580-4447-9E62-2C37A5AB9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266950"/>
            <a:ext cx="2381250" cy="314325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E4F8E9"/>
          </a:solidFill>
          <a:ln xmlns:a="http://schemas.openxmlformats.org/drawingml/2006/main" w="0">
            <a:noFill/>
          </a:ln>
        </p:spPr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015202F-036C-4699-93AD-EDE09C68E9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476500"/>
            <a:ext cx="4572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04</a:t>
            </a:r>
          </a:p>
        </p:txBody>
      </p:sp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2B178C1-1613-4F63-A0BB-6AD4F0E02F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2952750"/>
            <a:ext cx="2000250" cy="1066800"/>
          </a:xfrm>
          <a:prstGeom xmlns:a="http://schemas.openxmlformats.org/drawingml/2006/main" prst="roundRect">
            <a:avLst>
              <a:gd name="adj" fmla="val 7143"/>
            </a:avLst>
          </a:prstGeom>
          <a:solidFill xmlns:a="http://schemas.openxmlformats.org/drawingml/2006/main">
            <a:srgbClr val="F2FBCB"/>
          </a:solidFill>
          <a:ln xmlns:a="http://schemas.openxmlformats.org/drawingml/2006/main" w="0">
            <a:noFill/>
          </a:ln>
        </p:spPr>
      </p:sp>
      <p:sp>
        <p:nvSpPr>
          <p:cNvPr id="27" name="">
            <a:extLst xmlns:a="http://schemas.openxmlformats.org/drawingml/2006/main">
              <a:ext uri="{FF2B5EF4-FFF2-40B4-BE49-F238E27FC236}">
                <a16:creationId xmlns:a16="http://schemas.microsoft.com/office/drawing/2014/main" id="{E92FE793-C334-4F76-A484-345D141026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24950" y="3362325"/>
            <a:ext cx="17335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def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7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[ DROP VISUAL HERE ]</a:t>
            </a:r>
          </a:p>
        </p:txBody>
      </p:sp>
      <p:sp>
        <p:nvSpPr>
          <p:cNvPr id="28" name="">
            <a:extLst xmlns:a="http://schemas.openxmlformats.org/drawingml/2006/main">
              <a:ext uri="{FF2B5EF4-FFF2-40B4-BE49-F238E27FC236}">
                <a16:creationId xmlns:a16="http://schemas.microsoft.com/office/drawing/2014/main" id="{DFE98624-9034-4FD0-A932-476C4FDA4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324350"/>
            <a:ext cx="2000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ACTION</a:t>
            </a:r>
          </a:p>
        </p:txBody>
      </p:sp>
      <p:sp>
        <p:nvSpPr>
          <p:cNvPr id="29" name="">
            <a:extLst xmlns:a="http://schemas.openxmlformats.org/drawingml/2006/main">
              <a:ext uri="{FF2B5EF4-FFF2-40B4-BE49-F238E27FC236}">
                <a16:creationId xmlns:a16="http://schemas.microsoft.com/office/drawing/2014/main" id="{8885E08E-DE8D-4494-A255-B6FA3E2965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91600" y="4686300"/>
            <a:ext cx="200025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Raise the stakes</a:t>
            </a:r>
          </a:p>
        </p:txBody>
      </p:sp>
    </p:spTree>
    <p:extLst>
      <p:ext uri="{BB962C8B-B14F-4D97-AF65-F5344CB8AC3E}">
        <p14:creationId xmlns:p14="http://schemas.microsoft.com/office/powerpoint/2010/main" val="807603631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AFFF4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304AC83-2E55-4284-826B-F655F340AC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8DB6B4B-CD81-4DDC-833B-FBFE9DBB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CASE STUDY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D09EF73B-8C60-42DF-A4CE-7D2A1EE95B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09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12119EF-0B75-4F66-809B-BC3C4F46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TURN THE IDEA INTO A PROOF POINT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58B0019-4156-4281-B1AF-928D30C434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9469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storyboard action scenes: a compact case-study structure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8B4C843-857D-42F5-AB17-C6093F604C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209800"/>
            <a:ext cx="4152900" cy="3657600"/>
          </a:xfrm>
          <a:prstGeom xmlns:a="http://schemas.openxmlformats.org/drawingml/2006/main" prst="roundRect">
            <a:avLst>
              <a:gd name="adj" fmla="val 2083"/>
            </a:avLst>
          </a:prstGeom>
          <a:solidFill xmlns:a="http://schemas.openxmlformats.org/drawingml/2006/main">
            <a:srgbClr val="15251B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1BE97EC-05DC-425F-8E1E-C554E2E2F3F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2590800"/>
            <a:ext cx="333375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THE CHALLENGE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55FC4DD-CADD-443B-A27E-827DF3095D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3086100"/>
            <a:ext cx="3219450" cy="1314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89167"/>
          </a:bodyPr>
          <a:lstStyle xmlns:a="http://schemas.openxmlformats.org/drawingml/2006/main"/>
          <a:p xmlns:a="http://schemas.openxmlformats.org/drawingml/2006/main">
            <a:pPr algn="l">
              <a:def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225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How do you storyboard a rooftop chase so every cut keeps the audience oriented?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281D425-87C7-423C-89C6-318139C2C8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09650" y="4857750"/>
            <a:ext cx="318135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defRPr>
            </a:pPr>
            <a:r>
              <a:rPr sz="1125" b="0">
                <a:solidFill>
                  <a:srgbClr val="C9D2DE"/>
                </a:solidFill>
                <a:latin typeface="Helvetica Neue"/>
                <a:ea typeface="Helvetica Neue"/>
                <a:cs typeface="Helvetica Neue"/>
              </a:rPr>
              <a:t>Add the real constraint, audience and baseline here.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BD18139-6A63-4143-9765-881A9D451F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22479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01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E8F5CBB-B77B-4DEA-AB11-C54CA84EEA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2288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Insight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DC13784-9A9A-421B-AC4D-B3C23D37FF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26479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Block the route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7458BEE-39A3-4875-BC50-E2E65FE771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344805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C32CE39-73B3-42FF-8A6B-277E86EBD9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42900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Move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5343292-BE98-4F77-95DD-4B0C4AA202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384810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Cut to close-ups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E74AB86-F838-4176-89D3-F773FF09E8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486400" y="4648200"/>
            <a:ext cx="5143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D8DAD0C-48EA-4481-923A-78B9AC9A81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4629150"/>
            <a:ext cx="171450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3333"/>
          </a:bodyPr>
          <a:lstStyle xmlns:a="http://schemas.openxmlformats.org/drawingml/2006/main"/>
          <a:p xmlns:a="http://schemas.openxmlformats.org/drawingml/2006/main">
            <a:pPr algn="l">
              <a:def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0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Result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5890910-C733-4D9D-AF11-730D811887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10300" y="5048250"/>
            <a:ext cx="4400550" cy="4381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526174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</p:spTree>
    <p:extLst>
      <p:ext uri="{BB962C8B-B14F-4D97-AF65-F5344CB8AC3E}">
        <p14:creationId xmlns:p14="http://schemas.microsoft.com/office/powerpoint/2010/main" val="587250462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6" name="">
            <a:extLst xmlns:a="http://schemas.openxmlformats.org/drawingml/2006/main">
              <a:ext uri="{FF2B5EF4-FFF2-40B4-BE49-F238E27FC236}">
                <a16:creationId xmlns:a16="http://schemas.microsoft.com/office/drawing/2014/main" id="{88FF51A4-18BB-491B-A2BF-C666DACD4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" y="304800"/>
            <a:ext cx="2857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YIHA / EDITABLE PPTX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C8F17DC-3A5E-476C-928B-48E8286F28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0" y="304800"/>
            <a:ext cx="2190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ACTION PLAN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9B9547F9-F08F-40F2-BE86-4382B595CF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049000" y="304800"/>
            <a:ext cx="5334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10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BC8ED8D-2125-427B-80FB-AA6CEE2BCC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80010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900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MOVE IN FOUR FOCUSED SPRINTS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01C4B12-576C-44B6-B758-ABA493C389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1104900"/>
            <a:ext cx="1028700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550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how to storyboard action scenes: a practical action plan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11A82DD-B3B6-4888-B5D5-045EB2D6B0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858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F1037FA-CADC-4367-8070-1357A69F9E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CB2EF2-AB2C-454E-B157-53870FC04B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ALIGN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9EDB7AD-43BC-43B9-93B8-DFBC3F09A6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Set the threat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ACB3FC4-1B90-4AC9-BB97-1BBBECF15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953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16940C4-E6FE-4CA1-92C6-70D4DF9DBA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909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3541CA6-F98B-4491-8D6C-5DAE7FDFF1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02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81656E6-D2F0-400E-AB9D-4B3753BD3C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BUILD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D30CAE6-4003-4399-9C15-7E2619B987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Block the route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3F9A98D-FE7F-4BF0-A195-FFE92DA32AB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6004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CA3A6D1-27AA-45DD-9896-93BAA97A77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FAFFF4"/>
          </a:solidFill>
          <a:ln xmlns:a="http://schemas.openxmlformats.org/drawingml/2006/main" w="0">
            <a:noFill/>
          </a:ln>
        </p:spPr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09561007-9EBB-4A69-8223-2657D5BC05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68D391"/>
                </a:solidFill>
                <a:latin typeface="Helvetica Neue"/>
                <a:ea typeface="Helvetica Neue"/>
                <a:cs typeface="Helvetica Neue"/>
              </a:rPr>
              <a:t>WEEK 03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687DC76-20F0-44A7-B7E0-60E8E0512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SHIP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08B6DA-9B14-424F-A51A-945AAEA66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Cut to close-ups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A20FB9E-1F7B-4B3D-81E6-E41588A54D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64748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72CAE52-860A-4978-9EA4-1AAD79B5AE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01100" y="2305050"/>
            <a:ext cx="2381250" cy="3276600"/>
          </a:xfrm>
          <a:prstGeom xmlns:a="http://schemas.openxmlformats.org/drawingml/2006/main" prst="roundRect">
            <a:avLst>
              <a:gd name="adj" fmla="val 3200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AB809AA-7911-4772-BAAA-F537943749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2571750"/>
            <a:ext cx="19621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8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WEEK 04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15A4292-CC86-45C4-A26D-03B5AAFCF4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3143250"/>
            <a:ext cx="196215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202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LEARN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14EE2D99-97FE-4A74-BBCC-BF6F95EFD4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4000500"/>
            <a:ext cx="19621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1275" b="0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End on impact</a:t>
            </a:r>
          </a:p>
        </p:txBody>
      </p:sp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F3CF9CAE-FF1E-45E1-ACBF-EF71C09745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10650" y="5067300"/>
            <a:ext cx="1962150" cy="171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77778"/>
          </a:bodyPr>
          <a:lstStyle xmlns:a="http://schemas.openxmlformats.org/drawingml/2006/main"/>
          <a:p xmlns:a="http://schemas.openxmlformats.org/drawingml/2006/main">
            <a:pPr algn="l">
              <a:def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6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OWNER  [ NAME ]</a:t>
            </a:r>
          </a:p>
        </p:txBody>
      </p:sp>
    </p:spTree>
    <p:extLst>
      <p:ext uri="{BB962C8B-B14F-4D97-AF65-F5344CB8AC3E}">
        <p14:creationId xmlns:p14="http://schemas.microsoft.com/office/powerpoint/2010/main" val="1795114994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15251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9666E20-3756-4B79-A19B-06938860577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2667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C0DA78F-D1E4-4D4B-9C4E-5D757DE1FF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781050"/>
            <a:ext cx="4953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D5F253"/>
                </a:solidFill>
                <a:latin typeface="Helvetica Neue"/>
                <a:ea typeface="Helvetica Neue"/>
                <a:cs typeface="Helvetica Neue"/>
              </a:rPr>
              <a:t>MAKE THE NEXT SLIDE COUNT</a:t>
            </a:r>
          </a:p>
        </p:txBody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02973032-D0F0-4991-A7D6-D43376E5AF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" y="1714500"/>
            <a:ext cx="971550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4200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Turn fast action into a clear visual plan.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D24488D-48E1-4EA7-B9EA-F749D1030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3790950"/>
            <a:ext cx="6572250" cy="742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def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defRPr>
            </a:pPr>
            <a:r>
              <a:rPr sz="1575" b="0">
                <a:solidFill>
                  <a:srgbClr val="CFD8E5"/>
                </a:solidFill>
                <a:latin typeface="Helvetica Neue"/>
                <a:ea typeface="Helvetica Neue"/>
                <a:cs typeface="Helvetica Neue"/>
              </a:rPr>
              <a:t>Replace this closing message with a decision, invitation, or single next step.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F374EB3-0EB3-4BFC-936F-488716F068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1050" y="5219700"/>
            <a:ext cx="3067050" cy="590550"/>
          </a:xfrm>
          <a:prstGeom xmlns:a="http://schemas.openxmlformats.org/drawingml/2006/main" prst="roundRect">
            <a:avLst>
              <a:gd name="adj" fmla="val 12903"/>
            </a:avLst>
          </a:prstGeom>
          <a:solidFill xmlns:a="http://schemas.openxmlformats.org/drawingml/2006/main">
            <a:srgbClr val="68D391"/>
          </a:solidFill>
          <a:ln xmlns:a="http://schemas.openxmlformats.org/drawingml/2006/main" w="0">
            <a:noFill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F32157A-6740-4815-BE94-F297AFF975D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90600" y="5410200"/>
            <a:ext cx="26479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ctr">
              <a:def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15251B"/>
                </a:solidFill>
                <a:latin typeface="Helvetica Neue"/>
                <a:ea typeface="Helvetica Neue"/>
                <a:cs typeface="Helvetica Neue"/>
              </a:rPr>
              <a:t>ADD YOUR CALL TO ACTION →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B29BFA4-54D1-4921-A8E4-F7FE343C72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58250" y="5943600"/>
            <a:ext cx="2571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anchor="t">
            <a:normAutofit fontScale="92308"/>
          </a:bodyPr>
          <a:lstStyle xmlns:a="http://schemas.openxmlformats.org/drawingml/2006/main"/>
          <a:p xmlns:a="http://schemas.openxmlformats.org/drawingml/2006/main">
            <a:pPr algn="r">
              <a:def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defRPr>
            </a:pPr>
            <a:r>
              <a:rPr sz="975" b="1">
                <a:solidFill>
                  <a:srgbClr val="FFFFFF"/>
                </a:solidFill>
                <a:latin typeface="Helvetica Neue"/>
                <a:ea typeface="Helvetica Neue"/>
                <a:cs typeface="Helvetica Neue"/>
              </a:rPr>
              <a:t>yiha.ai/slides</a:t>
            </a:r>
          </a:p>
        </p:txBody>
      </p:sp>
    </p:spTree>
    <p:extLst>
      <p:ext uri="{BB962C8B-B14F-4D97-AF65-F5344CB8AC3E}">
        <p14:creationId xmlns:p14="http://schemas.microsoft.com/office/powerpoint/2010/main" val="1451530558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2026-10-01T07:55:39.2370000Z</dcterms:created>
  <dcterms:modified xsi:type="dcterms:W3CDTF">2026-10-01T07:55:39.2370000Z</dcterms:modified>
</coreProperties>
</file>