
<file path=[Content_Types].xml><?xml version="1.0" encoding="utf-8"?>
<Types xmlns="http://schemas.openxmlformats.org/package/2006/content-types">
  <Default Extension="xml" ContentType="application/vnd.openxmlformats-package.core-properties+xml"/>
  <Default Extension="png" ContentType="image/png"/>
  <Default Extension="rels" ContentType="application/vnd.openxmlformats-package.relationship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Masters/theme/theme2.xml" ContentType="application/vnd.openxmlformats-officedocument.theme+xml"/>
  <Override PartName="/ppt/slideLayouts/slideLayout1.xml" ContentType="application/vnd.openxmlformats-officedocument.presentationml.slideLayout+xml"/>
  <Override PartName="/ppt/notesMasters/notesMaster1.xml" ContentType="application/vnd.openxmlformats-officedocument.presentationml.notesMaster+xml"/>
  <Override PartName="/ppt/notesMasters/theme/theme3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Default Extension="bin" ContentType="application/octet-stream"/>
</Types>
</file>

<file path=_rels/.rels>&#65279;<?xml version="1.0" encoding="utf-8"?><Relationships xmlns="http://schemas.openxmlformats.org/package/2006/relationships"><Relationship Type="http://schemas.openxmlformats.org/package/2006/relationships/metadata/core-properties" Target="/docProps/core.xml" Id="Rf311e9090d924514" /><Relationship Type="http://schemas.openxmlformats.org/officeDocument/2006/relationships/extended-properties" Target="/docProps/app.xml" Id="R4863f6f65a8646a0" /><Relationship Type="http://schemas.openxmlformats.org/officeDocument/2006/relationships/officeDocument" Target="/ppt/presentation.xml" Id="R0ce4c55dab7b4965" /></Relationships>
</file>

<file path=ppt/presentation.xml><?xml version="1.0" encoding="utf-8"?>
<p:presentation xmlns:p="http://schemas.openxmlformats.org/presentationml/2006/main">
  <p:sldMasterIdLst>
    <p:sldMasterId xmlns:r="http://schemas.openxmlformats.org/officeDocument/2006/relationships" id="2147483648" r:id="R285859d0d0d446f5"/>
  </p:sldMasterIdLst>
  <p:notesMasterIdLst>
    <p:notesMasterId xmlns:r="http://schemas.openxmlformats.org/officeDocument/2006/relationships" r:id="R6e681b60a7024181"/>
  </p:notesMasterIdLst>
  <p:sldIdLst>
    <p:sldId xmlns:r="http://schemas.openxmlformats.org/officeDocument/2006/relationships" id="256" r:id="R4fd35d25e0bb4cc2"/>
    <p:sldId xmlns:r="http://schemas.openxmlformats.org/officeDocument/2006/relationships" id="257" r:id="Ree6510fcc57c490a"/>
    <p:sldId xmlns:r="http://schemas.openxmlformats.org/officeDocument/2006/relationships" id="258" r:id="R50d9c2e827ba46a2"/>
    <p:sldId xmlns:r="http://schemas.openxmlformats.org/officeDocument/2006/relationships" id="259" r:id="R2b5045be58ff4039"/>
    <p:sldId xmlns:r="http://schemas.openxmlformats.org/officeDocument/2006/relationships" id="260" r:id="Rd7b0e0715a484c5c"/>
    <p:sldId xmlns:r="http://schemas.openxmlformats.org/officeDocument/2006/relationships" id="261" r:id="Rc8e2c9cbb40b4b83"/>
    <p:sldId xmlns:r="http://schemas.openxmlformats.org/officeDocument/2006/relationships" id="262" r:id="R1a624f3757e94e69"/>
    <p:sldId xmlns:r="http://schemas.openxmlformats.org/officeDocument/2006/relationships" id="263" r:id="R4dcdf25cee4c4a6b"/>
    <p:sldId xmlns:r="http://schemas.openxmlformats.org/officeDocument/2006/relationships" id="264" r:id="Rcc2150dec3e74a6b"/>
    <p:sldId xmlns:r="http://schemas.openxmlformats.org/officeDocument/2006/relationships" id="265" r:id="R14be590e4b0e4c3c"/>
    <p:sldId xmlns:r="http://schemas.openxmlformats.org/officeDocument/2006/relationships" id="266" r:id="Rff86baa579164b0c"/>
  </p:sldIdLst>
  <p:sldSz cx="12192000" cy="6858000"/>
  <p:notesSz cx="6858000" cy="9144000"/>
</p:presentation>
</file>

<file path=ppt/presProps.xml><?xml version="1.0" encoding="utf-8"?>
<p:presentationPr xmlns:p="http://schemas.openxmlformats.org/presentationml/2006/main">
  <p:extLst>
    <p:ext xmlns:p14="http://schemas.microsoft.com/office/powerpoint/2010/main" uri="{E76CE94A-603C-4142-B9EB-6D1370010A27}">
      <p14:discardImageEditData val="0"/>
    </p:ext>
    <p:ext xmlns:p14="http://schemas.microsoft.com/office/powerpoint/2010/main" uri="{D31A062A-798A-4329-ABDD-BBA856620510}">
      <p14:defaultImageDpi val="32767"/>
    </p:ext>
    <p:ext xmlns:p15="http://schemas.microsoft.com/office/powerpoint/2012/main" uri="{FD5EFAAD-0ECE-453E-9831-46B23BE46B34}">
      <p15:chartTrackingRefBased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_rels/presentation.xml.rels>&#65279;<?xml version="1.0" encoding="utf-8"?><Relationships xmlns="http://schemas.openxmlformats.org/package/2006/relationships"><Relationship Type="http://schemas.openxmlformats.org/officeDocument/2006/relationships/theme" Target="/ppt/theme/theme1.xml" Id="R9004f23d00c5499f" /><Relationship Type="http://schemas.openxmlformats.org/officeDocument/2006/relationships/slideMaster" Target="/ppt/slideMasters/slideMaster1.xml" Id="R285859d0d0d446f5" /><Relationship Type="http://schemas.openxmlformats.org/officeDocument/2006/relationships/notesMaster" Target="/ppt/notesMasters/notesMaster1.xml" Id="R6e681b60a7024181" /><Relationship Type="http://schemas.openxmlformats.org/officeDocument/2006/relationships/presProps" Target="/ppt/presProps.xml" Id="Ra89b2e6501f74cc2" /><Relationship Type="http://schemas.openxmlformats.org/officeDocument/2006/relationships/tableStyles" Target="/ppt/tableStyles.xml" Id="R3286ea50fc1041bc" /><Relationship Type="http://schemas.openxmlformats.org/officeDocument/2006/relationships/slide" Target="/ppt/slides/slide1.xml" Id="R4fd35d25e0bb4cc2" /><Relationship Type="http://schemas.openxmlformats.org/officeDocument/2006/relationships/slide" Target="/ppt/slides/slide2.xml" Id="Ree6510fcc57c490a" /><Relationship Type="http://schemas.openxmlformats.org/officeDocument/2006/relationships/slide" Target="/ppt/slides/slide3.xml" Id="R50d9c2e827ba46a2" /><Relationship Type="http://schemas.openxmlformats.org/officeDocument/2006/relationships/slide" Target="/ppt/slides/slide4.xml" Id="R2b5045be58ff4039" /><Relationship Type="http://schemas.openxmlformats.org/officeDocument/2006/relationships/slide" Target="/ppt/slides/slide5.xml" Id="Rd7b0e0715a484c5c" /><Relationship Type="http://schemas.openxmlformats.org/officeDocument/2006/relationships/slide" Target="/ppt/slides/slide6.xml" Id="Rc8e2c9cbb40b4b83" /><Relationship Type="http://schemas.openxmlformats.org/officeDocument/2006/relationships/slide" Target="/ppt/slides/slide7.xml" Id="R1a624f3757e94e69" /><Relationship Type="http://schemas.openxmlformats.org/officeDocument/2006/relationships/slide" Target="/ppt/slides/slide8.xml" Id="R4dcdf25cee4c4a6b" /><Relationship Type="http://schemas.openxmlformats.org/officeDocument/2006/relationships/slide" Target="/ppt/slides/slide9.xml" Id="Rcc2150dec3e74a6b" /><Relationship Type="http://schemas.openxmlformats.org/officeDocument/2006/relationships/slide" Target="/ppt/slides/slide10.xml" Id="R14be590e4b0e4c3c" /><Relationship Type="http://schemas.openxmlformats.org/officeDocument/2006/relationships/slide" Target="/ppt/slides/slide11.xml" Id="Rff86baa579164b0c" /></Relationships>
</file>

<file path=ppt/notesMasters/_rels/notesMaster1.xml.rels>&#65279;<?xml version="1.0" encoding="utf-8"?><Relationships xmlns="http://schemas.openxmlformats.org/package/2006/relationships"><Relationship Type="http://schemas.openxmlformats.org/officeDocument/2006/relationships/theme" Target="/ppt/notesMasters/theme/theme3.xml" Id="Rc3128429f1fa4ba2" /></Relationships>
</file>

<file path=ppt/notesMasters/notesMaster1.xml><?xml version="1.0" encoding="utf-8"?>
<p:notes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Header Placeholder"/>
          <p:cNvSpPr/>
          <p:nvPr>
            <p:ph type="hdr" sz="quarter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Date Placeholder"/>
          <p:cNvSpPr/>
          <p:nvPr>
            <p:ph type="dt" sz="quarter" idx="1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Image Placeholder"/>
          <p:cNvSpPr/>
          <p:nvPr>
            <p:ph type="sldImg" idx="2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Notes Placeholder"/>
          <p:cNvSpPr/>
          <p:nvPr>
            <p:ph type="body" sz="quarter" idx="3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Footer Placeholder"/>
          <p:cNvSpPr/>
          <p:nvPr>
            <p:ph type="ftr" sz="quarter" idx="4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7" name="Slide Number Placeholder"/>
          <p:cNvSpPr/>
          <p:nvPr>
            <p:ph type="sldNum" sz="quarter" idx="5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xmlns:a="http://schemas.openxmlformats.org/drawingml/2006/main" marL="0" algn="l" defTabSz="914400" rtl="0" eaLnBrk="1" latinLnBrk="0" hangingPunct="1">
      <a:defRPr sz="1200" kern="1200"/>
    </a:lvl1pPr>
  </p:notesStyle>
</p:notesMaster>
</file>

<file path=ppt/notesMasters/theme/theme3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notesSlides/_rels/notesSlide1.xml.rels>&#65279;<?xml version="1.0" encoding="utf-8"?><Relationships xmlns="http://schemas.openxmlformats.org/package/2006/relationships"><Relationship Type="http://schemas.openxmlformats.org/officeDocument/2006/relationships/slide" Target="/ppt/slides/slide1.xml" Id="R6e906adcb0ff4ad9" /><Relationship Type="http://schemas.openxmlformats.org/officeDocument/2006/relationships/notesMaster" Target="/ppt/notesMasters/notesMaster1.xml" Id="Rb18f26d2ba104ef0" /></Relationships>
</file>

<file path=ppt/notesSlides/_rels/notesSlide2.xml.rels>&#65279;<?xml version="1.0" encoding="utf-8"?><Relationships xmlns="http://schemas.openxmlformats.org/package/2006/relationships"><Relationship Type="http://schemas.openxmlformats.org/officeDocument/2006/relationships/slide" Target="/ppt/slides/slide2.xml" Id="Ref87a98ab3084e07" /><Relationship Type="http://schemas.openxmlformats.org/officeDocument/2006/relationships/notesMaster" Target="/ppt/notesMasters/notesMaster1.xml" Id="R657b725e79304a03" /></Relationships>
</file>

<file path=ppt/notesSlides/_rels/notesSlide3.xml.rels>&#65279;<?xml version="1.0" encoding="utf-8"?><Relationships xmlns="http://schemas.openxmlformats.org/package/2006/relationships"><Relationship Type="http://schemas.openxmlformats.org/officeDocument/2006/relationships/slide" Target="/ppt/slides/slide3.xml" Id="R364969d8cd3a4427" /><Relationship Type="http://schemas.openxmlformats.org/officeDocument/2006/relationships/notesMaster" Target="/ppt/notesMasters/notesMaster1.xml" Id="R24e760a7b0ec4074" /></Relationships>
</file>

<file path=ppt/notesSlides/_rels/notesSlide4.xml.rels>&#65279;<?xml version="1.0" encoding="utf-8"?><Relationships xmlns="http://schemas.openxmlformats.org/package/2006/relationships"><Relationship Type="http://schemas.openxmlformats.org/officeDocument/2006/relationships/slide" Target="/ppt/slides/slide4.xml" Id="R4753529ab973440b" /><Relationship Type="http://schemas.openxmlformats.org/officeDocument/2006/relationships/notesMaster" Target="/ppt/notesMasters/notesMaster1.xml" Id="R29b94d7e1a314c6f" /></Relationships>
</file>

<file path=ppt/notesSlides/_rels/notesSlide5.xml.rels>&#65279;<?xml version="1.0" encoding="utf-8"?><Relationships xmlns="http://schemas.openxmlformats.org/package/2006/relationships"><Relationship Type="http://schemas.openxmlformats.org/officeDocument/2006/relationships/slide" Target="/ppt/slides/slide5.xml" Id="Ra8d324020ad748c2" /><Relationship Type="http://schemas.openxmlformats.org/officeDocument/2006/relationships/notesMaster" Target="/ppt/notesMasters/notesMaster1.xml" Id="Rb4a766a705b6401a" /></Relationships>
</file>

<file path=ppt/notesSlides/_rels/notesSlide6.xml.rels>&#65279;<?xml version="1.0" encoding="utf-8"?><Relationships xmlns="http://schemas.openxmlformats.org/package/2006/relationships"><Relationship Type="http://schemas.openxmlformats.org/officeDocument/2006/relationships/slide" Target="/ppt/slides/slide6.xml" Id="R92cd93e51ede4d0a" /><Relationship Type="http://schemas.openxmlformats.org/officeDocument/2006/relationships/notesMaster" Target="/ppt/notesMasters/notesMaster1.xml" Id="Re40dcbb1cc294845" /></Relationships>
</file>

<file path=ppt/notesSlides/_rels/notesSlide7.xml.rels>&#65279;<?xml version="1.0" encoding="utf-8"?><Relationships xmlns="http://schemas.openxmlformats.org/package/2006/relationships"><Relationship Type="http://schemas.openxmlformats.org/officeDocument/2006/relationships/slide" Target="/ppt/slides/slide7.xml" Id="Ra20de04653e54da6" /><Relationship Type="http://schemas.openxmlformats.org/officeDocument/2006/relationships/notesMaster" Target="/ppt/notesMasters/notesMaster1.xml" Id="R7efc74b9aea14b6f" /></Relationships>
</file>

<file path=ppt/notesSlides/_rels/notesSlide8.xml.rels>&#65279;<?xml version="1.0" encoding="utf-8"?><Relationships xmlns="http://schemas.openxmlformats.org/package/2006/relationships"><Relationship Type="http://schemas.openxmlformats.org/officeDocument/2006/relationships/slide" Target="/ppt/slides/slide8.xml" Id="R156197417ff240f4" /><Relationship Type="http://schemas.openxmlformats.org/officeDocument/2006/relationships/notesMaster" Target="/ppt/notesMasters/notesMaster1.xml" Id="R4853460cb8144870" /></Relationships>
</file>

<file path=ppt/notesSlides/_rels/notesSlide9.xml.rels>&#65279;<?xml version="1.0" encoding="utf-8"?><Relationships xmlns="http://schemas.openxmlformats.org/package/2006/relationships"><Relationship Type="http://schemas.openxmlformats.org/officeDocument/2006/relationships/slide" Target="/ppt/slides/slide9.xml" Id="Rafa2891a8a004b04" /><Relationship Type="http://schemas.openxmlformats.org/officeDocument/2006/relationships/notesMaster" Target="/ppt/notesMasters/notesMaster1.xml" Id="R95fced209a76441b" /></Relationships>
</file>

<file path=ppt/notesSlides/_rels/notesSlide10.xml.rels>&#65279;<?xml version="1.0" encoding="utf-8"?><Relationships xmlns="http://schemas.openxmlformats.org/package/2006/relationships"><Relationship Type="http://schemas.openxmlformats.org/officeDocument/2006/relationships/slide" Target="/ppt/slides/slide10.xml" Id="R65751adc29fb4006" /><Relationship Type="http://schemas.openxmlformats.org/officeDocument/2006/relationships/notesMaster" Target="/ppt/notesMasters/notesMaster1.xml" Id="Rf74dd717de974b3f" /></Relationships>
</file>

<file path=ppt/notesSlides/_rels/notesSlide11.xml.rels>&#65279;<?xml version="1.0" encoding="utf-8"?><Relationships xmlns="http://schemas.openxmlformats.org/package/2006/relationships"><Relationship Type="http://schemas.openxmlformats.org/officeDocument/2006/relationships/slide" Target="/ppt/slides/slide11.xml" Id="R50129f53f42f41da" /><Relationship Type="http://schemas.openxmlformats.org/officeDocument/2006/relationships/notesMaster" Target="/ppt/notesMasters/notesMaster1.xml" Id="Rabf60fa181604d75" /></Relationships>
</file>

<file path=ppt/notesSlides/notesSlide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Cover template. Replace the title, subtitle and hero image. All text remains editable.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Agenda layout. Rename the four chapters to match your narrative.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Statement slide. Keep the headline short and make it the single idea people should remember.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Metric-card template. Every value is a clearly marked placeholder; replace it with sourced project data.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Roadmap layout. Replace each stage label and description while preserving the left-to-right story.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Comparison layout. Use for current/future state, option A/B, or problem/solution.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Persona-card template. Replace roles, motivations and friction points with audience research.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Storyboard template. Add one visual and one narrative beat per card.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Case-study template. Replace the example prompt with an actual challenge, action and sourced outcome.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Action-plan template. Replace sprint labels, deliverables and owners.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Closing template. End with one clear decision or call to action.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slideLayouts/_rels/slideLayout1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b5de128706e34bd0" /></Relationships>
</file>

<file path=ppt/slideLayouts/slideLayout1.xml><?xml version="1.0" encoding="utf-8"?>
<p:sldLayout xmlns:p="http://schemas.openxmlformats.org/presentationml/2006/main" type="title">
  <p:cSld name="Title Slide"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theme" Target="/ppt/slideMasters/theme/theme2.xml" Id="Rbff32f7bc89f4b13" /><Relationship Type="http://schemas.openxmlformats.org/officeDocument/2006/relationships/slideLayout" Target="/ppt/slideLayouts/slideLayout1.xml" Id="Rd42955b7d57d49c5" /></Relationships>
</file>

<file path=ppt/slideMasters/slideMaster1.xml><?xml version="1.0" encoding="utf-8"?>
<p:sldMaster xmlns:p="http://schemas.openxmlformats.org/presentationml/2006/main">
  <p:cSld name="Master"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d42955b7d57d49c5"/>
  </p:sldLayoutIdLst>
  <p:txStyles>
    <p:titleStyle>
      <a:lvl1pPr xmlns:a="http://schemas.openxmlformats.org/drawingml/2006/main" algn="l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xmlns:a="http://schemas.openxmlformats.org/drawingml/2006/main" marL="228600" indent="-228600" algn="l">
        <a:lnSpc>
          <a:spcPct val="90000"/>
        </a:lnSpc>
        <a:spcBef>
          <a:spcPts val="1000"/>
        </a:spcBef>
        <a:buChar char="•"/>
        <a:defRPr sz="2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685800" indent="-228600" algn="l">
        <a:lnSpc>
          <a:spcPct val="90000"/>
        </a:lnSpc>
        <a:spcBef>
          <a:spcPts val="500"/>
        </a:spcBef>
        <a:buChar char="•"/>
        <a:defRPr sz="24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1143000" indent="-228600" algn="l">
        <a:lnSpc>
          <a:spcPct val="90000"/>
        </a:lnSpc>
        <a:spcBef>
          <a:spcPts val="500"/>
        </a:spcBef>
        <a:buChar char="•"/>
        <a:defRPr sz="20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600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20574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5146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9718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4290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886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xmlns:a="http://schemas.openxmlformats.org/drawingml/2006/main" marL="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457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914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371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18288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2860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743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200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657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Masters/theme/theme2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slides/_rels/slide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ee2f1fc1e0ee4db8" /><Relationship Type="http://schemas.openxmlformats.org/officeDocument/2006/relationships/image" Target="/ppt/media/image.png" Id="Rd62297980f364851" /><Relationship Type="http://schemas.openxmlformats.org/officeDocument/2006/relationships/notesSlide" Target="/ppt/notesSlides/notesSlide1.xml" Id="R0bd177c52a7a4033" /></Relationships>
</file>

<file path=ppt/slides/_rels/slide2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93d158cd3b754fc7" /><Relationship Type="http://schemas.openxmlformats.org/officeDocument/2006/relationships/notesSlide" Target="/ppt/notesSlides/notesSlide2.xml" Id="R71490f6837ff40df" /></Relationships>
</file>

<file path=ppt/slides/_rels/slide3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581723dc2f8742ad" /><Relationship Type="http://schemas.openxmlformats.org/officeDocument/2006/relationships/notesSlide" Target="/ppt/notesSlides/notesSlide3.xml" Id="R093b0dfe67f74042" /></Relationships>
</file>

<file path=ppt/slides/_rels/slide4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f4ce00e87d1846cb" /><Relationship Type="http://schemas.openxmlformats.org/officeDocument/2006/relationships/notesSlide" Target="/ppt/notesSlides/notesSlide4.xml" Id="Rfd8fae8f66b041b0" /></Relationships>
</file>

<file path=ppt/slides/_rels/slide5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447a1a2e142541e5" /><Relationship Type="http://schemas.openxmlformats.org/officeDocument/2006/relationships/notesSlide" Target="/ppt/notesSlides/notesSlide5.xml" Id="Rebf0c8950e994327" /></Relationships>
</file>

<file path=ppt/slides/_rels/slide6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c211a59eaa764674" /><Relationship Type="http://schemas.openxmlformats.org/officeDocument/2006/relationships/notesSlide" Target="/ppt/notesSlides/notesSlide6.xml" Id="Rc4318000d67b4c56" /></Relationships>
</file>

<file path=ppt/slides/_rels/slide7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ed229b20074d40b4" /><Relationship Type="http://schemas.openxmlformats.org/officeDocument/2006/relationships/notesSlide" Target="/ppt/notesSlides/notesSlide7.xml" Id="R4b5a1d6b1f1743f1" /></Relationships>
</file>

<file path=ppt/slides/_rels/slide8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cb637eb0036e4872" /><Relationship Type="http://schemas.openxmlformats.org/officeDocument/2006/relationships/notesSlide" Target="/ppt/notesSlides/notesSlide8.xml" Id="R7d6e01436f3b4844" /></Relationships>
</file>

<file path=ppt/slides/_rels/slide9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e78bfe326ba9488b" /><Relationship Type="http://schemas.openxmlformats.org/officeDocument/2006/relationships/notesSlide" Target="/ppt/notesSlides/notesSlide9.xml" Id="Re7cf18108c374a84" /></Relationships>
</file>

<file path=ppt/slides/_rels/slide10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8c1083b4d4ef4edd" /><Relationship Type="http://schemas.openxmlformats.org/officeDocument/2006/relationships/notesSlide" Target="/ppt/notesSlides/notesSlide10.xml" Id="R63aba65ee0df44c7" /></Relationships>
</file>

<file path=ppt/slides/_rels/slide1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f11704d1708b4456" /><Relationship Type="http://schemas.openxmlformats.org/officeDocument/2006/relationships/notesSlide" Target="/ppt/notesSlides/notesSlide11.xml" Id="Re34f32c660d4482d" /></Relationships>
</file>

<file path=ppt/slides/slide1.xml><?xml version="1.0" encoding="utf-8"?>
<p:sld xmlns:p="http://schemas.openxmlformats.org/presentationml/2006/main">
  <p:cSld>
    <p:bg>
      <p:bgPr>
        <a:solidFill xmlns:a="http://schemas.openxmlformats.org/drawingml/2006/main">
          <a:srgbClr val="0B1533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3DB2985C-D853-414D-9C74-327461F063A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2667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375DFB"/>
          </a:solidFill>
          <a:ln xmlns:a="http://schemas.openxmlformats.org/drawingml/2006/main" w="0">
            <a:noFill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D46E95BF-C75B-462B-9A9D-5F82563A1F5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628650"/>
            <a:ext cx="34290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F45B69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F45B69"/>
                </a:solidFill>
                <a:latin typeface="Helvetica Neue"/>
                <a:ea typeface="Helvetica Neue"/>
                <a:cs typeface="Helvetica Neue"/>
              </a:rPr>
              <a:t>YIHA TEMPLATE SERIES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D5186844-20B8-46E9-8808-151C5489D57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1409700"/>
            <a:ext cx="5572125" cy="2476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35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35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Influencer Marketing Pitch Deck PPT Template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00957BB7-0BEE-4E8C-A342-91BD09081F3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4248150"/>
            <a:ext cx="5334000" cy="1009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425" b="0">
                <a:solidFill>
                  <a:srgbClr val="D8DFE9"/>
                </a:solidFill>
                <a:latin typeface="Helvetica Neue"/>
                <a:ea typeface="Helvetica Neue"/>
                <a:cs typeface="Helvetica Neue"/>
              </a:defRPr>
            </a:pPr>
            <a:r>
              <a:rPr sz="1425" b="0">
                <a:solidFill>
                  <a:srgbClr val="D8DFE9"/>
                </a:solidFill>
                <a:latin typeface="Helvetica Neue"/>
                <a:ea typeface="Helvetica Neue"/>
                <a:cs typeface="Helvetica Neue"/>
              </a:rPr>
              <a:t>A skincare brand teams with three creators to launch a summer glow campaign.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04C98C3C-6B54-45AB-AD18-67BA5518D40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5791200"/>
            <a:ext cx="1619250" cy="304800"/>
          </a:xfrm>
          <a:prstGeom xmlns:a="http://schemas.openxmlformats.org/drawingml/2006/main" prst="roundRect">
            <a:avLst>
              <a:gd name="adj" fmla="val 25000"/>
            </a:avLst>
          </a:prstGeom>
          <a:solidFill xmlns:a="http://schemas.openxmlformats.org/drawingml/2006/main">
            <a:srgbClr val="F7F8FF"/>
          </a:solidFill>
          <a:ln xmlns:a="http://schemas.openxmlformats.org/drawingml/2006/main" w="0">
            <a:noFill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46E0FD9A-57BB-49CE-872A-6AE5F05811E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5857875"/>
            <a:ext cx="13906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63636"/>
          </a:bodyPr>
          <a:lstStyle xmlns:a="http://schemas.openxmlformats.org/drawingml/2006/main"/>
          <a:p xmlns:a="http://schemas.openxmlformats.org/drawingml/2006/main">
            <a:pPr algn="ctr">
              <a:defRPr sz="8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11 EDITABLE SLIDES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99406232-9522-4BC7-BFA4-CC51745281D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457450" y="5791200"/>
            <a:ext cx="1409700" cy="304800"/>
          </a:xfrm>
          <a:prstGeom xmlns:a="http://schemas.openxmlformats.org/drawingml/2006/main" prst="roundRect">
            <a:avLst>
              <a:gd name="adj" fmla="val 25000"/>
            </a:avLst>
          </a:prstGeom>
          <a:solidFill xmlns:a="http://schemas.openxmlformats.org/drawingml/2006/main">
            <a:srgbClr val="F7F8FF"/>
          </a:solidFill>
          <a:ln xmlns:a="http://schemas.openxmlformats.org/drawingml/2006/main" w="0">
            <a:noFill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FC6001AA-2E56-4C2A-BE0E-14E372BD36F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571750" y="5857875"/>
            <a:ext cx="11811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63636"/>
          </a:bodyPr>
          <a:lstStyle xmlns:a="http://schemas.openxmlformats.org/drawingml/2006/main"/>
          <a:p xmlns:a="http://schemas.openxmlformats.org/drawingml/2006/main">
            <a:pPr algn="ctr">
              <a:defRPr sz="8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COBALT TYPE</a:t>
            </a:r>
          </a:p>
        </p:txBody>
      </p:sp>
      <p:pic>
        <p:nvPicPr>
          <p:cNvPr id="18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d62297980f364851"/>
          <a:srcRect xmlns:a="http://schemas.openxmlformats.org/drawingml/2006/main" l="26871" t="0" r="26871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6858000" y="647700"/>
            <a:ext cx="4572000" cy="5562600"/>
          </a:xfrm>
          <a:prstGeom xmlns:a="http://schemas.openxmlformats.org/drawingml/2006/main"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8095136"/>
      </p:ext>
    </p:extLst>
  </p:cSld>
</p:sld>
</file>

<file path=ppt/slides/slide2.xml><?xml version="1.0" encoding="utf-8"?>
<p:sld xmlns:p="http://schemas.openxmlformats.org/presentationml/2006/main">
  <p:cSld>
    <p:bg>
      <p:bgPr>
        <a:solidFill xmlns:a="http://schemas.openxmlformats.org/drawingml/2006/main">
          <a:srgbClr val="F7F8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A1413C21-57BE-46A1-B5AD-0660796EF42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407D0F93-5E9C-49F4-BC23-750EF3C584C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OVERVIEW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0F27A03F-6505-4B26-A3FA-3E2069C1BE3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EF01941C-E70F-480E-9D20-2DE81239DAE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START HERE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23FF896C-96FC-4451-A7A3-B87C5E8C433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influencer marketing pitch deck in four chapters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A9452C91-2D5C-4835-BD2B-158CFD97778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28850"/>
            <a:ext cx="5086350" cy="1409700"/>
          </a:xfrm>
          <a:prstGeom xmlns:a="http://schemas.openxmlformats.org/drawingml/2006/main" prst="roundRect">
            <a:avLst>
              <a:gd name="adj" fmla="val 5405"/>
            </a:avLst>
          </a:prstGeom>
          <a:solidFill xmlns:a="http://schemas.openxmlformats.org/drawingml/2006/main">
            <a:srgbClr val="E4E9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151C3908-6960-49B7-9A2D-3B63E7B2F61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438400"/>
            <a:ext cx="6477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6428"/>
          </a:bodyPr>
          <a:lstStyle xmlns:a="http://schemas.openxmlformats.org/drawingml/2006/main"/>
          <a:p xmlns:a="http://schemas.openxmlformats.org/drawingml/2006/main">
            <a:pPr algn="l">
              <a:defRPr sz="21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21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B43A381A-64A0-444E-805A-C38F7BA62F4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95450" y="2457450"/>
            <a:ext cx="34290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Campaign Goal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ADD3419F-D146-46BF-AC29-E93EB48C4A4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95450" y="2914650"/>
            <a:ext cx="34290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rPr>
              <a:t>Set campaign goals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BEFB6F4E-3651-40FD-A728-93F5F0FB8B5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53150" y="2228850"/>
            <a:ext cx="5086350" cy="1409700"/>
          </a:xfrm>
          <a:prstGeom xmlns:a="http://schemas.openxmlformats.org/drawingml/2006/main" prst="roundRect">
            <a:avLst>
              <a:gd name="adj" fmla="val 5405"/>
            </a:avLst>
          </a:prstGeom>
          <a:solidFill xmlns:a="http://schemas.openxmlformats.org/drawingml/2006/main">
            <a:srgbClr val="FFE5E8"/>
          </a:solidFill>
          <a:ln xmlns:a="http://schemas.openxmlformats.org/drawingml/2006/main" w="0">
            <a:noFill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98097FC0-D95A-470B-BE2C-7CEFFDBEB5E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81750" y="2438400"/>
            <a:ext cx="6477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6428"/>
          </a:bodyPr>
          <a:lstStyle xmlns:a="http://schemas.openxmlformats.org/drawingml/2006/main"/>
          <a:p xmlns:a="http://schemas.openxmlformats.org/drawingml/2006/main">
            <a:pPr algn="l">
              <a:defRPr sz="21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21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C34E7D1A-1183-4760-B6B3-FD203F92571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2457450"/>
            <a:ext cx="34290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Creator Plan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F29A0F7B-9333-4B37-8E8D-3D6DB3D6046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2914650"/>
            <a:ext cx="34290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rPr>
              <a:t>Choose creator mix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D615BCA1-62E7-40E2-A09D-A6ECD10590D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981450"/>
            <a:ext cx="5086350" cy="1409700"/>
          </a:xfrm>
          <a:prstGeom xmlns:a="http://schemas.openxmlformats.org/drawingml/2006/main" prst="roundRect">
            <a:avLst>
              <a:gd name="adj" fmla="val 5405"/>
            </a:avLst>
          </a:prstGeom>
          <a:solidFill xmlns:a="http://schemas.openxmlformats.org/drawingml/2006/main">
            <a:srgbClr val="E4E9FF"/>
          </a:solidFill>
          <a:ln xmlns:a="http://schemas.openxmlformats.org/drawingml/2006/main" w="0">
            <a:noFill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64A477EC-389E-40CC-9D2D-300BF999938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191000"/>
            <a:ext cx="6477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6428"/>
          </a:bodyPr>
          <a:lstStyle xmlns:a="http://schemas.openxmlformats.org/drawingml/2006/main"/>
          <a:p xmlns:a="http://schemas.openxmlformats.org/drawingml/2006/main">
            <a:pPr algn="l">
              <a:defRPr sz="21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21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16A163B7-9E3C-4942-B6FF-CFC8AC9D7A1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95450" y="4210050"/>
            <a:ext cx="34290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Content Rollout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B7FB610D-5678-4F21-B721-FB1691B977E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95450" y="4667250"/>
            <a:ext cx="34290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rPr>
              <a:t>Align content angles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B450F067-F39F-44DF-B437-6F11D285818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53150" y="3981450"/>
            <a:ext cx="5086350" cy="1409700"/>
          </a:xfrm>
          <a:prstGeom xmlns:a="http://schemas.openxmlformats.org/drawingml/2006/main" prst="roundRect">
            <a:avLst>
              <a:gd name="adj" fmla="val 5405"/>
            </a:avLst>
          </a:prstGeom>
          <a:solidFill xmlns:a="http://schemas.openxmlformats.org/drawingml/2006/main">
            <a:srgbClr val="FFE5E8"/>
          </a:solidFill>
          <a:ln xmlns:a="http://schemas.openxmlformats.org/drawingml/2006/main" w="0">
            <a:noFill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3D819D9A-7B46-4E16-B71F-F7D1F123A71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81750" y="4191000"/>
            <a:ext cx="6477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6428"/>
          </a:bodyPr>
          <a:lstStyle xmlns:a="http://schemas.openxmlformats.org/drawingml/2006/main"/>
          <a:p xmlns:a="http://schemas.openxmlformats.org/drawingml/2006/main">
            <a:pPr algn="l">
              <a:defRPr sz="21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21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04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00552E46-9A31-4B3A-AE43-F667155CC96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4210050"/>
            <a:ext cx="34290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Results Review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E5FE89D8-F10A-4334-8654-CC68C2F6424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4667250"/>
            <a:ext cx="34290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rPr>
              <a:t>Launch and monitor</a:t>
            </a:r>
          </a:p>
        </p:txBody>
      </p:sp>
    </p:spTree>
    <p:extLst>
      <p:ext uri="{BB962C8B-B14F-4D97-AF65-F5344CB8AC3E}">
        <p14:creationId xmlns:p14="http://schemas.microsoft.com/office/powerpoint/2010/main" val="335638918"/>
      </p:ext>
    </p:extLst>
  </p:cSld>
</p:sld>
</file>

<file path=ppt/slides/slide3.xml><?xml version="1.0" encoding="utf-8"?>
<p:sld xmlns:p="http://schemas.openxmlformats.org/presentationml/2006/main">
  <p:cSld>
    <p:bg>
      <p:bgPr>
        <a:solidFill xmlns:a="http://schemas.openxmlformats.org/drawingml/2006/main">
          <a:srgbClr val="375DFB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A27002DB-542A-45FB-BA6F-D5E2E2B004A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AEFF6D24-B6F1-41FF-93CE-46460B1D340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C8D0DE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C8D0DE"/>
                </a:solidFill>
                <a:latin typeface="Helvetica Neue"/>
                <a:ea typeface="Helvetica Neue"/>
                <a:cs typeface="Helvetica Neue"/>
              </a:rPr>
              <a:t>BIG IDEA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A946B43A-43B9-4EA3-AFFD-C03BA9FB898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F45B69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45B69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0FF44A39-8558-4DD5-83BA-8A9764AB66A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1066800"/>
            <a:ext cx="30480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0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0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ONE IDEA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8C697E6B-C128-499C-AE92-35111E0D436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1619250"/>
            <a:ext cx="8286750" cy="2381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3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43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Micro-creators drive authentic product discovery.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70D4AFAF-3AC5-4903-947A-A20BCD0A838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4724400"/>
            <a:ext cx="10744200" cy="1200150"/>
          </a:xfrm>
          <a:prstGeom xmlns:a="http://schemas.openxmlformats.org/drawingml/2006/main" prst="roundRect">
            <a:avLst>
              <a:gd name="adj" fmla="val 6349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91CEFC6D-2BC7-4037-9C66-9339126F010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47750" y="5048250"/>
            <a:ext cx="9715500" cy="590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0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0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Use this page for the core message, campaign promise, or thesis that frames the rest of the deck.</a:t>
            </a:r>
          </a:p>
        </p:txBody>
      </p:sp>
    </p:spTree>
    <p:extLst>
      <p:ext uri="{BB962C8B-B14F-4D97-AF65-F5344CB8AC3E}">
        <p14:creationId xmlns:p14="http://schemas.microsoft.com/office/powerpoint/2010/main" val="1334832284"/>
      </p:ext>
    </p:extLst>
  </p:cSld>
</p:sld>
</file>

<file path=ppt/slides/slide4.xml><?xml version="1.0" encoding="utf-8"?>
<p:sld xmlns:p="http://schemas.openxmlformats.org/presentationml/2006/main">
  <p:cSld>
    <p:bg>
      <p:bgPr>
        <a:solidFill xmlns:a="http://schemas.openxmlformats.org/drawingml/2006/main">
          <a:srgbClr val="F7F8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C6B1FD26-E850-4BA2-BB2A-B9F7D35E9EA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D069506C-5E06-449C-86C6-B2A5B904B0E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SNAPSHOT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6D91A9C2-2072-45F5-9BD7-960FD875B92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04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5AFBFF96-A289-4D61-84BA-9651DF10C8D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AT A GLANCE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BC48CB0C-C545-479C-A885-AD51B44E7B9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Three lenses on influencer marketing pitch deck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3B11622E-71B3-4064-A633-6AF87506ED9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86000"/>
            <a:ext cx="3276600" cy="3257550"/>
          </a:xfrm>
          <a:prstGeom xmlns:a="http://schemas.openxmlformats.org/drawingml/2006/main" prst="roundRect">
            <a:avLst>
              <a:gd name="adj" fmla="val 2339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E4E9FF"/>
            </a:solidFill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9CA613D2-F6EA-4F67-BA55-8BB37F10DFB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2609850"/>
            <a:ext cx="272415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05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405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68EA7849-47A6-45C1-A75E-1AFDC33FF48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3810000"/>
            <a:ext cx="27241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PRIMARY TOPIC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467796F3-4156-4B20-9497-B886F390D79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4248150"/>
            <a:ext cx="272415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7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7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influencer marketing pitch deck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988692C2-9A89-4A4D-AC95-E52CB16B14E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5143500"/>
            <a:ext cx="2724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EXAMPLE — REPLACE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3F496ABD-E52F-4794-888A-99B9A740955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05300" y="2286000"/>
            <a:ext cx="3276600" cy="3257550"/>
          </a:xfrm>
          <a:prstGeom xmlns:a="http://schemas.openxmlformats.org/drawingml/2006/main" prst="roundRect">
            <a:avLst>
              <a:gd name="adj" fmla="val 2339"/>
            </a:avLst>
          </a:prstGeom>
          <a:solidFill xmlns:a="http://schemas.openxmlformats.org/drawingml/2006/main">
            <a:srgbClr val="0B1533"/>
          </a:solidFill>
          <a:ln xmlns:a="http://schemas.openxmlformats.org/drawingml/2006/main" w="0">
            <a:noFill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12E5537B-010E-4679-A85E-D9803718F7C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2609850"/>
            <a:ext cx="272415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050" b="1">
                <a:solidFill>
                  <a:srgbClr val="F45B69"/>
                </a:solidFill>
                <a:latin typeface="Helvetica Neue"/>
                <a:ea typeface="Helvetica Neue"/>
                <a:cs typeface="Helvetica Neue"/>
              </a:defRPr>
            </a:pPr>
            <a:r>
              <a:rPr sz="4050" b="1">
                <a:solidFill>
                  <a:srgbClr val="F45B69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A1349299-39E0-421D-817A-C235B5BB051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3810000"/>
            <a:ext cx="27241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D2D9E3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D2D9E3"/>
                </a:solidFill>
                <a:latin typeface="Helvetica Neue"/>
                <a:ea typeface="Helvetica Neue"/>
                <a:cs typeface="Helvetica Neue"/>
              </a:rPr>
              <a:t>CONTENT ANGLE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6A68920D-DE1D-42AF-BD23-92AC23D3EC7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4248150"/>
            <a:ext cx="272415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Micro-creators drive authentic product di…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1CCB873E-AE59-4D93-A32F-10E7A8BE96A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5143500"/>
            <a:ext cx="2724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F45B69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F45B69"/>
                </a:solidFill>
                <a:latin typeface="Helvetica Neue"/>
                <a:ea typeface="Helvetica Neue"/>
                <a:cs typeface="Helvetica Neue"/>
              </a:rPr>
              <a:t>EXAMPLE — REPLACE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F3C12FCB-A026-4135-9B7D-5402A532939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24800" y="2286000"/>
            <a:ext cx="3276600" cy="3257550"/>
          </a:xfrm>
          <a:prstGeom xmlns:a="http://schemas.openxmlformats.org/drawingml/2006/main" prst="roundRect">
            <a:avLst>
              <a:gd name="adj" fmla="val 2339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E4E9FF"/>
            </a:solidFill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D6AD407C-B5FE-441E-BA46-BD12B97E1FB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2609850"/>
            <a:ext cx="272415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05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405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8A6DE659-4A78-4BED-B240-BD0659BCEB5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3810000"/>
            <a:ext cx="27241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NEXT ACTION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AF2055DE-0F79-4542-B1C0-2FC37BA81B6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4248150"/>
            <a:ext cx="272415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7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7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Marketing: Review next steps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8F819F3A-6112-429F-BD2F-6A93A4B993A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5143500"/>
            <a:ext cx="2724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EXAMPLE — REPLACE</a:t>
            </a:r>
          </a:p>
        </p:txBody>
      </p:sp>
    </p:spTree>
    <p:extLst>
      <p:ext uri="{BB962C8B-B14F-4D97-AF65-F5344CB8AC3E}">
        <p14:creationId xmlns:p14="http://schemas.microsoft.com/office/powerpoint/2010/main" val="1314919723"/>
      </p:ext>
    </p:extLst>
  </p:cSld>
</p:sld>
</file>

<file path=ppt/slides/slide5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7" name="">
            <a:extLst xmlns:a="http://schemas.openxmlformats.org/drawingml/2006/main">
              <a:ext uri="{FF2B5EF4-FFF2-40B4-BE49-F238E27FC236}">
                <a16:creationId xmlns:a16="http://schemas.microsoft.com/office/drawing/2014/main" id="{E7CB5B16-41C8-4219-AC3F-F95A02E2BCC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1E2097B6-B8E3-4171-9557-68B662C8B11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ROADMAP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B4C5A0F5-83B7-48F4-9EB2-D1359BD1B4E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05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C56C57C5-315D-4E3C-8A71-EADC919EEDE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FROM IDEA TO IMPACT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AFC32C2A-29D2-4C81-A136-F805322C918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A five-stage Marketing workflow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36DA3EF4-770B-4071-B6F0-799E8784BCA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66800" y="3248025"/>
            <a:ext cx="9620250" cy="762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4E9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E6F2D086-9AAE-4979-BBD7-310D9FED313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525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0B1533"/>
          </a:solidFill>
          <a:ln xmlns:a="http://schemas.openxmlformats.org/drawingml/2006/main" w="0">
            <a:noFill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FBD32443-89D9-4B8E-9BAD-D3A4E101D80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525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1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B3765254-F988-414F-8C90-CFAD4724E68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Set campaign goals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62720BF4-8064-43E6-8AA9-D5D721F5CB3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DISCOVER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57A2188C-9782-4154-A6F7-6181DE675E3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861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0B1533"/>
          </a:solidFill>
          <a:ln xmlns:a="http://schemas.openxmlformats.org/drawingml/2006/main" w="0">
            <a:noFill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C2455AFB-7D43-46D2-8984-A683DF18903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861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2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AEA2A5EE-07CD-445C-BB77-6673592D603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8956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Choose creator mix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E8F7AED7-8E10-48B7-B4A2-7D611C2A882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8956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FRAME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D9A4BAF0-D0D7-4803-BA58-F3726BCE102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6197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375DFB"/>
          </a:solidFill>
          <a:ln xmlns:a="http://schemas.openxmlformats.org/drawingml/2006/main" w="0">
            <a:noFill/>
          </a:ln>
        </p:spPr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9D1AA004-3E22-4C83-A9BD-A50B145B766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6197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3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C9F465C3-F6DF-474A-8906-2AC86D0B0D6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292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Align content angles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56D096E1-DA3E-4884-B9CF-B2FEB4106B4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292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CREATE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42A3BD0E-4D52-4F1D-8F7F-E68E6953006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533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0B1533"/>
          </a:solidFill>
          <a:ln xmlns:a="http://schemas.openxmlformats.org/drawingml/2006/main" w="0">
            <a:noFill/>
          </a:ln>
        </p:spPr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D1128724-EBA5-48DF-AD11-701DBF91C5C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533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4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9B11AFB1-2629-4747-978B-BDFF127BBE6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Launch and monitor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F90F6358-19DA-41C6-9473-A55BAB87F00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LAUNCH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F89853A7-8678-4E72-9941-366E57180C5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8869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0B1533"/>
          </a:solidFill>
          <a:ln xmlns:a="http://schemas.openxmlformats.org/drawingml/2006/main" w="0">
            <a:noFill/>
          </a:ln>
        </p:spPr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73CB3894-4A90-47E9-9A56-ADE7C48E5A9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8869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5</a:t>
            </a:r>
          </a:p>
        </p:txBody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290E6AFB-776A-4C15-B869-F11CA63B908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2964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Review next steps</a:t>
            </a:r>
          </a:p>
        </p:txBody>
      </p:sp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06D37188-55F8-4D20-B4C4-E41CB0E41E7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2964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LEARN</a:t>
            </a:r>
          </a:p>
        </p:txBody>
      </p:sp>
    </p:spTree>
    <p:extLst>
      <p:ext uri="{BB962C8B-B14F-4D97-AF65-F5344CB8AC3E}">
        <p14:creationId xmlns:p14="http://schemas.microsoft.com/office/powerpoint/2010/main" val="1133926532"/>
      </p:ext>
    </p:extLst>
  </p:cSld>
</p:sld>
</file>

<file path=ppt/slides/slide6.xml><?xml version="1.0" encoding="utf-8"?>
<p:sld xmlns:p="http://schemas.openxmlformats.org/presentationml/2006/main">
  <p:cSld>
    <p:bg>
      <p:bgPr>
        <a:solidFill xmlns:a="http://schemas.openxmlformats.org/drawingml/2006/main">
          <a:srgbClr val="F7F8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31FE6394-6D50-447A-B86E-BF72FCA8C5C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27590131-7303-4957-8FEF-255CF787BBF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COMPARISON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959F85E8-7981-4852-8F72-689A90B460D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06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A00BB933-D2BE-4101-A43B-697664E4EF8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CHOOSE THE STRONGER PATH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A222A837-8F46-4A0B-9C89-211445D47DB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influencer marketing pitch deck: before and after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710CE74C-B8EC-44A4-A5F1-182B6BBC2BA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152650"/>
            <a:ext cx="5238750" cy="3619500"/>
          </a:xfrm>
          <a:prstGeom xmlns:a="http://schemas.openxmlformats.org/drawingml/2006/main" prst="roundRect">
            <a:avLst>
              <a:gd name="adj" fmla="val 2105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986D1773-4DAB-4F2A-B88C-FB36E57169C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2457450"/>
            <a:ext cx="44767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94A3B8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94A3B8"/>
                </a:solidFill>
                <a:latin typeface="Helvetica Neue"/>
                <a:ea typeface="Helvetica Neue"/>
                <a:cs typeface="Helvetica Neue"/>
              </a:rPr>
              <a:t>BEFORE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DF3736AF-4042-4F69-9A5C-50DD6433690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314325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94A3B8"/>
          </a:solidFill>
          <a:ln xmlns:a="http://schemas.openxmlformats.org/drawingml/2006/main" w="0">
            <a:noFill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D3FB31A8-0DEA-4B18-9E10-5F02C43FC5A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66850" y="310515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2277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Messaging feels scattered across creators.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5A11BAB8-32E6-438F-967A-A7F8D7C165D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388620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94A3B8"/>
          </a:solidFill>
          <a:ln xmlns:a="http://schemas.openxmlformats.org/drawingml/2006/main" w="0">
            <a:noFill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97A48B3B-4803-4148-B625-1CB6EFADE90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66850" y="384810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0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Brand voice changes from post to post.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3AD7E41E-F023-4963-883F-34510EDAA21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462915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94A3B8"/>
          </a:solidFill>
          <a:ln xmlns:a="http://schemas.openxmlformats.org/drawingml/2006/main" w="0">
            <a:noFill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0149A0BB-5480-4E9D-96FC-D0A54602FD2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66850" y="459105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0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No clear way to track content status.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76FFD235-A6FE-4D21-88C1-4E6C4923DF5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67450" y="2152650"/>
            <a:ext cx="5238750" cy="3619500"/>
          </a:xfrm>
          <a:prstGeom xmlns:a="http://schemas.openxmlformats.org/drawingml/2006/main" prst="roundRect">
            <a:avLst>
              <a:gd name="adj" fmla="val 2105"/>
            </a:avLst>
          </a:prstGeom>
          <a:solidFill xmlns:a="http://schemas.openxmlformats.org/drawingml/2006/main">
            <a:srgbClr val="0B1533"/>
          </a:solidFill>
          <a:ln xmlns:a="http://schemas.openxmlformats.org/drawingml/2006/main" w="0">
            <a:noFill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2F9E0342-712C-4D7D-871E-5F3E844D220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91300" y="2457450"/>
            <a:ext cx="44767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F45B69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F45B69"/>
                </a:solidFill>
                <a:latin typeface="Helvetica Neue"/>
                <a:ea typeface="Helvetica Neue"/>
                <a:cs typeface="Helvetica Neue"/>
              </a:rPr>
              <a:t>AFTER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C6D5CDAF-BC15-4C72-971E-C901E3DE630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91300" y="314325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45B69"/>
          </a:solidFill>
          <a:ln xmlns:a="http://schemas.openxmlformats.org/drawingml/2006/main" w="0">
            <a:noFill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4C9F47DC-3E33-4CB8-9E27-86787DCCBB9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0" y="310515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Each creator has a focused role.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DADC05D6-2051-46C8-9238-DF0D012C27F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91300" y="388620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45B69"/>
          </a:solidFill>
          <a:ln xmlns:a="http://schemas.openxmlformats.org/drawingml/2006/main" w="0">
            <a:noFill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DE1384EC-144B-4E70-ADE9-263CAD7EF46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0" y="384810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7447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Posts share one consistent campaign story.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38DB203B-31CF-42E8-A104-3D62C2C3545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91300" y="462915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45B69"/>
          </a:solidFill>
          <a:ln xmlns:a="http://schemas.openxmlformats.org/drawingml/2006/main" w="0">
            <a:noFill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B49D4997-0729-497D-AF35-A33B497CAD9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0" y="459105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The team can review progress at a glance.</a:t>
            </a:r>
          </a:p>
        </p:txBody>
      </p:sp>
    </p:spTree>
    <p:extLst>
      <p:ext uri="{BB962C8B-B14F-4D97-AF65-F5344CB8AC3E}">
        <p14:creationId xmlns:p14="http://schemas.microsoft.com/office/powerpoint/2010/main" val="592008541"/>
      </p:ext>
    </p:extLst>
  </p:cSld>
</p:sld>
</file>

<file path=ppt/slides/slide7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1DEBAF4E-0692-41FC-9450-E7493127AB7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A0CF1FBD-A5D1-4D42-9884-3DD4B187102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AUDIENCE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7E08655C-9316-4A1C-96E6-F475AD17FA3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07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61030283-526A-45DB-99CF-270398B0910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DESIGN FOR REAL PEOPLE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D1A1AF5F-7441-4FA0-A9AC-4C132A917D0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Three audience lenses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57BD8F25-74E3-4AAD-A2BF-D7365CBB077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47900"/>
            <a:ext cx="3276600" cy="3371850"/>
          </a:xfrm>
          <a:prstGeom xmlns:a="http://schemas.openxmlformats.org/drawingml/2006/main" prst="roundRect">
            <a:avLst>
              <a:gd name="adj" fmla="val 2326"/>
            </a:avLst>
          </a:prstGeom>
          <a:solidFill xmlns:a="http://schemas.openxmlformats.org/drawingml/2006/main">
            <a:srgbClr val="F7F8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876FF118-4B2D-4073-8BD1-F847AD7E579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2552700"/>
            <a:ext cx="685800" cy="6858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0B1533"/>
          </a:solidFill>
          <a:ln xmlns:a="http://schemas.openxmlformats.org/drawingml/2006/main" w="0">
            <a:noFill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E4C24C1B-9C1D-433E-91FC-FC698EA8E37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2752725"/>
            <a:ext cx="6858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0104EB42-81D1-47D6-8BF3-3D97E2C6921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3638550"/>
            <a:ext cx="2686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BRAND MANAGER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75C51627-5619-4F98-9801-A4CA42206A3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4210050"/>
            <a:ext cx="2686050" cy="914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Needs a clear plan for creator selection, messaging, and approvals.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C0B5FC50-A4D1-4F45-82F3-451D6357A76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05300" y="2247900"/>
            <a:ext cx="3276600" cy="3371850"/>
          </a:xfrm>
          <a:prstGeom xmlns:a="http://schemas.openxmlformats.org/drawingml/2006/main" prst="roundRect">
            <a:avLst>
              <a:gd name="adj" fmla="val 2326"/>
            </a:avLst>
          </a:prstGeom>
          <a:solidFill xmlns:a="http://schemas.openxmlformats.org/drawingml/2006/main">
            <a:srgbClr val="E4E9FF"/>
          </a:solidFill>
          <a:ln xmlns:a="http://schemas.openxmlformats.org/drawingml/2006/main" w="0">
            <a:noFill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4F1EEF85-DBA0-46A2-A31D-5F1C4FC16AD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2552700"/>
            <a:ext cx="685800" cy="6858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375DFB"/>
          </a:solidFill>
          <a:ln xmlns:a="http://schemas.openxmlformats.org/drawingml/2006/main" w="0">
            <a:noFill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1A9288AC-5AE0-4E45-9846-EA0E03071C9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2752725"/>
            <a:ext cx="6858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A950148B-28B1-450B-A0A0-3D8C4D85500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3638550"/>
            <a:ext cx="2686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CREATOR LEAD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2D770C44-DC58-4BC9-A7CE-CCBB69F7777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4210050"/>
            <a:ext cx="2686050" cy="914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Needs simple deliverables, timelines, and brand guidelines.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F403DEDD-59F3-457B-976D-9A67AC3EB6F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24800" y="2247900"/>
            <a:ext cx="3276600" cy="3371850"/>
          </a:xfrm>
          <a:prstGeom xmlns:a="http://schemas.openxmlformats.org/drawingml/2006/main" prst="roundRect">
            <a:avLst>
              <a:gd name="adj" fmla="val 2326"/>
            </a:avLst>
          </a:prstGeom>
          <a:solidFill xmlns:a="http://schemas.openxmlformats.org/drawingml/2006/main">
            <a:srgbClr val="F7F8FF"/>
          </a:solidFill>
          <a:ln xmlns:a="http://schemas.openxmlformats.org/drawingml/2006/main" w="0">
            <a:noFill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8A010203-7D4C-4FE0-BE6B-040234FDC50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2552700"/>
            <a:ext cx="685800" cy="6858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0B1533"/>
          </a:solidFill>
          <a:ln xmlns:a="http://schemas.openxmlformats.org/drawingml/2006/main" w="0">
            <a:noFill/>
          </a:ln>
        </p:spPr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B3A52E4F-109F-429A-83CD-5CE99B0885B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2752725"/>
            <a:ext cx="6858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387B3F2A-B35A-4AD3-824D-303ECBF547E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3638550"/>
            <a:ext cx="2686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SALES TEAM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4C15CF89-DAFB-4722-8FAD-6D3B3BD7C67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4210050"/>
            <a:ext cx="2686050" cy="914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Needs campaign themes they can use in outreach and follow-up.</a:t>
            </a:r>
          </a:p>
        </p:txBody>
      </p:sp>
    </p:spTree>
    <p:extLst>
      <p:ext uri="{BB962C8B-B14F-4D97-AF65-F5344CB8AC3E}">
        <p14:creationId xmlns:p14="http://schemas.microsoft.com/office/powerpoint/2010/main" val="1430644586"/>
      </p:ext>
    </p:extLst>
  </p:cSld>
</p:sld>
</file>

<file path=ppt/slides/slide8.xml><?xml version="1.0" encoding="utf-8"?>
<p:sld xmlns:p="http://schemas.openxmlformats.org/presentationml/2006/main">
  <p:cSld>
    <p:bg>
      <p:bgPr>
        <a:solidFill xmlns:a="http://schemas.openxmlformats.org/drawingml/2006/main">
          <a:srgbClr val="0B1533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0" name="">
            <a:extLst xmlns:a="http://schemas.openxmlformats.org/drawingml/2006/main">
              <a:ext uri="{FF2B5EF4-FFF2-40B4-BE49-F238E27FC236}">
                <a16:creationId xmlns:a16="http://schemas.microsoft.com/office/drawing/2014/main" id="{5DA13F58-6F0C-4848-99C1-681D22BE08F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23D9B44F-D3F6-4477-A579-D7B54420FA0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C8D0DE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C8D0DE"/>
                </a:solidFill>
                <a:latin typeface="Helvetica Neue"/>
                <a:ea typeface="Helvetica Neue"/>
                <a:cs typeface="Helvetica Neue"/>
              </a:rPr>
              <a:t>STORYBOARD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D2F36584-DCAE-450C-BE6C-578A25B92BD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F45B69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45B69"/>
                </a:solidFill>
                <a:latin typeface="Helvetica Neue"/>
                <a:ea typeface="Helvetica Neue"/>
                <a:cs typeface="Helvetica Neue"/>
              </a:rPr>
              <a:t>08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10385EF7-F548-4B39-9654-2001DD5309D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F45B69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F45B69"/>
                </a:solidFill>
                <a:latin typeface="Helvetica Neue"/>
                <a:ea typeface="Helvetica Neue"/>
                <a:cs typeface="Helvetica Neue"/>
              </a:rPr>
              <a:t>BUILD THE STORY BEAT BY BEAT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547A3392-6367-43B5-944B-E7332656B1C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Four scenes, one coherent arc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86EF972B-57E8-472E-BA33-501C35C3EC2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66950"/>
            <a:ext cx="2381250" cy="314325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95E81FD0-2E91-4717-8CAE-1FD4C6207FE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2476500"/>
            <a:ext cx="4572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2506714B-8905-4F9D-A464-CA67D310CE6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2952750"/>
            <a:ext cx="2000250" cy="1066800"/>
          </a:xfrm>
          <a:prstGeom xmlns:a="http://schemas.openxmlformats.org/drawingml/2006/main" prst="roundRect">
            <a:avLst>
              <a:gd name="adj" fmla="val 7143"/>
            </a:avLst>
          </a:prstGeom>
          <a:solidFill xmlns:a="http://schemas.openxmlformats.org/drawingml/2006/main">
            <a:srgbClr val="E4E9FF"/>
          </a:solidFill>
          <a:ln xmlns:a="http://schemas.openxmlformats.org/drawingml/2006/main" w="0">
            <a:noFill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F443077F-3370-4D52-8710-5AB2F62926D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3362325"/>
            <a:ext cx="17335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[ DROP VISUAL HERE ]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80317D2C-9588-4074-9339-8C0AC041900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4324350"/>
            <a:ext cx="2000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HOOK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1916F9EA-25E1-4C29-8931-582E6ED88E7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4686300"/>
            <a:ext cx="20002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Set campaign goals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A02D81A4-4381-469F-BC25-5CB163E11C0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90900" y="2266950"/>
            <a:ext cx="2381250" cy="314325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E4E9FF"/>
          </a:solidFill>
          <a:ln xmlns:a="http://schemas.openxmlformats.org/drawingml/2006/main" w="0">
            <a:noFill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7BC983AF-5309-4F91-9DC4-B638344098B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81400" y="2476500"/>
            <a:ext cx="4572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AB75BA34-29C7-45CF-BE35-872595F5FBA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81400" y="2952750"/>
            <a:ext cx="2000250" cy="1066800"/>
          </a:xfrm>
          <a:prstGeom xmlns:a="http://schemas.openxmlformats.org/drawingml/2006/main" prst="roundRect">
            <a:avLst>
              <a:gd name="adj" fmla="val 7143"/>
            </a:avLst>
          </a:prstGeom>
          <a:solidFill xmlns:a="http://schemas.openxmlformats.org/drawingml/2006/main">
            <a:srgbClr val="FFE5E8"/>
          </a:solidFill>
          <a:ln xmlns:a="http://schemas.openxmlformats.org/drawingml/2006/main" w="0">
            <a:noFill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CCDFA76D-5251-496A-8F58-C87343E3F52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714750" y="3362325"/>
            <a:ext cx="17335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[ DROP VISUAL HERE ]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94BD1868-AB33-4FB6-A158-1D0064B721B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81400" y="4324350"/>
            <a:ext cx="2000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TENSION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4C3A0238-5A4F-42B4-B295-03AB86C459F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81400" y="4686300"/>
            <a:ext cx="20002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Choose creator mix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70830380-42AF-4765-96F9-578DE79CABB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2266950"/>
            <a:ext cx="2381250" cy="314325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FB7A43D1-F4CB-4862-B5E8-997990E2911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2476500"/>
            <a:ext cx="4572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126E464D-1082-40DD-9D6C-BD5FC9CD07E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2952750"/>
            <a:ext cx="2000250" cy="1066800"/>
          </a:xfrm>
          <a:prstGeom xmlns:a="http://schemas.openxmlformats.org/drawingml/2006/main" prst="roundRect">
            <a:avLst>
              <a:gd name="adj" fmla="val 7143"/>
            </a:avLst>
          </a:prstGeom>
          <a:solidFill xmlns:a="http://schemas.openxmlformats.org/drawingml/2006/main">
            <a:srgbClr val="E4E9FF"/>
          </a:solidFill>
          <a:ln xmlns:a="http://schemas.openxmlformats.org/drawingml/2006/main" w="0">
            <a:noFill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ADD1AA82-8116-41D9-93BA-3D9ABCA2575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19850" y="3362325"/>
            <a:ext cx="17335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[ DROP VISUAL HERE ]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494EEC80-6271-42B0-B8E9-4501BFF19A2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4324350"/>
            <a:ext cx="2000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REVEAL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5E21D6C4-7552-45E2-99CF-7D2D3C3F525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4686300"/>
            <a:ext cx="20002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Align content angles</a:t>
            </a:r>
          </a:p>
        </p:txBody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499FFDC8-62F8-424C-B3D4-B0788166FE3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01100" y="2266950"/>
            <a:ext cx="2381250" cy="314325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E4E9FF"/>
          </a:solidFill>
          <a:ln xmlns:a="http://schemas.openxmlformats.org/drawingml/2006/main" w="0">
            <a:noFill/>
          </a:ln>
        </p:spPr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57D381F6-2DCD-4CE0-9F3C-00BF376F471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91600" y="2476500"/>
            <a:ext cx="4572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04</a:t>
            </a:r>
          </a:p>
        </p:txBody>
      </p:sp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6F2B929E-AEA8-42D5-9C43-95A541CD5F3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91600" y="2952750"/>
            <a:ext cx="2000250" cy="1066800"/>
          </a:xfrm>
          <a:prstGeom xmlns:a="http://schemas.openxmlformats.org/drawingml/2006/main" prst="roundRect">
            <a:avLst>
              <a:gd name="adj" fmla="val 7143"/>
            </a:avLst>
          </a:prstGeom>
          <a:solidFill xmlns:a="http://schemas.openxmlformats.org/drawingml/2006/main">
            <a:srgbClr val="FFE5E8"/>
          </a:solidFill>
          <a:ln xmlns:a="http://schemas.openxmlformats.org/drawingml/2006/main" w="0">
            <a:noFill/>
          </a:ln>
        </p:spPr>
      </p:sp>
      <p:sp>
        <p:nvSpPr>
          <p:cNvPr id="27" name="">
            <a:extLst xmlns:a="http://schemas.openxmlformats.org/drawingml/2006/main">
              <a:ext uri="{FF2B5EF4-FFF2-40B4-BE49-F238E27FC236}">
                <a16:creationId xmlns:a16="http://schemas.microsoft.com/office/drawing/2014/main" id="{52A32F56-E29E-4003-8548-C9F78D42341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24950" y="3362325"/>
            <a:ext cx="17335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[ DROP VISUAL HERE ]</a:t>
            </a:r>
          </a:p>
        </p:txBody>
      </p:sp>
      <p:sp>
        <p:nvSpPr>
          <p:cNvPr id="28" name="">
            <a:extLst xmlns:a="http://schemas.openxmlformats.org/drawingml/2006/main">
              <a:ext uri="{FF2B5EF4-FFF2-40B4-BE49-F238E27FC236}">
                <a16:creationId xmlns:a16="http://schemas.microsoft.com/office/drawing/2014/main" id="{C67793F7-FE2F-4115-A55D-87D18EFBA75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91600" y="4324350"/>
            <a:ext cx="2000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ACTION</a:t>
            </a:r>
          </a:p>
        </p:txBody>
      </p:sp>
      <p:sp>
        <p:nvSpPr>
          <p:cNvPr id="29" name="">
            <a:extLst xmlns:a="http://schemas.openxmlformats.org/drawingml/2006/main">
              <a:ext uri="{FF2B5EF4-FFF2-40B4-BE49-F238E27FC236}">
                <a16:creationId xmlns:a16="http://schemas.microsoft.com/office/drawing/2014/main" id="{965F6702-6635-4C1C-BA9A-A050F689303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91600" y="4686300"/>
            <a:ext cx="20002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Launch and monitor</a:t>
            </a:r>
          </a:p>
        </p:txBody>
      </p:sp>
    </p:spTree>
    <p:extLst>
      <p:ext uri="{BB962C8B-B14F-4D97-AF65-F5344CB8AC3E}">
        <p14:creationId xmlns:p14="http://schemas.microsoft.com/office/powerpoint/2010/main" val="1609472083"/>
      </p:ext>
    </p:extLst>
  </p:cSld>
</p:sld>
</file>

<file path=ppt/slides/slide9.xml><?xml version="1.0" encoding="utf-8"?>
<p:sld xmlns:p="http://schemas.openxmlformats.org/presentationml/2006/main">
  <p:cSld>
    <p:bg>
      <p:bgPr>
        <a:solidFill xmlns:a="http://schemas.openxmlformats.org/drawingml/2006/main">
          <a:srgbClr val="F7F8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F63BF6FE-6727-4B1F-A7B5-360F9149014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4B954028-83B2-4EF4-9E30-B4DA6905C9F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CASE STUDY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C2DF67ED-3F08-44CF-B8FE-ECEA8B11A61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09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B4F2F5F5-F6E6-468F-92DE-A9EA5A6ED57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TURN THE IDEA INTO A PROOF POINT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9D41B8E9-AB47-465E-AB11-3A9C4F562BE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influencer marketing pitch deck: a compact case-study structure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9BC38535-BDA4-4C2C-9548-14075BCF52F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09800"/>
            <a:ext cx="4152900" cy="3657600"/>
          </a:xfrm>
          <a:prstGeom xmlns:a="http://schemas.openxmlformats.org/drawingml/2006/main" prst="roundRect">
            <a:avLst>
              <a:gd name="adj" fmla="val 2083"/>
            </a:avLst>
          </a:prstGeom>
          <a:solidFill xmlns:a="http://schemas.openxmlformats.org/drawingml/2006/main">
            <a:srgbClr val="0B1533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D6AC3B71-3FBD-473A-AB33-95C4D4BBC1B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2590800"/>
            <a:ext cx="33337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F45B69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F45B69"/>
                </a:solidFill>
                <a:latin typeface="Helvetica Neue"/>
                <a:ea typeface="Helvetica Neue"/>
                <a:cs typeface="Helvetica Neue"/>
              </a:rPr>
              <a:t>THE CHALLENGE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6F56E986-4A59-49B6-B2DD-B0B205F7959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3086100"/>
            <a:ext cx="3219450" cy="1314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0818"/>
          </a:bodyPr>
          <a:lstStyle xmlns:a="http://schemas.openxmlformats.org/drawingml/2006/main"/>
          <a:p xmlns:a="http://schemas.openxmlformats.org/drawingml/2006/main">
            <a:pPr algn="l">
              <a:defRPr sz="22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22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How can Luma Skin turn creator posts into one cohesive launch story?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6A3C728C-1497-469F-BFB9-B6F5A460B06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4857750"/>
            <a:ext cx="318135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125" b="0">
                <a:solidFill>
                  <a:srgbClr val="C9D2DE"/>
                </a:solidFill>
                <a:latin typeface="Helvetica Neue"/>
                <a:ea typeface="Helvetica Neue"/>
                <a:cs typeface="Helvetica Neue"/>
              </a:defRPr>
            </a:pPr>
            <a:r>
              <a:rPr sz="1125" b="0">
                <a:solidFill>
                  <a:srgbClr val="C9D2DE"/>
                </a:solidFill>
                <a:latin typeface="Helvetica Neue"/>
                <a:ea typeface="Helvetica Neue"/>
                <a:cs typeface="Helvetica Neue"/>
              </a:rPr>
              <a:t>Add the real constraint, audience and baseline here.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F192B8F8-1002-4BDC-B473-5BEF2E917C7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86400" y="2247900"/>
            <a:ext cx="5143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5912C0C5-3F51-4622-A676-FDC48EA0AD3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2228850"/>
            <a:ext cx="17145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3333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Insight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73CDE65F-24D8-4742-9DDE-84E73476FD2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2647950"/>
            <a:ext cx="440055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Choose creator mix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CC8B602F-381A-4A86-9AC4-A07937874BE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86400" y="3448050"/>
            <a:ext cx="5143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69465ABE-5576-4915-9935-4B0955FDFCF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3429000"/>
            <a:ext cx="17145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3333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Move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B8010713-DBBE-4DD7-BB2B-97C1C3F3BA3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3848100"/>
            <a:ext cx="440055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Align content angles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8977FA51-913C-4E3C-9FEE-77699484F40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86400" y="4648200"/>
            <a:ext cx="5143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756B74DF-A5A9-4F22-9141-D2379EE07AB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4629150"/>
            <a:ext cx="17145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3333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Result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CF069149-0BD2-4A39-87AC-DF3BD37343B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5048250"/>
            <a:ext cx="440055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Review next steps</a:t>
            </a:r>
          </a:p>
        </p:txBody>
      </p:sp>
    </p:spTree>
    <p:extLst>
      <p:ext uri="{BB962C8B-B14F-4D97-AF65-F5344CB8AC3E}">
        <p14:creationId xmlns:p14="http://schemas.microsoft.com/office/powerpoint/2010/main" val="899300477"/>
      </p:ext>
    </p:extLst>
  </p:cSld>
</p:sld>
</file>

<file path=ppt/slides/slide10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160D9A16-69E4-4AB7-83E5-66D9C9F1374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0BEF9FC4-1B00-4618-A250-BC8005F13AA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ACTION PLAN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B2A2C186-6833-481B-AA94-D33FA924B43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10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B192070E-EC7C-499B-AA7A-42465254315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MOVE IN FOUR FOCUSED SPRINTS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F0454F0C-6936-4277-AFCC-640805641A2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influencer marketing pitch deck: a practical action plan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2014DE0B-6A2A-463E-99DD-F5002ED381D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305050"/>
            <a:ext cx="2381250" cy="327660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7F8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EC94082E-B070-4235-80AF-40FBB3E0E33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2571750"/>
            <a:ext cx="19621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WEEK 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9FCC9DB5-B268-4D8E-B670-D17CF56D7EA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3143250"/>
            <a:ext cx="19621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0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20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ALIGN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86A9D7C1-A8D5-4BF2-AE19-959F2A3DB86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4000500"/>
            <a:ext cx="19621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Set campaign goals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D4A38ED9-A14A-47A6-8E38-97A30B4A1DB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5067300"/>
            <a:ext cx="1962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OWNER  [ NAME ]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632AD32B-2CB3-465A-8F0A-4926A73D5D3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90900" y="2305050"/>
            <a:ext cx="2381250" cy="327660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7F8FF"/>
          </a:solidFill>
          <a:ln xmlns:a="http://schemas.openxmlformats.org/drawingml/2006/main" w="0">
            <a:noFill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8BA0F702-A863-4B19-B0F3-0BEC7DB9CCB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00450" y="2571750"/>
            <a:ext cx="19621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WEEK 02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CB31666A-08AF-4D74-A488-F0E3C54F8CD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00450" y="3143250"/>
            <a:ext cx="19621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0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20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BUILD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ADB7AFB8-B664-4814-B2A7-87D937478D1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00450" y="4000500"/>
            <a:ext cx="19621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Choose creator mix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D0452637-E0F3-4F44-BFE9-32E85D5A9D3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00450" y="5067300"/>
            <a:ext cx="1962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OWNER  [ NAME ]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85D88F24-56DD-47B9-91ED-597F884AF2A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2305050"/>
            <a:ext cx="2381250" cy="327660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7F8FF"/>
          </a:solidFill>
          <a:ln xmlns:a="http://schemas.openxmlformats.org/drawingml/2006/main" w="0">
            <a:noFill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8A27B0F9-219A-481B-8683-BDD09AAD4DE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2571750"/>
            <a:ext cx="19621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WEEK 03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A3DA2171-AF3B-4954-9A61-72AE9FE2DE8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3143250"/>
            <a:ext cx="19621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0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20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SHIP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72E49CC7-62F1-4093-9D61-C16E4A9FE7C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4000500"/>
            <a:ext cx="19621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Align content angles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55A67B3E-59A9-44A1-9E5D-E85073B2BFD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5067300"/>
            <a:ext cx="1962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OWNER  [ NAME ]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E957D3A9-2686-477D-A448-59AB54C2462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01100" y="2305050"/>
            <a:ext cx="2381250" cy="327660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375DFB"/>
          </a:solidFill>
          <a:ln xmlns:a="http://schemas.openxmlformats.org/drawingml/2006/main" w="0">
            <a:noFill/>
          </a:ln>
        </p:spPr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503CCC2E-D889-4424-9396-537A1545BD7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10650" y="2571750"/>
            <a:ext cx="19621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WEEK 04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4353892A-B10A-4723-99FC-E1AD13948A2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10650" y="3143250"/>
            <a:ext cx="19621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0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20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LEARN</a:t>
            </a:r>
          </a:p>
        </p:txBody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8C62ACB6-C2FC-44B7-9CE2-91907A98AA5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10650" y="4000500"/>
            <a:ext cx="19621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Review next steps</a:t>
            </a:r>
          </a:p>
        </p:txBody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2D975E3F-94D4-49EE-A107-7B7D8EA9D1C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10650" y="5067300"/>
            <a:ext cx="1962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OWNER  [ NAME ]</a:t>
            </a:r>
          </a:p>
        </p:txBody>
      </p:sp>
    </p:spTree>
    <p:extLst>
      <p:ext uri="{BB962C8B-B14F-4D97-AF65-F5344CB8AC3E}">
        <p14:creationId xmlns:p14="http://schemas.microsoft.com/office/powerpoint/2010/main" val="1222936388"/>
      </p:ext>
    </p:extLst>
  </p:cSld>
</p:sld>
</file>

<file path=ppt/slides/slide11.xml><?xml version="1.0" encoding="utf-8"?>
<p:sld xmlns:p="http://schemas.openxmlformats.org/presentationml/2006/main">
  <p:cSld>
    <p:bg>
      <p:bgPr>
        <a:solidFill xmlns:a="http://schemas.openxmlformats.org/drawingml/2006/main">
          <a:srgbClr val="0B1533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FD1CB0CF-FCF0-4237-803B-E1CF7A8800B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2667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375DFB"/>
          </a:solidFill>
          <a:ln xmlns:a="http://schemas.openxmlformats.org/drawingml/2006/main" w="0">
            <a:noFill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99A74493-7C9D-4DC3-8E94-C13B6B35A2B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781050"/>
            <a:ext cx="4953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F45B69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F45B69"/>
                </a:solidFill>
                <a:latin typeface="Helvetica Neue"/>
                <a:ea typeface="Helvetica Neue"/>
                <a:cs typeface="Helvetica Neue"/>
              </a:rPr>
              <a:t>MAKE THE NEXT SLIDE COUNT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26279F42-3B99-4773-B31F-6272FC180F3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1714500"/>
            <a:ext cx="9715500" cy="1905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2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42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Turn creator buzz into a clear campaign.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4E703C1D-50A5-479E-B258-C4DC8733582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1050" y="3790950"/>
            <a:ext cx="657225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75" b="0">
                <a:solidFill>
                  <a:srgbClr val="CFD8E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75" b="0">
                <a:solidFill>
                  <a:srgbClr val="CFD8E5"/>
                </a:solidFill>
                <a:latin typeface="Helvetica Neue"/>
                <a:ea typeface="Helvetica Neue"/>
                <a:cs typeface="Helvetica Neue"/>
              </a:rPr>
              <a:t>Replace this closing message with a decision, invitation, or single next step.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59B767F5-0FB8-4416-98D9-9AA300A4C3D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1050" y="5219700"/>
            <a:ext cx="3067050" cy="590550"/>
          </a:xfrm>
          <a:prstGeom xmlns:a="http://schemas.openxmlformats.org/drawingml/2006/main" prst="roundRect">
            <a:avLst>
              <a:gd name="adj" fmla="val 12903"/>
            </a:avLst>
          </a:prstGeom>
          <a:solidFill xmlns:a="http://schemas.openxmlformats.org/drawingml/2006/main">
            <a:srgbClr val="375DFB"/>
          </a:solidFill>
          <a:ln xmlns:a="http://schemas.openxmlformats.org/drawingml/2006/main" w="0">
            <a:noFill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A3BE5C12-3CF2-40DE-BF81-9E5612DDAB7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90600" y="5410200"/>
            <a:ext cx="26479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2308"/>
          </a:bodyPr>
          <a:lstStyle xmlns:a="http://schemas.openxmlformats.org/drawingml/2006/main"/>
          <a:p xmlns:a="http://schemas.openxmlformats.org/drawingml/2006/main">
            <a:pPr algn="ctr">
              <a:defRPr sz="97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ADD YOUR CALL TO ACTION →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E6F46BBC-F7DF-432C-AD2F-5DC6F15B0C1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58250" y="5943600"/>
            <a:ext cx="2571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2308"/>
          </a:bodyPr>
          <a:lstStyle xmlns:a="http://schemas.openxmlformats.org/drawingml/2006/main"/>
          <a:p xmlns:a="http://schemas.openxmlformats.org/drawingml/2006/main">
            <a:pPr algn="r">
              <a:defRPr sz="9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yiha.ai/slides</a:t>
            </a:r>
          </a:p>
        </p:txBody>
      </p:sp>
    </p:spTree>
    <p:extLst>
      <p:ext uri="{BB962C8B-B14F-4D97-AF65-F5344CB8AC3E}">
        <p14:creationId xmlns:p14="http://schemas.microsoft.com/office/powerpoint/2010/main" val="682090667"/>
      </p:ext>
    </p:extLst>
  </p:cSld>
</p:sld>
</file>

<file path=ppt/theme/theme1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ap:Properties xmlns:ap="http://schemas.openxmlformats.org/officeDocument/2006/extended-properties">
  <ap:Application>Walnut Exporter</ap:Application>
  <ap:PresentationFormat>Converted Presentation</ap:PresentationFormat>
  <ap:Slides>0</ap:Slides>
  <ap:Notes>0</ap:Notes>
  <ap:HiddenSlides>0</ap:HiddenSlides>
  <ap:SharedDoc>false</ap:SharedDoc>
  <ap:DocSecurity>0</ap:DocSecurity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creator>Walnut Exporter</dc:creator>
  <lastModifiedBy>Walnut Exporter</lastModifiedBy>
  <dc:title>Presentation</dc:title>
  <dcterms:created xsi:type="dcterms:W3CDTF">2026-10-01T20:46:57.2060000Z</dcterms:created>
  <dcterms:modified xsi:type="dcterms:W3CDTF">2026-10-01T20:46:57.2060000Z</dcterms:modified>
</coreProperties>
</file>